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charts/chart1.xml" ContentType="application/vnd.openxmlformats-officedocument.drawingml.chart+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charts/chart2.xml" ContentType="application/vnd.openxmlformats-officedocument.drawingml.chart+xml"/>
  <Override PartName="/ppt/drawings/drawing1.xml" ContentType="application/vnd.openxmlformats-officedocument.drawingml.chartshape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8"/>
  </p:notesMasterIdLst>
  <p:sldIdLst>
    <p:sldId id="256" r:id="rId5"/>
    <p:sldId id="326" r:id="rId6"/>
    <p:sldId id="267" r:id="rId7"/>
    <p:sldId id="272" r:id="rId8"/>
    <p:sldId id="269" r:id="rId9"/>
    <p:sldId id="315" r:id="rId10"/>
    <p:sldId id="316" r:id="rId11"/>
    <p:sldId id="317" r:id="rId12"/>
    <p:sldId id="292" r:id="rId13"/>
    <p:sldId id="319" r:id="rId14"/>
    <p:sldId id="320" r:id="rId15"/>
    <p:sldId id="321" r:id="rId16"/>
    <p:sldId id="322" r:id="rId17"/>
    <p:sldId id="323" r:id="rId18"/>
    <p:sldId id="324" r:id="rId19"/>
    <p:sldId id="327" r:id="rId20"/>
    <p:sldId id="328" r:id="rId21"/>
    <p:sldId id="331" r:id="rId22"/>
    <p:sldId id="332" r:id="rId23"/>
    <p:sldId id="330" r:id="rId24"/>
    <p:sldId id="333" r:id="rId25"/>
    <p:sldId id="312" r:id="rId26"/>
    <p:sldId id="335" r:id="rId27"/>
  </p:sldIdLst>
  <p:sldSz cx="9906000" cy="6858000" type="A4"/>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2310" userDrawn="1">
          <p15:clr>
            <a:srgbClr val="A4A3A4"/>
          </p15:clr>
        </p15:guide>
        <p15:guide id="2" pos="3369" userDrawn="1">
          <p15:clr>
            <a:srgbClr val="A4A3A4"/>
          </p15:clr>
        </p15:guide>
        <p15:guide id="3" orient="horz" pos="1018" userDrawn="1">
          <p15:clr>
            <a:srgbClr val="A4A3A4"/>
          </p15:clr>
        </p15:guide>
        <p15:guide id="4" orient="horz" pos="2886" userDrawn="1">
          <p15:clr>
            <a:srgbClr val="A4A3A4"/>
          </p15:clr>
        </p15:guide>
        <p15:guide id="5" pos="411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p:scale>
          <a:sx n="61" d="100"/>
          <a:sy n="61" d="100"/>
        </p:scale>
        <p:origin x="1458" y="78"/>
      </p:cViewPr>
      <p:guideLst>
        <p:guide pos="2310"/>
        <p:guide pos="3369"/>
        <p:guide orient="horz" pos="1018"/>
        <p:guide orient="horz" pos="2886"/>
        <p:guide pos="4118"/>
      </p:guideLst>
    </p:cSldViewPr>
  </p:slideViewPr>
  <p:outlineViewPr>
    <p:cViewPr>
      <p:scale>
        <a:sx n="33" d="100"/>
        <a:sy n="33" d="100"/>
      </p:scale>
      <p:origin x="0" y="-30444"/>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Arbeitsblatt1.xlsx"/></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Arbeitsblat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6728971962616821E-2"/>
          <c:y val="2.2727272727272728E-2"/>
          <c:w val="0.92990654205607481"/>
          <c:h val="0.96717171717171713"/>
        </c:manualLayout>
      </c:layout>
      <c:barChart>
        <c:barDir val="bar"/>
        <c:grouping val="clustered"/>
        <c:varyColors val="0"/>
        <c:ser>
          <c:idx val="0"/>
          <c:order val="0"/>
          <c:tx>
            <c:strRef>
              <c:f>Sheet1!$B$1</c:f>
              <c:strCache>
                <c:ptCount val="1"/>
              </c:strCache>
            </c:strRef>
          </c:tx>
          <c:spPr>
            <a:solidFill>
              <a:schemeClr val="tx2"/>
            </a:solidFill>
            <a:ln w="11112">
              <a:solidFill>
                <a:srgbClr val="000000"/>
              </a:solidFill>
              <a:prstDash val="solid"/>
            </a:ln>
          </c:spPr>
          <c:invertIfNegative val="0"/>
          <c:dPt>
            <c:idx val="0"/>
            <c:invertIfNegative val="0"/>
            <c:bubble3D val="0"/>
            <c:spPr>
              <a:solidFill>
                <a:schemeClr val="tx2"/>
              </a:solidFill>
              <a:ln w="22225">
                <a:noFill/>
              </a:ln>
            </c:spPr>
          </c:dPt>
          <c:dPt>
            <c:idx val="1"/>
            <c:invertIfNegative val="0"/>
            <c:bubble3D val="0"/>
            <c:spPr>
              <a:solidFill>
                <a:schemeClr val="tx2"/>
              </a:solidFill>
              <a:ln w="22225">
                <a:noFill/>
              </a:ln>
            </c:spPr>
          </c:dPt>
          <c:dPt>
            <c:idx val="2"/>
            <c:invertIfNegative val="0"/>
            <c:bubble3D val="0"/>
            <c:spPr>
              <a:solidFill>
                <a:schemeClr val="tx2"/>
              </a:solidFill>
              <a:ln w="22225">
                <a:noFill/>
              </a:ln>
            </c:spPr>
          </c:dPt>
          <c:dPt>
            <c:idx val="3"/>
            <c:invertIfNegative val="0"/>
            <c:bubble3D val="0"/>
            <c:spPr>
              <a:solidFill>
                <a:schemeClr val="tx2"/>
              </a:solidFill>
              <a:ln w="22225">
                <a:noFill/>
              </a:ln>
            </c:spPr>
          </c:dPt>
          <c:dPt>
            <c:idx val="4"/>
            <c:invertIfNegative val="0"/>
            <c:bubble3D val="0"/>
            <c:spPr>
              <a:solidFill>
                <a:schemeClr val="tx2"/>
              </a:solidFill>
              <a:ln w="22225">
                <a:noFill/>
              </a:ln>
            </c:spPr>
          </c:dPt>
          <c:dPt>
            <c:idx val="5"/>
            <c:invertIfNegative val="0"/>
            <c:bubble3D val="0"/>
            <c:spPr>
              <a:solidFill>
                <a:schemeClr val="tx2"/>
              </a:solidFill>
              <a:ln w="22225">
                <a:noFill/>
              </a:ln>
            </c:spPr>
          </c:dPt>
          <c:dPt>
            <c:idx val="6"/>
            <c:invertIfNegative val="0"/>
            <c:bubble3D val="0"/>
            <c:spPr>
              <a:solidFill>
                <a:schemeClr val="accent1"/>
              </a:solidFill>
              <a:ln w="22225">
                <a:noFill/>
              </a:ln>
            </c:spPr>
          </c:dPt>
          <c:dPt>
            <c:idx val="7"/>
            <c:invertIfNegative val="0"/>
            <c:bubble3D val="0"/>
            <c:spPr>
              <a:solidFill>
                <a:schemeClr val="accent1"/>
              </a:solidFill>
              <a:ln w="22225">
                <a:noFill/>
              </a:ln>
            </c:spPr>
          </c:dPt>
          <c:dPt>
            <c:idx val="8"/>
            <c:invertIfNegative val="0"/>
            <c:bubble3D val="0"/>
            <c:spPr>
              <a:solidFill>
                <a:schemeClr val="accent1"/>
              </a:solidFill>
              <a:ln w="22225">
                <a:noFill/>
              </a:ln>
            </c:spPr>
          </c:dPt>
          <c:dPt>
            <c:idx val="9"/>
            <c:invertIfNegative val="0"/>
            <c:bubble3D val="0"/>
            <c:spPr>
              <a:solidFill>
                <a:schemeClr val="tx2"/>
              </a:solidFill>
              <a:ln w="22225">
                <a:noFill/>
              </a:ln>
            </c:spPr>
          </c:dPt>
          <c:dPt>
            <c:idx val="10"/>
            <c:invertIfNegative val="0"/>
            <c:bubble3D val="0"/>
            <c:spPr>
              <a:solidFill>
                <a:schemeClr val="tx2"/>
              </a:solidFill>
              <a:ln w="22225">
                <a:noFill/>
              </a:ln>
            </c:spPr>
          </c:dPt>
          <c:cat>
            <c:numRef>
              <c:f>Sheet1!$A$2:$A$10</c:f>
              <c:numCache>
                <c:formatCode>General</c:formatCode>
                <c:ptCount val="9"/>
              </c:numCache>
            </c:numRef>
          </c:cat>
          <c:val>
            <c:numRef>
              <c:f>Sheet1!$B$2:$B$10</c:f>
              <c:numCache>
                <c:formatCode>General</c:formatCode>
                <c:ptCount val="9"/>
                <c:pt idx="0">
                  <c:v>7.0000000000007958</c:v>
                </c:pt>
                <c:pt idx="1">
                  <c:v>5.5000000000006253</c:v>
                </c:pt>
                <c:pt idx="2">
                  <c:v>5.0000000000005684</c:v>
                </c:pt>
                <c:pt idx="3">
                  <c:v>3.5000000000003979</c:v>
                </c:pt>
                <c:pt idx="4">
                  <c:v>3.0000000000003411</c:v>
                </c:pt>
                <c:pt idx="5">
                  <c:v>2.0000000000002274</c:v>
                </c:pt>
                <c:pt idx="6">
                  <c:v>5.0000000000005684</c:v>
                </c:pt>
                <c:pt idx="7">
                  <c:v>2.0000000000002274</c:v>
                </c:pt>
                <c:pt idx="8">
                  <c:v>1.5000000000001705</c:v>
                </c:pt>
              </c:numCache>
            </c:numRef>
          </c:val>
        </c:ser>
        <c:dLbls>
          <c:showLegendKey val="0"/>
          <c:showVal val="0"/>
          <c:showCatName val="0"/>
          <c:showSerName val="0"/>
          <c:showPercent val="0"/>
          <c:showBubbleSize val="0"/>
        </c:dLbls>
        <c:gapWidth val="80"/>
        <c:axId val="231729440"/>
        <c:axId val="231729832"/>
      </c:barChart>
      <c:catAx>
        <c:axId val="231729440"/>
        <c:scaling>
          <c:orientation val="maxMin"/>
        </c:scaling>
        <c:delete val="0"/>
        <c:axPos val="l"/>
        <c:numFmt formatCode="General" sourceLinked="1"/>
        <c:majorTickMark val="none"/>
        <c:minorTickMark val="none"/>
        <c:tickLblPos val="none"/>
        <c:spPr>
          <a:ln w="11112">
            <a:solidFill>
              <a:schemeClr val="tx1"/>
            </a:solidFill>
            <a:prstDash val="solid"/>
          </a:ln>
        </c:spPr>
        <c:crossAx val="231729832"/>
        <c:crossesAt val="0"/>
        <c:auto val="1"/>
        <c:lblAlgn val="ctr"/>
        <c:lblOffset val="100"/>
        <c:tickLblSkip val="1"/>
        <c:tickMarkSkip val="1"/>
        <c:noMultiLvlLbl val="0"/>
      </c:catAx>
      <c:valAx>
        <c:axId val="231729832"/>
        <c:scaling>
          <c:orientation val="minMax"/>
          <c:max val="7"/>
          <c:min val="0"/>
        </c:scaling>
        <c:delete val="0"/>
        <c:axPos val="b"/>
        <c:numFmt formatCode="General" sourceLinked="1"/>
        <c:majorTickMark val="none"/>
        <c:minorTickMark val="none"/>
        <c:tickLblPos val="none"/>
        <c:spPr>
          <a:ln w="11112">
            <a:solidFill>
              <a:schemeClr val="tx1"/>
            </a:solidFill>
            <a:prstDash val="solid"/>
          </a:ln>
        </c:spPr>
        <c:crossAx val="231729440"/>
        <c:crosses val="max"/>
        <c:crossBetween val="between"/>
        <c:majorUnit val="0.5"/>
      </c:valAx>
      <c:spPr>
        <a:noFill/>
        <a:ln w="22225">
          <a:noFill/>
        </a:ln>
      </c:spPr>
    </c:plotArea>
    <c:plotVisOnly val="1"/>
    <c:dispBlanksAs val="gap"/>
    <c:showDLblsOverMax val="0"/>
  </c:chart>
  <c:spPr>
    <a:noFill/>
    <a:ln>
      <a:noFill/>
    </a:ln>
  </c:spPr>
  <c:txPr>
    <a:bodyPr/>
    <a:lstStyle/>
    <a:p>
      <a:pPr>
        <a:defRPr sz="1050" b="1" i="0" u="none" strike="noStrike" baseline="0">
          <a:solidFill>
            <a:schemeClr val="tx1"/>
          </a:solidFill>
          <a:latin typeface="Calibri"/>
          <a:ea typeface="Calibri"/>
          <a:cs typeface="Calibri"/>
        </a:defRPr>
      </a:pPr>
      <a:endParaRPr lang="de-DE"/>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940357002886109E-2"/>
          <c:y val="1.0023923065954799E-2"/>
          <c:w val="0.9620596205962072"/>
          <c:h val="0.95180722891566183"/>
        </c:manualLayout>
      </c:layout>
      <c:bubbleChart>
        <c:varyColors val="0"/>
        <c:ser>
          <c:idx val="0"/>
          <c:order val="0"/>
          <c:tx>
            <c:strRef>
              <c:f>Sheet1!$A$2</c:f>
              <c:strCache>
                <c:ptCount val="1"/>
              </c:strCache>
            </c:strRef>
          </c:tx>
          <c:spPr>
            <a:solidFill>
              <a:schemeClr val="accent2"/>
            </a:solidFill>
            <a:ln w="12699">
              <a:noFill/>
              <a:prstDash val="solid"/>
            </a:ln>
          </c:spPr>
          <c:invertIfNegative val="0"/>
          <c:dPt>
            <c:idx val="12"/>
            <c:invertIfNegative val="0"/>
            <c:bubble3D val="0"/>
            <c:spPr>
              <a:solidFill>
                <a:srgbClr val="FFFFFF"/>
              </a:solidFill>
              <a:ln w="12699">
                <a:noFill/>
                <a:prstDash val="solid"/>
              </a:ln>
            </c:spPr>
          </c:dPt>
          <c:dPt>
            <c:idx val="13"/>
            <c:invertIfNegative val="0"/>
            <c:bubble3D val="0"/>
            <c:spPr>
              <a:solidFill>
                <a:srgbClr val="E2E3E5"/>
              </a:solidFill>
              <a:ln w="12699">
                <a:noFill/>
                <a:prstDash val="solid"/>
              </a:ln>
            </c:spPr>
          </c:dPt>
          <c:dPt>
            <c:idx val="14"/>
            <c:invertIfNegative val="0"/>
            <c:bubble3D val="0"/>
            <c:spPr>
              <a:solidFill>
                <a:schemeClr val="accent4"/>
              </a:solidFill>
              <a:ln w="12699">
                <a:noFill/>
                <a:prstDash val="solid"/>
              </a:ln>
            </c:spPr>
          </c:dPt>
          <c:dPt>
            <c:idx val="15"/>
            <c:invertIfNegative val="0"/>
            <c:bubble3D val="0"/>
            <c:spPr>
              <a:solidFill>
                <a:schemeClr val="tx2"/>
              </a:solidFill>
              <a:ln w="12699">
                <a:noFill/>
                <a:prstDash val="solid"/>
              </a:ln>
            </c:spPr>
          </c:dPt>
          <c:xVal>
            <c:numRef>
              <c:f>Sheet1!$B$1:$Q$1</c:f>
              <c:numCache>
                <c:formatCode>General</c:formatCode>
                <c:ptCount val="16"/>
                <c:pt idx="0">
                  <c:v>0.18225260833794404</c:v>
                </c:pt>
                <c:pt idx="1">
                  <c:v>-9.1340636883360329</c:v>
                </c:pt>
                <c:pt idx="2">
                  <c:v>16.312649296618986</c:v>
                </c:pt>
                <c:pt idx="3">
                  <c:v>-1.7620317779131958</c:v>
                </c:pt>
                <c:pt idx="4">
                  <c:v>-14.919608036223083</c:v>
                </c:pt>
                <c:pt idx="5">
                  <c:v>-7.7638466299129867</c:v>
                </c:pt>
                <c:pt idx="6">
                  <c:v>-9.4172119644299688</c:v>
                </c:pt>
                <c:pt idx="7">
                  <c:v>-24.608356509351488</c:v>
                </c:pt>
                <c:pt idx="8">
                  <c:v>1.3883029125393</c:v>
                </c:pt>
                <c:pt idx="9">
                  <c:v>-1.610047641527021E-2</c:v>
                </c:pt>
                <c:pt idx="12">
                  <c:v>3.5000000000004001</c:v>
                </c:pt>
                <c:pt idx="13">
                  <c:v>0.18225260833794404</c:v>
                </c:pt>
                <c:pt idx="14">
                  <c:v>3.1000000000003602</c:v>
                </c:pt>
                <c:pt idx="15">
                  <c:v>-9.3000000000010576</c:v>
                </c:pt>
              </c:numCache>
            </c:numRef>
          </c:xVal>
          <c:yVal>
            <c:numRef>
              <c:f>Sheet1!$B$2:$Q$2</c:f>
              <c:numCache>
                <c:formatCode>General</c:formatCode>
                <c:ptCount val="16"/>
                <c:pt idx="12">
                  <c:v>-33.000000000003752</c:v>
                </c:pt>
                <c:pt idx="14">
                  <c:v>-11.400000000001302</c:v>
                </c:pt>
                <c:pt idx="15">
                  <c:v>40.000000000004547</c:v>
                </c:pt>
              </c:numCache>
            </c:numRef>
          </c:yVal>
          <c:bubbleSize>
            <c:numRef>
              <c:f>Sheet1!$B$3:$Q$3</c:f>
              <c:numCache>
                <c:formatCode>General</c:formatCode>
                <c:ptCount val="16"/>
                <c:pt idx="12">
                  <c:v>6.0000000000006821</c:v>
                </c:pt>
                <c:pt idx="14">
                  <c:v>1.8000000000002061</c:v>
                </c:pt>
                <c:pt idx="15">
                  <c:v>4.4000000000005004</c:v>
                </c:pt>
              </c:numCache>
            </c:numRef>
          </c:bubbleSize>
          <c:bubble3D val="0"/>
        </c:ser>
        <c:ser>
          <c:idx val="1"/>
          <c:order val="1"/>
          <c:tx>
            <c:strRef>
              <c:f>Sheet1!$A$4</c:f>
              <c:strCache>
                <c:ptCount val="1"/>
              </c:strCache>
            </c:strRef>
          </c:tx>
          <c:spPr>
            <a:solidFill>
              <a:schemeClr val="accent1"/>
            </a:solidFill>
            <a:ln w="12699">
              <a:noFill/>
              <a:prstDash val="solid"/>
            </a:ln>
          </c:spPr>
          <c:invertIfNegative val="0"/>
          <c:dPt>
            <c:idx val="0"/>
            <c:invertIfNegative val="0"/>
            <c:bubble3D val="0"/>
            <c:spPr>
              <a:solidFill>
                <a:srgbClr val="007C92"/>
              </a:solidFill>
              <a:ln w="12699">
                <a:noFill/>
                <a:prstDash val="solid"/>
              </a:ln>
            </c:spPr>
          </c:dPt>
          <c:dPt>
            <c:idx val="1"/>
            <c:invertIfNegative val="0"/>
            <c:bubble3D val="0"/>
          </c:dPt>
          <c:dPt>
            <c:idx val="2"/>
            <c:invertIfNegative val="0"/>
            <c:bubble3D val="0"/>
            <c:spPr>
              <a:solidFill>
                <a:schemeClr val="tx2"/>
              </a:solidFill>
              <a:ln w="12699">
                <a:noFill/>
                <a:prstDash val="solid"/>
              </a:ln>
            </c:spPr>
          </c:dPt>
          <c:dPt>
            <c:idx val="4"/>
            <c:invertIfNegative val="0"/>
            <c:bubble3D val="0"/>
            <c:spPr>
              <a:solidFill>
                <a:schemeClr val="tx2"/>
              </a:solidFill>
              <a:ln w="12699">
                <a:noFill/>
                <a:prstDash val="solid"/>
              </a:ln>
            </c:spPr>
          </c:dPt>
          <c:dPt>
            <c:idx val="5"/>
            <c:invertIfNegative val="0"/>
            <c:bubble3D val="0"/>
            <c:spPr>
              <a:solidFill>
                <a:schemeClr val="accent2"/>
              </a:solidFill>
              <a:ln w="12699">
                <a:noFill/>
                <a:prstDash val="solid"/>
              </a:ln>
            </c:spPr>
          </c:dPt>
          <c:dPt>
            <c:idx val="6"/>
            <c:invertIfNegative val="0"/>
            <c:bubble3D val="0"/>
            <c:spPr>
              <a:solidFill>
                <a:srgbClr val="BC204B"/>
              </a:solidFill>
              <a:ln w="25399">
                <a:noFill/>
              </a:ln>
            </c:spPr>
          </c:dPt>
          <c:dPt>
            <c:idx val="7"/>
            <c:invertIfNegative val="0"/>
            <c:bubble3D val="0"/>
            <c:spPr>
              <a:solidFill>
                <a:srgbClr val="BC204B"/>
              </a:solidFill>
              <a:ln w="12699">
                <a:noFill/>
                <a:prstDash val="solid"/>
              </a:ln>
            </c:spPr>
          </c:dPt>
          <c:dPt>
            <c:idx val="8"/>
            <c:invertIfNegative val="0"/>
            <c:bubble3D val="0"/>
          </c:dPt>
          <c:dPt>
            <c:idx val="9"/>
            <c:invertIfNegative val="0"/>
            <c:bubble3D val="0"/>
            <c:spPr>
              <a:solidFill>
                <a:schemeClr val="tx2"/>
              </a:solidFill>
              <a:ln w="12699">
                <a:noFill/>
                <a:prstDash val="solid"/>
              </a:ln>
            </c:spPr>
          </c:dPt>
          <c:dPt>
            <c:idx val="10"/>
            <c:invertIfNegative val="0"/>
            <c:bubble3D val="0"/>
            <c:spPr>
              <a:solidFill>
                <a:srgbClr val="EAA04A"/>
              </a:solidFill>
              <a:ln w="12699">
                <a:noFill/>
                <a:prstDash val="solid"/>
              </a:ln>
            </c:spPr>
          </c:dPt>
          <c:dPt>
            <c:idx val="12"/>
            <c:invertIfNegative val="0"/>
            <c:bubble3D val="0"/>
            <c:spPr>
              <a:solidFill>
                <a:srgbClr val="FFFFFF"/>
              </a:solidFill>
              <a:ln w="12699">
                <a:noFill/>
                <a:prstDash val="solid"/>
              </a:ln>
            </c:spPr>
          </c:dPt>
          <c:dPt>
            <c:idx val="13"/>
            <c:invertIfNegative val="0"/>
            <c:bubble3D val="0"/>
            <c:spPr>
              <a:solidFill>
                <a:schemeClr val="accent3"/>
              </a:solidFill>
              <a:ln w="12699">
                <a:noFill/>
                <a:prstDash val="solid"/>
              </a:ln>
            </c:spPr>
          </c:dPt>
          <c:dPt>
            <c:idx val="14"/>
            <c:invertIfNegative val="0"/>
            <c:bubble3D val="0"/>
            <c:spPr>
              <a:solidFill>
                <a:schemeClr val="accent2"/>
              </a:solidFill>
              <a:ln w="12699">
                <a:noFill/>
                <a:prstDash val="solid"/>
              </a:ln>
            </c:spPr>
          </c:dPt>
          <c:xVal>
            <c:numRef>
              <c:f>Sheet1!$B$1:$Q$1</c:f>
              <c:numCache>
                <c:formatCode>General</c:formatCode>
                <c:ptCount val="16"/>
                <c:pt idx="0">
                  <c:v>0.18225260833794404</c:v>
                </c:pt>
                <c:pt idx="1">
                  <c:v>-9.1340636883360329</c:v>
                </c:pt>
                <c:pt idx="2">
                  <c:v>16.312649296618986</c:v>
                </c:pt>
                <c:pt idx="3">
                  <c:v>-1.7620317779131958</c:v>
                </c:pt>
                <c:pt idx="4">
                  <c:v>-14.919608036223083</c:v>
                </c:pt>
                <c:pt idx="5">
                  <c:v>-7.7638466299129867</c:v>
                </c:pt>
                <c:pt idx="6">
                  <c:v>-9.4172119644299688</c:v>
                </c:pt>
                <c:pt idx="7">
                  <c:v>-24.608356509351488</c:v>
                </c:pt>
                <c:pt idx="8">
                  <c:v>1.3883029125393</c:v>
                </c:pt>
                <c:pt idx="9">
                  <c:v>-1.610047641527021E-2</c:v>
                </c:pt>
                <c:pt idx="12">
                  <c:v>3.5000000000004001</c:v>
                </c:pt>
                <c:pt idx="13">
                  <c:v>0.18225260833794404</c:v>
                </c:pt>
                <c:pt idx="14">
                  <c:v>3.1000000000003602</c:v>
                </c:pt>
                <c:pt idx="15">
                  <c:v>-9.3000000000010576</c:v>
                </c:pt>
              </c:numCache>
            </c:numRef>
          </c:xVal>
          <c:yVal>
            <c:numRef>
              <c:f>Sheet1!$B$4:$Q$4</c:f>
              <c:numCache>
                <c:formatCode>General</c:formatCode>
                <c:ptCount val="16"/>
                <c:pt idx="0">
                  <c:v>13.819575799289384</c:v>
                </c:pt>
                <c:pt idx="1">
                  <c:v>-25.469862178782726</c:v>
                </c:pt>
                <c:pt idx="2">
                  <c:v>-2.771386649747503</c:v>
                </c:pt>
                <c:pt idx="4">
                  <c:v>-13.494068948363719</c:v>
                </c:pt>
                <c:pt idx="5">
                  <c:v>43.233301107466005</c:v>
                </c:pt>
                <c:pt idx="6">
                  <c:v>-33.276829932640247</c:v>
                </c:pt>
                <c:pt idx="7">
                  <c:v>-32.81021043990421</c:v>
                </c:pt>
                <c:pt idx="8">
                  <c:v>-19.350869121873831</c:v>
                </c:pt>
                <c:pt idx="9">
                  <c:v>0.95308817741909124</c:v>
                </c:pt>
                <c:pt idx="13">
                  <c:v>13.819575799289384</c:v>
                </c:pt>
              </c:numCache>
            </c:numRef>
          </c:yVal>
          <c:bubbleSize>
            <c:numRef>
              <c:f>Sheet1!$B$5:$Q$5</c:f>
              <c:numCache>
                <c:formatCode>General</c:formatCode>
                <c:ptCount val="16"/>
                <c:pt idx="0">
                  <c:v>202.30356282002066</c:v>
                </c:pt>
                <c:pt idx="1">
                  <c:v>25.379261620003046</c:v>
                </c:pt>
                <c:pt idx="2">
                  <c:v>38.410812530004371</c:v>
                </c:pt>
                <c:pt idx="4">
                  <c:v>46.247157990005263</c:v>
                </c:pt>
                <c:pt idx="5">
                  <c:v>11.586953000001319</c:v>
                </c:pt>
                <c:pt idx="6">
                  <c:v>5.9192170900007124</c:v>
                </c:pt>
                <c:pt idx="7">
                  <c:v>3.5855638700004082</c:v>
                </c:pt>
                <c:pt idx="8">
                  <c:v>46.138262350005263</c:v>
                </c:pt>
                <c:pt idx="9">
                  <c:v>33.516772180003812</c:v>
                </c:pt>
                <c:pt idx="13">
                  <c:v>202.30356282002066</c:v>
                </c:pt>
              </c:numCache>
            </c:numRef>
          </c:bubbleSize>
          <c:bubble3D val="0"/>
        </c:ser>
        <c:ser>
          <c:idx val="2"/>
          <c:order val="2"/>
          <c:tx>
            <c:strRef>
              <c:f>Sheet1!$A$6</c:f>
              <c:strCache>
                <c:ptCount val="1"/>
              </c:strCache>
            </c:strRef>
          </c:tx>
          <c:spPr>
            <a:solidFill>
              <a:schemeClr val="accent1"/>
            </a:solidFill>
            <a:ln w="12699">
              <a:noFill/>
              <a:prstDash val="solid"/>
            </a:ln>
          </c:spPr>
          <c:invertIfNegative val="0"/>
          <c:dPt>
            <c:idx val="3"/>
            <c:invertIfNegative val="0"/>
            <c:bubble3D val="0"/>
            <c:spPr>
              <a:solidFill>
                <a:schemeClr val="accent2"/>
              </a:solidFill>
              <a:ln w="12699">
                <a:noFill/>
                <a:prstDash val="solid"/>
              </a:ln>
            </c:spPr>
          </c:dPt>
          <c:dPt>
            <c:idx val="9"/>
            <c:invertIfNegative val="0"/>
            <c:bubble3D val="0"/>
            <c:spPr>
              <a:solidFill>
                <a:srgbClr val="E2E3E5"/>
              </a:solidFill>
              <a:ln w="12699">
                <a:noFill/>
                <a:prstDash val="solid"/>
              </a:ln>
            </c:spPr>
          </c:dPt>
          <c:dPt>
            <c:idx val="10"/>
            <c:invertIfNegative val="0"/>
            <c:bubble3D val="0"/>
            <c:spPr>
              <a:solidFill>
                <a:srgbClr val="EAA04A"/>
              </a:solidFill>
              <a:ln w="12699">
                <a:noFill/>
                <a:prstDash val="solid"/>
              </a:ln>
            </c:spPr>
          </c:dPt>
          <c:dPt>
            <c:idx val="15"/>
            <c:invertIfNegative val="0"/>
            <c:bubble3D val="0"/>
            <c:spPr>
              <a:solidFill>
                <a:schemeClr val="accent2"/>
              </a:solidFill>
              <a:ln w="12699">
                <a:noFill/>
                <a:prstDash val="solid"/>
              </a:ln>
            </c:spPr>
          </c:dPt>
          <c:dPt>
            <c:idx val="27"/>
            <c:invertIfNegative val="0"/>
            <c:bubble3D val="0"/>
          </c:dPt>
          <c:xVal>
            <c:numRef>
              <c:f>Sheet1!$B$1:$Q$1</c:f>
              <c:numCache>
                <c:formatCode>General</c:formatCode>
                <c:ptCount val="16"/>
                <c:pt idx="0">
                  <c:v>0.18225260833794404</c:v>
                </c:pt>
                <c:pt idx="1">
                  <c:v>-9.1340636883360329</c:v>
                </c:pt>
                <c:pt idx="2">
                  <c:v>16.312649296618986</c:v>
                </c:pt>
                <c:pt idx="3">
                  <c:v>-1.7620317779131958</c:v>
                </c:pt>
                <c:pt idx="4">
                  <c:v>-14.919608036223083</c:v>
                </c:pt>
                <c:pt idx="5">
                  <c:v>-7.7638466299129867</c:v>
                </c:pt>
                <c:pt idx="6">
                  <c:v>-9.4172119644299688</c:v>
                </c:pt>
                <c:pt idx="7">
                  <c:v>-24.608356509351488</c:v>
                </c:pt>
                <c:pt idx="8">
                  <c:v>1.3883029125393</c:v>
                </c:pt>
                <c:pt idx="9">
                  <c:v>-1.610047641527021E-2</c:v>
                </c:pt>
                <c:pt idx="12">
                  <c:v>3.5000000000004001</c:v>
                </c:pt>
                <c:pt idx="13">
                  <c:v>0.18225260833794404</c:v>
                </c:pt>
                <c:pt idx="14">
                  <c:v>3.1000000000003602</c:v>
                </c:pt>
                <c:pt idx="15">
                  <c:v>-9.3000000000010576</c:v>
                </c:pt>
              </c:numCache>
            </c:numRef>
          </c:xVal>
          <c:yVal>
            <c:numRef>
              <c:f>Sheet1!$B$6:$Q$6</c:f>
              <c:numCache>
                <c:formatCode>General</c:formatCode>
                <c:ptCount val="16"/>
                <c:pt idx="3">
                  <c:v>3.1609708727604691</c:v>
                </c:pt>
              </c:numCache>
            </c:numRef>
          </c:yVal>
          <c:bubbleSize>
            <c:numRef>
              <c:f>Sheet1!$B$7:$Q$7</c:f>
              <c:numCache>
                <c:formatCode>General</c:formatCode>
                <c:ptCount val="16"/>
                <c:pt idx="3">
                  <c:v>53.924395230006162</c:v>
                </c:pt>
                <c:pt idx="15">
                  <c:v>0</c:v>
                </c:pt>
              </c:numCache>
            </c:numRef>
          </c:bubbleSize>
          <c:bubble3D val="0"/>
        </c:ser>
        <c:dLbls>
          <c:showLegendKey val="0"/>
          <c:showVal val="0"/>
          <c:showCatName val="0"/>
          <c:showSerName val="0"/>
          <c:showPercent val="0"/>
          <c:showBubbleSize val="0"/>
        </c:dLbls>
        <c:bubbleScale val="100"/>
        <c:showNegBubbles val="0"/>
        <c:axId val="147190136"/>
        <c:axId val="147188960"/>
      </c:bubbleChart>
      <c:valAx>
        <c:axId val="147190136"/>
        <c:scaling>
          <c:orientation val="minMax"/>
          <c:max val="25"/>
          <c:min val="-25"/>
        </c:scaling>
        <c:delete val="0"/>
        <c:axPos val="b"/>
        <c:numFmt formatCode="General" sourceLinked="1"/>
        <c:majorTickMark val="out"/>
        <c:minorTickMark val="none"/>
        <c:tickLblPos val="none"/>
        <c:spPr>
          <a:ln w="12699">
            <a:solidFill>
              <a:schemeClr val="tx1"/>
            </a:solidFill>
            <a:prstDash val="solid"/>
          </a:ln>
        </c:spPr>
        <c:crossAx val="147188960"/>
        <c:crossesAt val="-50"/>
        <c:crossBetween val="midCat"/>
        <c:majorUnit val="5"/>
      </c:valAx>
      <c:valAx>
        <c:axId val="147188960"/>
        <c:scaling>
          <c:orientation val="minMax"/>
          <c:max val="50"/>
          <c:min val="-50"/>
        </c:scaling>
        <c:delete val="0"/>
        <c:axPos val="l"/>
        <c:numFmt formatCode="General" sourceLinked="1"/>
        <c:majorTickMark val="out"/>
        <c:minorTickMark val="none"/>
        <c:tickLblPos val="none"/>
        <c:spPr>
          <a:ln w="12699">
            <a:solidFill>
              <a:schemeClr val="tx1"/>
            </a:solidFill>
            <a:prstDash val="solid"/>
          </a:ln>
        </c:spPr>
        <c:crossAx val="147190136"/>
        <c:crossesAt val="-25"/>
        <c:crossBetween val="midCat"/>
        <c:majorUnit val="10"/>
      </c:valAx>
      <c:spPr>
        <a:noFill/>
        <a:ln w="25400">
          <a:noFill/>
        </a:ln>
      </c:spPr>
    </c:plotArea>
    <c:plotVisOnly val="1"/>
    <c:dispBlanksAs val="gap"/>
    <c:showDLblsOverMax val="0"/>
  </c:chart>
  <c:spPr>
    <a:noFill/>
    <a:ln>
      <a:noFill/>
    </a:ln>
  </c:spPr>
  <c:txPr>
    <a:bodyPr/>
    <a:lstStyle/>
    <a:p>
      <a:pPr>
        <a:defRPr sz="1200" b="1" i="0" u="none" strike="noStrike" baseline="0">
          <a:solidFill>
            <a:schemeClr val="tx1"/>
          </a:solidFill>
          <a:latin typeface="Arial"/>
          <a:ea typeface="Arial"/>
          <a:cs typeface="Arial"/>
        </a:defRPr>
      </a:pPr>
      <a:endParaRPr lang="de-DE"/>
    </a:p>
  </c:txPr>
  <c:externalData r:id="rId1">
    <c:autoUpdate val="0"/>
  </c:externalData>
  <c:userShapes r:id="rId2"/>
</c:chartSpace>
</file>

<file path=ppt/drawings/drawing1.xml><?xml version="1.0" encoding="utf-8"?>
<c:userShapes xmlns:c="http://schemas.openxmlformats.org/drawingml/2006/chart">
  <cdr:relSizeAnchor xmlns:cdr="http://schemas.openxmlformats.org/drawingml/2006/chartDrawing">
    <cdr:from>
      <cdr:x>0.60268</cdr:x>
      <cdr:y>0.24113</cdr:y>
    </cdr:from>
    <cdr:to>
      <cdr:x>0.82143</cdr:x>
      <cdr:y>0.27364</cdr:y>
    </cdr:to>
    <cdr:sp macro="" textlink="">
      <cdr:nvSpPr>
        <cdr:cNvPr id="4" name="Textfeld 3"/>
        <cdr:cNvSpPr txBox="1"/>
      </cdr:nvSpPr>
      <cdr:spPr>
        <a:xfrm xmlns:a="http://schemas.openxmlformats.org/drawingml/2006/main">
          <a:off x="2535640" y="913153"/>
          <a:ext cx="920341" cy="123111"/>
        </a:xfrm>
        <a:prstGeom xmlns:a="http://schemas.openxmlformats.org/drawingml/2006/main" prst="rect">
          <a:avLst/>
        </a:prstGeom>
        <a:noFill xmlns:a="http://schemas.openxmlformats.org/drawingml/2006/main"/>
      </cdr:spPr>
      <cdr:txBody>
        <a:bodyPr xmlns:a="http://schemas.openxmlformats.org/drawingml/2006/main" vertOverflow="clip" wrap="square" lIns="0" tIns="0" rIns="0" bIns="0" rtlCol="0">
          <a:spAutoFit/>
        </a:bodyPr>
        <a:lstStyle xmlns:a="http://schemas.openxmlformats.org/drawingml/2006/main"/>
        <a:p xmlns:a="http://schemas.openxmlformats.org/drawingml/2006/main">
          <a:r>
            <a:rPr lang="de-DE" sz="800" dirty="0" smtClean="0">
              <a:solidFill>
                <a:schemeClr val="accent3"/>
              </a:solidFill>
              <a:latin typeface="Arial" pitchFamily="34" charset="0"/>
              <a:cs typeface="Arial" pitchFamily="34" charset="0"/>
            </a:rPr>
            <a:t>[Customer A]</a:t>
          </a:r>
        </a:p>
      </cdr:txBody>
    </cdr:sp>
  </cdr:relSizeAnchor>
  <cdr:relSizeAnchor xmlns:cdr="http://schemas.openxmlformats.org/drawingml/2006/chartDrawing">
    <cdr:from>
      <cdr:x>0.25467</cdr:x>
      <cdr:y>0.4099</cdr:y>
    </cdr:from>
    <cdr:to>
      <cdr:x>0.47341</cdr:x>
      <cdr:y>0.44647</cdr:y>
    </cdr:to>
    <cdr:sp macro="" textlink="">
      <cdr:nvSpPr>
        <cdr:cNvPr id="5" name="Textfeld 1"/>
        <cdr:cNvSpPr txBox="1"/>
      </cdr:nvSpPr>
      <cdr:spPr>
        <a:xfrm xmlns:a="http://schemas.openxmlformats.org/drawingml/2006/main">
          <a:off x="1071471" y="1552295"/>
          <a:ext cx="920299" cy="138489"/>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chemeClr val="accent2"/>
              </a:solidFill>
              <a:latin typeface="Arial" pitchFamily="34" charset="0"/>
              <a:cs typeface="Arial" pitchFamily="34" charset="0"/>
            </a:rPr>
            <a:t>[Customer B1</a:t>
          </a:r>
          <a:r>
            <a:rPr lang="de-DE" sz="900" dirty="0" smtClean="0">
              <a:solidFill>
                <a:schemeClr val="accent2"/>
              </a:solidFill>
              <a:latin typeface="Arial" pitchFamily="34" charset="0"/>
              <a:cs typeface="Arial" pitchFamily="34" charset="0"/>
            </a:rPr>
            <a:t>]</a:t>
          </a:r>
        </a:p>
      </cdr:txBody>
    </cdr:sp>
  </cdr:relSizeAnchor>
  <cdr:relSizeAnchor xmlns:cdr="http://schemas.openxmlformats.org/drawingml/2006/chartDrawing">
    <cdr:from>
      <cdr:x>0.18516</cdr:x>
      <cdr:y>0.03171</cdr:y>
    </cdr:from>
    <cdr:to>
      <cdr:x>0.40391</cdr:x>
      <cdr:y>0.06422</cdr:y>
    </cdr:to>
    <cdr:sp macro="" textlink="">
      <cdr:nvSpPr>
        <cdr:cNvPr id="7" name="Textfeld 1"/>
        <cdr:cNvSpPr txBox="1"/>
      </cdr:nvSpPr>
      <cdr:spPr>
        <a:xfrm xmlns:a="http://schemas.openxmlformats.org/drawingml/2006/main">
          <a:off x="779002" y="120072"/>
          <a:ext cx="920341" cy="123115"/>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chemeClr val="accent2"/>
              </a:solidFill>
              <a:latin typeface="Arial" pitchFamily="34" charset="0"/>
              <a:cs typeface="Arial" pitchFamily="34" charset="0"/>
            </a:rPr>
            <a:t>[Customer B2]</a:t>
          </a:r>
        </a:p>
      </cdr:txBody>
    </cdr:sp>
  </cdr:relSizeAnchor>
  <cdr:relSizeAnchor xmlns:cdr="http://schemas.openxmlformats.org/drawingml/2006/chartDrawing">
    <cdr:from>
      <cdr:x>0.08703</cdr:x>
      <cdr:y>0.52295</cdr:y>
    </cdr:from>
    <cdr:to>
      <cdr:x>0.30577</cdr:x>
      <cdr:y>0.55546</cdr:y>
    </cdr:to>
    <cdr:sp macro="" textlink="">
      <cdr:nvSpPr>
        <cdr:cNvPr id="8" name="Textfeld 1"/>
        <cdr:cNvSpPr txBox="1"/>
      </cdr:nvSpPr>
      <cdr:spPr>
        <a:xfrm xmlns:a="http://schemas.openxmlformats.org/drawingml/2006/main">
          <a:off x="366142" y="1980415"/>
          <a:ext cx="920300" cy="123115"/>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chemeClr val="tx2"/>
              </a:solidFill>
              <a:latin typeface="Arial" pitchFamily="34" charset="0"/>
              <a:cs typeface="Arial" pitchFamily="34" charset="0"/>
            </a:rPr>
            <a:t>[Customer C1]</a:t>
          </a:r>
        </a:p>
      </cdr:txBody>
    </cdr:sp>
  </cdr:relSizeAnchor>
  <cdr:relSizeAnchor xmlns:cdr="http://schemas.openxmlformats.org/drawingml/2006/chartDrawing">
    <cdr:from>
      <cdr:x>0.73661</cdr:x>
      <cdr:y>0.55461</cdr:y>
    </cdr:from>
    <cdr:to>
      <cdr:x>0.95536</cdr:x>
      <cdr:y>0.58712</cdr:y>
    </cdr:to>
    <cdr:sp macro="" textlink="">
      <cdr:nvSpPr>
        <cdr:cNvPr id="9" name="Textfeld 1"/>
        <cdr:cNvSpPr txBox="1"/>
      </cdr:nvSpPr>
      <cdr:spPr>
        <a:xfrm xmlns:a="http://schemas.openxmlformats.org/drawingml/2006/main">
          <a:off x="3099120" y="2100294"/>
          <a:ext cx="920341" cy="123111"/>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chemeClr val="tx2"/>
              </a:solidFill>
              <a:latin typeface="Arial" pitchFamily="34" charset="0"/>
              <a:cs typeface="Arial" pitchFamily="34" charset="0"/>
            </a:rPr>
            <a:t>[Customer C2]</a:t>
          </a:r>
        </a:p>
      </cdr:txBody>
    </cdr:sp>
  </cdr:relSizeAnchor>
  <cdr:relSizeAnchor xmlns:cdr="http://schemas.openxmlformats.org/drawingml/2006/chartDrawing">
    <cdr:from>
      <cdr:x>0.54591</cdr:x>
      <cdr:y>0.50926</cdr:y>
    </cdr:from>
    <cdr:to>
      <cdr:x>0.76465</cdr:x>
      <cdr:y>0.54177</cdr:y>
    </cdr:to>
    <cdr:sp macro="" textlink="">
      <cdr:nvSpPr>
        <cdr:cNvPr id="10" name="Textfeld 1"/>
        <cdr:cNvSpPr txBox="1"/>
      </cdr:nvSpPr>
      <cdr:spPr>
        <a:xfrm xmlns:a="http://schemas.openxmlformats.org/drawingml/2006/main">
          <a:off x="2296783" y="1928566"/>
          <a:ext cx="920299" cy="123115"/>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chemeClr val="tx2"/>
              </a:solidFill>
              <a:latin typeface="Arial" pitchFamily="34" charset="0"/>
              <a:cs typeface="Arial" pitchFamily="34" charset="0"/>
            </a:rPr>
            <a:t>[Customer C3]</a:t>
          </a:r>
        </a:p>
      </cdr:txBody>
    </cdr:sp>
  </cdr:relSizeAnchor>
  <cdr:relSizeAnchor xmlns:cdr="http://schemas.openxmlformats.org/drawingml/2006/chartDrawing">
    <cdr:from>
      <cdr:x>0.20089</cdr:x>
      <cdr:y>0.12057</cdr:y>
    </cdr:from>
    <cdr:to>
      <cdr:x>0.41964</cdr:x>
      <cdr:y>0.15308</cdr:y>
    </cdr:to>
    <cdr:sp macro="" textlink="">
      <cdr:nvSpPr>
        <cdr:cNvPr id="11" name="Textfeld 1"/>
        <cdr:cNvSpPr txBox="1"/>
      </cdr:nvSpPr>
      <cdr:spPr>
        <a:xfrm xmlns:a="http://schemas.openxmlformats.org/drawingml/2006/main">
          <a:off x="845199" y="456596"/>
          <a:ext cx="920341" cy="123111"/>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chemeClr val="tx2"/>
              </a:solidFill>
              <a:latin typeface="Arial" pitchFamily="34" charset="0"/>
              <a:cs typeface="Arial" pitchFamily="34" charset="0"/>
            </a:rPr>
            <a:t>[Customer D1]</a:t>
          </a:r>
        </a:p>
      </cdr:txBody>
    </cdr:sp>
  </cdr:relSizeAnchor>
  <cdr:relSizeAnchor xmlns:cdr="http://schemas.openxmlformats.org/drawingml/2006/chartDrawing">
    <cdr:from>
      <cdr:x>0.14362</cdr:x>
      <cdr:y>0.70432</cdr:y>
    </cdr:from>
    <cdr:to>
      <cdr:x>0.36236</cdr:x>
      <cdr:y>0.73683</cdr:y>
    </cdr:to>
    <cdr:sp macro="" textlink="">
      <cdr:nvSpPr>
        <cdr:cNvPr id="12" name="Textfeld 1"/>
        <cdr:cNvSpPr txBox="1"/>
      </cdr:nvSpPr>
      <cdr:spPr>
        <a:xfrm xmlns:a="http://schemas.openxmlformats.org/drawingml/2006/main">
          <a:off x="604267" y="2667244"/>
          <a:ext cx="920300" cy="123114"/>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chemeClr val="accent1"/>
              </a:solidFill>
              <a:latin typeface="Arial" pitchFamily="34" charset="0"/>
              <a:cs typeface="Arial" pitchFamily="34" charset="0"/>
            </a:rPr>
            <a:t>[Customer D2]</a:t>
          </a:r>
        </a:p>
      </cdr:txBody>
    </cdr:sp>
  </cdr:relSizeAnchor>
  <cdr:relSizeAnchor xmlns:cdr="http://schemas.openxmlformats.org/drawingml/2006/chartDrawing">
    <cdr:from>
      <cdr:x>0.59621</cdr:x>
      <cdr:y>0.68294</cdr:y>
    </cdr:from>
    <cdr:to>
      <cdr:x>0.81496</cdr:x>
      <cdr:y>0.71545</cdr:y>
    </cdr:to>
    <cdr:sp macro="" textlink="">
      <cdr:nvSpPr>
        <cdr:cNvPr id="13" name="Textfeld 1"/>
        <cdr:cNvSpPr txBox="1"/>
      </cdr:nvSpPr>
      <cdr:spPr>
        <a:xfrm xmlns:a="http://schemas.openxmlformats.org/drawingml/2006/main">
          <a:off x="2508409" y="2586281"/>
          <a:ext cx="920341" cy="123114"/>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chemeClr val="accent1"/>
              </a:solidFill>
              <a:latin typeface="Arial" pitchFamily="34" charset="0"/>
              <a:cs typeface="Arial" pitchFamily="34" charset="0"/>
            </a:rPr>
            <a:t>[Customer D3]</a:t>
          </a:r>
        </a:p>
      </cdr:txBody>
    </cdr:sp>
  </cdr:relSizeAnchor>
  <cdr:relSizeAnchor xmlns:cdr="http://schemas.openxmlformats.org/drawingml/2006/chartDrawing">
    <cdr:from>
      <cdr:x>0.04464</cdr:x>
      <cdr:y>0.81986</cdr:y>
    </cdr:from>
    <cdr:to>
      <cdr:x>0.29018</cdr:x>
      <cdr:y>0.85237</cdr:y>
    </cdr:to>
    <cdr:sp macro="" textlink="">
      <cdr:nvSpPr>
        <cdr:cNvPr id="14" name="Textfeld 1"/>
        <cdr:cNvSpPr txBox="1"/>
      </cdr:nvSpPr>
      <cdr:spPr>
        <a:xfrm xmlns:a="http://schemas.openxmlformats.org/drawingml/2006/main">
          <a:off x="187813" y="3104789"/>
          <a:ext cx="1033054" cy="123111"/>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rgbClr val="BC204B"/>
              </a:solidFill>
              <a:latin typeface="Arial" pitchFamily="34" charset="0"/>
              <a:cs typeface="Arial" pitchFamily="34" charset="0"/>
            </a:rPr>
            <a:t>Exit to [...]: X</a:t>
          </a:r>
        </a:p>
      </cdr:txBody>
    </cdr:sp>
  </cdr:relSizeAnchor>
  <cdr:relSizeAnchor xmlns:cdr="http://schemas.openxmlformats.org/drawingml/2006/chartDrawing">
    <cdr:from>
      <cdr:x>0.32824</cdr:x>
      <cdr:y>0.82812</cdr:y>
    </cdr:from>
    <cdr:to>
      <cdr:x>0.57377</cdr:x>
      <cdr:y>0.86063</cdr:y>
    </cdr:to>
    <cdr:sp macro="" textlink="">
      <cdr:nvSpPr>
        <cdr:cNvPr id="18" name="Textfeld 1"/>
        <cdr:cNvSpPr txBox="1"/>
      </cdr:nvSpPr>
      <cdr:spPr>
        <a:xfrm xmlns:a="http://schemas.openxmlformats.org/drawingml/2006/main">
          <a:off x="1380991" y="3136055"/>
          <a:ext cx="1033012" cy="123115"/>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r>
            <a:rPr lang="de-DE" sz="800" dirty="0" smtClean="0">
              <a:solidFill>
                <a:srgbClr val="BC204B"/>
              </a:solidFill>
              <a:latin typeface="Arial" pitchFamily="34" charset="0"/>
              <a:cs typeface="Arial" pitchFamily="34" charset="0"/>
            </a:rPr>
            <a:t>Exit to [...]: Y</a:t>
          </a:r>
        </a:p>
      </cdr:txBody>
    </cdr:sp>
  </cdr:relSizeAnchor>
</c:userShapes>
</file>

<file path=ppt/media/image1.jpe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057E8A-09BC-4514-8C08-B551DF02D89F}" type="datetimeFigureOut">
              <a:rPr lang="de-DE" smtClean="0"/>
              <a:t>21.04.2017</a:t>
            </a:fld>
            <a:endParaRPr lang="de-DE" dirty="0"/>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278860-98D4-4508-915B-0E4F8EC287FC}" type="slidenum">
              <a:rPr lang="de-DE" smtClean="0"/>
              <a:t>‹Nr.›</a:t>
            </a:fld>
            <a:endParaRPr lang="de-DE" dirty="0"/>
          </a:p>
        </p:txBody>
      </p:sp>
    </p:spTree>
    <p:extLst>
      <p:ext uri="{BB962C8B-B14F-4D97-AF65-F5344CB8AC3E}">
        <p14:creationId xmlns:p14="http://schemas.microsoft.com/office/powerpoint/2010/main" val="2009939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dirty="0"/>
          </a:p>
        </p:txBody>
      </p:sp>
    </p:spTree>
    <p:extLst>
      <p:ext uri="{BB962C8B-B14F-4D97-AF65-F5344CB8AC3E}">
        <p14:creationId xmlns:p14="http://schemas.microsoft.com/office/powerpoint/2010/main" val="2942523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23</a:t>
            </a:fld>
            <a:endParaRPr lang="en-US" dirty="0"/>
          </a:p>
        </p:txBody>
      </p:sp>
    </p:spTree>
    <p:extLst>
      <p:ext uri="{BB962C8B-B14F-4D97-AF65-F5344CB8AC3E}">
        <p14:creationId xmlns:p14="http://schemas.microsoft.com/office/powerpoint/2010/main" val="41710326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dirty="0"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dirty="0"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dirty="0" smtClean="0"/>
              <a:t>Bild durch Klicken auf Symbol hinzufügen</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dirty="0" smtClean="0"/>
              <a:t>Bild durch Klicken auf Symbol hinzufügen</a:t>
            </a:r>
            <a:endParaRPr lang="en-GB" dirty="0"/>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1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84897120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GB" dirty="0" err="1" smtClean="0"/>
              <a:t>Titelmasterformat</a:t>
            </a:r>
            <a:r>
              <a:rPr lang="en-GB" dirty="0" smtClean="0"/>
              <a:t> </a:t>
            </a:r>
            <a:r>
              <a:rPr lang="en-GB" dirty="0" err="1" smtClean="0"/>
              <a:t>durch</a:t>
            </a:r>
            <a:r>
              <a:rPr lang="en-GB" dirty="0" smtClean="0"/>
              <a:t> </a:t>
            </a:r>
            <a:r>
              <a:rPr lang="en-GB" dirty="0" err="1" smtClean="0"/>
              <a:t>Klicken</a:t>
            </a:r>
            <a:r>
              <a:rPr lang="en-GB" dirty="0" smtClean="0"/>
              <a:t> </a:t>
            </a:r>
            <a:r>
              <a:rPr lang="en-GB" dirty="0" err="1" smtClean="0"/>
              <a:t>bearbeiten</a:t>
            </a:r>
            <a:endParaRPr lang="en-GB"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GB" dirty="0" err="1" smtClean="0"/>
              <a:t>Textmasterformat</a:t>
            </a:r>
            <a:r>
              <a:rPr lang="en-GB" dirty="0" smtClean="0"/>
              <a:t> </a:t>
            </a:r>
            <a:r>
              <a:rPr lang="en-GB" dirty="0" err="1" smtClean="0"/>
              <a:t>bearbeiten</a:t>
            </a:r>
            <a:endParaRPr lang="en-GB" dirty="0" smtClean="0"/>
          </a:p>
          <a:p>
            <a:pPr lvl="1"/>
            <a:r>
              <a:rPr lang="en-GB" dirty="0" err="1" smtClean="0"/>
              <a:t>Zweite</a:t>
            </a:r>
            <a:r>
              <a:rPr lang="en-GB" dirty="0" smtClean="0"/>
              <a:t> </a:t>
            </a:r>
            <a:r>
              <a:rPr lang="en-GB" dirty="0" err="1" smtClean="0"/>
              <a:t>Ebene</a:t>
            </a:r>
            <a:endParaRPr lang="en-GB" dirty="0" smtClean="0"/>
          </a:p>
          <a:p>
            <a:pPr lvl="2"/>
            <a:r>
              <a:rPr lang="en-GB" dirty="0" err="1" smtClean="0"/>
              <a:t>Dritte</a:t>
            </a:r>
            <a:r>
              <a:rPr lang="en-GB" dirty="0" smtClean="0"/>
              <a:t> </a:t>
            </a:r>
            <a:r>
              <a:rPr lang="en-GB" dirty="0" err="1" smtClean="0"/>
              <a:t>Ebene</a:t>
            </a:r>
            <a:endParaRPr lang="en-GB" dirty="0" smtClean="0"/>
          </a:p>
          <a:p>
            <a:pPr lvl="3"/>
            <a:r>
              <a:rPr lang="en-GB" dirty="0" err="1" smtClean="0"/>
              <a:t>Vierte</a:t>
            </a:r>
            <a:r>
              <a:rPr lang="en-GB" dirty="0" smtClean="0"/>
              <a:t> </a:t>
            </a:r>
            <a:r>
              <a:rPr lang="en-GB" dirty="0" err="1" smtClean="0"/>
              <a:t>Ebene</a:t>
            </a:r>
            <a:endParaRPr lang="en-GB" dirty="0" smtClean="0"/>
          </a:p>
          <a:p>
            <a:pPr lvl="4"/>
            <a:r>
              <a:rPr lang="en-GB" dirty="0" err="1" smtClean="0"/>
              <a:t>Fünfte</a:t>
            </a:r>
            <a:r>
              <a:rPr lang="en-GB" dirty="0" smtClean="0"/>
              <a:t> </a:t>
            </a:r>
            <a:r>
              <a:rPr lang="en-GB" dirty="0" err="1" smtClean="0"/>
              <a:t>Ebene</a:t>
            </a:r>
            <a:endParaRPr lang="en-GB"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900" smtClean="0">
                <a:solidFill>
                  <a:schemeClr val="tx2"/>
                </a:solidFill>
                <a:latin typeface="+mn-lt"/>
                <a:ea typeface="Arial"/>
                <a:cs typeface="Arial" panose="020B0604020202020204" pitchFamily="34" charset="0"/>
              </a:rPr>
              <a:pPr algn="r"/>
              <a:t>‹Nr.›</a:t>
            </a:fld>
            <a:endParaRPr lang="en-GB"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TextBox 29"/>
          <p:cNvSpPr txBox="1"/>
          <p:nvPr userDrawn="1">
            <p:custDataLst>
              <p:tags r:id="rId37"/>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GB"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3"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tags" Target="../tags/tag12.xml"/><Relationship Id="rId13" Type="http://schemas.openxmlformats.org/officeDocument/2006/relationships/tags" Target="../tags/tag17.xml"/><Relationship Id="rId18" Type="http://schemas.openxmlformats.org/officeDocument/2006/relationships/tags" Target="../tags/tag22.xml"/><Relationship Id="rId3" Type="http://schemas.openxmlformats.org/officeDocument/2006/relationships/tags" Target="../tags/tag7.xml"/><Relationship Id="rId21" Type="http://schemas.openxmlformats.org/officeDocument/2006/relationships/tags" Target="../tags/tag25.xml"/><Relationship Id="rId7" Type="http://schemas.openxmlformats.org/officeDocument/2006/relationships/tags" Target="../tags/tag11.xml"/><Relationship Id="rId12" Type="http://schemas.openxmlformats.org/officeDocument/2006/relationships/tags" Target="../tags/tag16.xml"/><Relationship Id="rId17" Type="http://schemas.openxmlformats.org/officeDocument/2006/relationships/tags" Target="../tags/tag21.xml"/><Relationship Id="rId2" Type="http://schemas.openxmlformats.org/officeDocument/2006/relationships/tags" Target="../tags/tag6.xml"/><Relationship Id="rId16" Type="http://schemas.openxmlformats.org/officeDocument/2006/relationships/tags" Target="../tags/tag20.xml"/><Relationship Id="rId20" Type="http://schemas.openxmlformats.org/officeDocument/2006/relationships/tags" Target="../tags/tag24.xml"/><Relationship Id="rId1" Type="http://schemas.openxmlformats.org/officeDocument/2006/relationships/tags" Target="../tags/tag5.xml"/><Relationship Id="rId6" Type="http://schemas.openxmlformats.org/officeDocument/2006/relationships/tags" Target="../tags/tag10.xml"/><Relationship Id="rId11" Type="http://schemas.openxmlformats.org/officeDocument/2006/relationships/tags" Target="../tags/tag15.xml"/><Relationship Id="rId5" Type="http://schemas.openxmlformats.org/officeDocument/2006/relationships/tags" Target="../tags/tag9.xml"/><Relationship Id="rId15" Type="http://schemas.openxmlformats.org/officeDocument/2006/relationships/tags" Target="../tags/tag19.xml"/><Relationship Id="rId23" Type="http://schemas.openxmlformats.org/officeDocument/2006/relationships/slideLayout" Target="../slideLayouts/slideLayout10.xml"/><Relationship Id="rId10" Type="http://schemas.openxmlformats.org/officeDocument/2006/relationships/tags" Target="../tags/tag14.xml"/><Relationship Id="rId19" Type="http://schemas.openxmlformats.org/officeDocument/2006/relationships/tags" Target="../tags/tag23.xml"/><Relationship Id="rId4" Type="http://schemas.openxmlformats.org/officeDocument/2006/relationships/tags" Target="../tags/tag8.xml"/><Relationship Id="rId9" Type="http://schemas.openxmlformats.org/officeDocument/2006/relationships/tags" Target="../tags/tag13.xml"/><Relationship Id="rId14" Type="http://schemas.openxmlformats.org/officeDocument/2006/relationships/tags" Target="../tags/tag18.xml"/><Relationship Id="rId22" Type="http://schemas.openxmlformats.org/officeDocument/2006/relationships/tags" Target="../tags/tag26.xml"/></Relationships>
</file>

<file path=ppt/slides/_rels/slide11.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slideLayout" Target="../slideLayouts/slideLayout11.xml"/><Relationship Id="rId5" Type="http://schemas.openxmlformats.org/officeDocument/2006/relationships/tags" Target="../tags/tag31.xml"/><Relationship Id="rId4" Type="http://schemas.openxmlformats.org/officeDocument/2006/relationships/tags" Target="../tags/tag3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8" Type="http://schemas.openxmlformats.org/officeDocument/2006/relationships/tags" Target="../tags/tag39.xml"/><Relationship Id="rId13" Type="http://schemas.openxmlformats.org/officeDocument/2006/relationships/tags" Target="../tags/tag44.xml"/><Relationship Id="rId18" Type="http://schemas.openxmlformats.org/officeDocument/2006/relationships/tags" Target="../tags/tag49.xml"/><Relationship Id="rId3" Type="http://schemas.openxmlformats.org/officeDocument/2006/relationships/tags" Target="../tags/tag34.xml"/><Relationship Id="rId21" Type="http://schemas.openxmlformats.org/officeDocument/2006/relationships/slideLayout" Target="../slideLayouts/slideLayout11.xml"/><Relationship Id="rId7" Type="http://schemas.openxmlformats.org/officeDocument/2006/relationships/tags" Target="../tags/tag38.xml"/><Relationship Id="rId12" Type="http://schemas.openxmlformats.org/officeDocument/2006/relationships/tags" Target="../tags/tag43.xml"/><Relationship Id="rId17" Type="http://schemas.openxmlformats.org/officeDocument/2006/relationships/tags" Target="../tags/tag48.xml"/><Relationship Id="rId2" Type="http://schemas.openxmlformats.org/officeDocument/2006/relationships/tags" Target="../tags/tag33.xml"/><Relationship Id="rId16" Type="http://schemas.openxmlformats.org/officeDocument/2006/relationships/tags" Target="../tags/tag47.xml"/><Relationship Id="rId20" Type="http://schemas.openxmlformats.org/officeDocument/2006/relationships/tags" Target="../tags/tag51.xml"/><Relationship Id="rId1" Type="http://schemas.openxmlformats.org/officeDocument/2006/relationships/tags" Target="../tags/tag32.xml"/><Relationship Id="rId6" Type="http://schemas.openxmlformats.org/officeDocument/2006/relationships/tags" Target="../tags/tag37.xml"/><Relationship Id="rId11" Type="http://schemas.openxmlformats.org/officeDocument/2006/relationships/tags" Target="../tags/tag42.xml"/><Relationship Id="rId5" Type="http://schemas.openxmlformats.org/officeDocument/2006/relationships/tags" Target="../tags/tag36.xml"/><Relationship Id="rId15" Type="http://schemas.openxmlformats.org/officeDocument/2006/relationships/tags" Target="../tags/tag46.xml"/><Relationship Id="rId10" Type="http://schemas.openxmlformats.org/officeDocument/2006/relationships/tags" Target="../tags/tag41.xml"/><Relationship Id="rId19" Type="http://schemas.openxmlformats.org/officeDocument/2006/relationships/tags" Target="../tags/tag50.xml"/><Relationship Id="rId4" Type="http://schemas.openxmlformats.org/officeDocument/2006/relationships/tags" Target="../tags/tag35.xml"/><Relationship Id="rId9" Type="http://schemas.openxmlformats.org/officeDocument/2006/relationships/tags" Target="../tags/tag40.xml"/><Relationship Id="rId14" Type="http://schemas.openxmlformats.org/officeDocument/2006/relationships/tags" Target="../tags/tag45.xml"/></Relationships>
</file>

<file path=ppt/slides/_rels/slide14.xml.rels><?xml version="1.0" encoding="UTF-8" standalone="yes"?>
<Relationships xmlns="http://schemas.openxmlformats.org/package/2006/relationships"><Relationship Id="rId8" Type="http://schemas.openxmlformats.org/officeDocument/2006/relationships/tags" Target="../tags/tag59.xml"/><Relationship Id="rId13" Type="http://schemas.openxmlformats.org/officeDocument/2006/relationships/chart" Target="../charts/chart1.xml"/><Relationship Id="rId3" Type="http://schemas.openxmlformats.org/officeDocument/2006/relationships/tags" Target="../tags/tag54.xml"/><Relationship Id="rId7" Type="http://schemas.openxmlformats.org/officeDocument/2006/relationships/tags" Target="../tags/tag58.xml"/><Relationship Id="rId12" Type="http://schemas.openxmlformats.org/officeDocument/2006/relationships/slideLayout" Target="../slideLayouts/slideLayout10.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tags" Target="../tags/tag57.xml"/><Relationship Id="rId11" Type="http://schemas.openxmlformats.org/officeDocument/2006/relationships/tags" Target="../tags/tag62.xml"/><Relationship Id="rId5" Type="http://schemas.openxmlformats.org/officeDocument/2006/relationships/tags" Target="../tags/tag56.xml"/><Relationship Id="rId10" Type="http://schemas.openxmlformats.org/officeDocument/2006/relationships/tags" Target="../tags/tag61.xml"/><Relationship Id="rId4" Type="http://schemas.openxmlformats.org/officeDocument/2006/relationships/tags" Target="../tags/tag55.xml"/><Relationship Id="rId9" Type="http://schemas.openxmlformats.org/officeDocument/2006/relationships/tags" Target="../tags/tag60.xml"/></Relationships>
</file>

<file path=ppt/slides/_rels/slide15.xml.rels><?xml version="1.0" encoding="UTF-8" standalone="yes"?>
<Relationships xmlns="http://schemas.openxmlformats.org/package/2006/relationships"><Relationship Id="rId8" Type="http://schemas.openxmlformats.org/officeDocument/2006/relationships/tags" Target="../tags/tag70.xml"/><Relationship Id="rId13" Type="http://schemas.openxmlformats.org/officeDocument/2006/relationships/slideLayout" Target="../slideLayouts/slideLayout10.xml"/><Relationship Id="rId3" Type="http://schemas.openxmlformats.org/officeDocument/2006/relationships/tags" Target="../tags/tag65.xml"/><Relationship Id="rId7" Type="http://schemas.openxmlformats.org/officeDocument/2006/relationships/tags" Target="../tags/tag69.xml"/><Relationship Id="rId12" Type="http://schemas.openxmlformats.org/officeDocument/2006/relationships/tags" Target="../tags/tag74.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11" Type="http://schemas.openxmlformats.org/officeDocument/2006/relationships/tags" Target="../tags/tag73.xml"/><Relationship Id="rId5" Type="http://schemas.openxmlformats.org/officeDocument/2006/relationships/tags" Target="../tags/tag67.xml"/><Relationship Id="rId10" Type="http://schemas.openxmlformats.org/officeDocument/2006/relationships/tags" Target="../tags/tag72.xml"/><Relationship Id="rId4" Type="http://schemas.openxmlformats.org/officeDocument/2006/relationships/tags" Target="../tags/tag66.xml"/><Relationship Id="rId9" Type="http://schemas.openxmlformats.org/officeDocument/2006/relationships/tags" Target="../tags/tag7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75.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76.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77.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7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7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81.xml"/><Relationship Id="rId1" Type="http://schemas.openxmlformats.org/officeDocument/2006/relationships/tags" Target="../tags/tag80.xml"/><Relationship Id="rId4" Type="http://schemas.openxmlformats.org/officeDocument/2006/relationships/chart" Target="../charts/chart2.xml"/></Relationships>
</file>

<file path=ppt/slides/_rels/slide22.xml.rels><?xml version="1.0" encoding="UTF-8" standalone="yes"?>
<Relationships xmlns="http://schemas.openxmlformats.org/package/2006/relationships"><Relationship Id="rId8" Type="http://schemas.openxmlformats.org/officeDocument/2006/relationships/tags" Target="../tags/tag89.xml"/><Relationship Id="rId3" Type="http://schemas.openxmlformats.org/officeDocument/2006/relationships/tags" Target="../tags/tag84.xml"/><Relationship Id="rId7" Type="http://schemas.openxmlformats.org/officeDocument/2006/relationships/tags" Target="../tags/tag88.xml"/><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tags" Target="../tags/tag87.xml"/><Relationship Id="rId5" Type="http://schemas.openxmlformats.org/officeDocument/2006/relationships/tags" Target="../tags/tag86.xml"/><Relationship Id="rId10" Type="http://schemas.openxmlformats.org/officeDocument/2006/relationships/slideLayout" Target="../slideLayouts/slideLayout10.xml"/><Relationship Id="rId4" Type="http://schemas.openxmlformats.org/officeDocument/2006/relationships/tags" Target="../tags/tag85.xml"/><Relationship Id="rId9" Type="http://schemas.openxmlformats.org/officeDocument/2006/relationships/tags" Target="../tags/tag90.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5.xml"/><Relationship Id="rId1" Type="http://schemas.openxmlformats.org/officeDocument/2006/relationships/tags" Target="../tags/tag9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portal.ema.kworld.kpmg.com/de/deal-advisory/Pages/KGS.aspx" TargetMode="External"/><Relationship Id="rId2" Type="http://schemas.openxmlformats.org/officeDocument/2006/relationships/slideLayout" Target="../slideLayouts/slideLayout9.xml"/><Relationship Id="rId1" Type="http://schemas.openxmlformats.org/officeDocument/2006/relationships/tags" Target="../tags/tag4.xml"/><Relationship Id="rId4" Type="http://schemas.openxmlformats.org/officeDocument/2006/relationships/hyperlink" Target="http://portal.ema.kworld.kpmg.com/Adv/Pages/KGS/KGS_TR.aspx"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Workbook</a:t>
            </a:r>
            <a:br>
              <a:rPr lang="en-US" sz="10000" dirty="0" smtClean="0"/>
            </a:br>
            <a:r>
              <a:rPr lang="en-US" sz="10000" dirty="0" smtClean="0"/>
              <a:t>Customers</a:t>
            </a:r>
            <a:endParaRPr lang="en-US"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ABC can, in the middle term, primarily profit from the growth of [Customer 1], [Customer 2], [Customer 3] and [Customer 4] due to their satisfactory growth potential and a good general development</a:t>
            </a:r>
          </a:p>
          <a:p>
            <a:pPr lvl="0"/>
            <a:r>
              <a:rPr lang="en-US" dirty="0" smtClean="0"/>
              <a:t>[Customer 1] is currently in a phase of restructuring</a:t>
            </a:r>
          </a:p>
          <a:p>
            <a:endParaRPr lang="en-US" dirty="0"/>
          </a:p>
        </p:txBody>
      </p:sp>
      <p:sp>
        <p:nvSpPr>
          <p:cNvPr id="5" name="Titel 4"/>
          <p:cNvSpPr>
            <a:spLocks noGrp="1"/>
          </p:cNvSpPr>
          <p:nvPr>
            <p:ph type="title"/>
          </p:nvPr>
        </p:nvSpPr>
        <p:spPr/>
        <p:txBody>
          <a:bodyPr/>
          <a:lstStyle/>
          <a:p>
            <a:r>
              <a:rPr lang="en-US" dirty="0" smtClean="0"/>
              <a:t>2. How stable is the client's customer portfolio?</a:t>
            </a:r>
            <a:endParaRPr lang="en-US" dirty="0"/>
          </a:p>
        </p:txBody>
      </p:sp>
      <p:sp>
        <p:nvSpPr>
          <p:cNvPr id="9" name="Textplatzhalter 8"/>
          <p:cNvSpPr>
            <a:spLocks noGrp="1"/>
          </p:cNvSpPr>
          <p:nvPr>
            <p:ph type="body" sz="quarter" idx="13"/>
          </p:nvPr>
        </p:nvSpPr>
        <p:spPr/>
        <p:txBody>
          <a:bodyPr/>
          <a:lstStyle/>
          <a:p>
            <a:r>
              <a:rPr lang="en-US" dirty="0" smtClean="0"/>
              <a:t>Customer Analysis</a:t>
            </a:r>
            <a:endParaRPr lang="en-US" dirty="0"/>
          </a:p>
        </p:txBody>
      </p:sp>
      <p:grpSp>
        <p:nvGrpSpPr>
          <p:cNvPr id="67" name="Gruppieren 66"/>
          <p:cNvGrpSpPr/>
          <p:nvPr/>
        </p:nvGrpSpPr>
        <p:grpSpPr>
          <a:xfrm>
            <a:off x="7120268" y="211707"/>
            <a:ext cx="2286926" cy="216024"/>
            <a:chOff x="-1239688" y="1268760"/>
            <a:chExt cx="864000" cy="216024"/>
          </a:xfrm>
        </p:grpSpPr>
        <p:sp>
          <p:nvSpPr>
            <p:cNvPr id="68" name="Rechteck 67"/>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69"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70"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graphicFrame>
        <p:nvGraphicFramePr>
          <p:cNvPr id="71" name="Group 149"/>
          <p:cNvGraphicFramePr>
            <a:graphicFrameLocks/>
          </p:cNvGraphicFramePr>
          <p:nvPr>
            <p:extLst>
              <p:ext uri="{D42A27DB-BD31-4B8C-83A1-F6EECF244321}">
                <p14:modId xmlns:p14="http://schemas.microsoft.com/office/powerpoint/2010/main" val="1275465556"/>
              </p:ext>
            </p:extLst>
          </p:nvPr>
        </p:nvGraphicFramePr>
        <p:xfrm>
          <a:off x="2446343" y="1428078"/>
          <a:ext cx="6960853" cy="4572000"/>
        </p:xfrm>
        <a:graphic>
          <a:graphicData uri="http://schemas.openxmlformats.org/drawingml/2006/table">
            <a:tbl>
              <a:tblPr/>
              <a:tblGrid>
                <a:gridCol w="685477"/>
                <a:gridCol w="522948"/>
                <a:gridCol w="522948"/>
                <a:gridCol w="522948"/>
                <a:gridCol w="522948"/>
                <a:gridCol w="522948"/>
                <a:gridCol w="522948"/>
                <a:gridCol w="522948"/>
                <a:gridCol w="522948"/>
                <a:gridCol w="522948"/>
                <a:gridCol w="522948"/>
                <a:gridCol w="522948"/>
                <a:gridCol w="522948"/>
              </a:tblGrid>
              <a:tr h="252000">
                <a:tc gridSpan="8">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ABC Customers</a:t>
                      </a:r>
                    </a:p>
                  </a:txBody>
                  <a:tcPr marL="36000" marR="36000" marT="36000" marB="36000" anchor="b"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gridSpan="5">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Qualitative assessment</a:t>
                      </a:r>
                    </a:p>
                  </a:txBody>
                  <a:tcPr marL="36000" marR="36000" marT="36000" marB="36000" anchor="b"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GB" sz="800" b="1" i="0" u="none" strike="noStrike" cap="none" normalizeH="0" baseline="0" dirty="0" smtClean="0">
                        <a:ln>
                          <a:noFill/>
                        </a:ln>
                        <a:solidFill>
                          <a:schemeClr val="bg1"/>
                        </a:solidFill>
                        <a:effectLst/>
                        <a:latin typeface="Arial" charset="0"/>
                        <a:cs typeface="Arial" charset="0"/>
                      </a:endParaRP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r>
              <a:tr h="54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Customer</a:t>
                      </a:r>
                      <a:endParaRPr kumimoji="0" lang="en-US" sz="800" b="1" i="0" u="none" strike="noStrike" cap="none" normalizeH="0" baseline="30000" noProof="0" dirty="0" smtClean="0">
                        <a:ln>
                          <a:noFill/>
                        </a:ln>
                        <a:solidFill>
                          <a:schemeClr val="bg1"/>
                        </a:solidFill>
                        <a:effectLst/>
                        <a:latin typeface="Arial" charset="0"/>
                        <a:cs typeface="Arial" charset="0"/>
                      </a:endParaRPr>
                    </a:p>
                  </a:txBody>
                  <a:tcPr marL="18000" marR="18000" marT="36000" marB="36000" anchor="b"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Begin-ning of contract</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Min. term to</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No. of shops</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Net sales 20XX (€m)</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Growth forecast</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Remain. market potential</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Target (€m)</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4"/>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Cor-porate Health</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Online focus</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Marketing invest-ment</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Whole-sale online</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1" i="0" u="none" strike="noStrike" cap="none" normalizeH="0" baseline="0" noProof="0" dirty="0" smtClean="0">
                          <a:ln>
                            <a:noFill/>
                          </a:ln>
                          <a:solidFill>
                            <a:schemeClr val="bg1"/>
                          </a:solidFill>
                          <a:effectLst/>
                          <a:latin typeface="Arial" charset="0"/>
                          <a:cs typeface="Arial" charset="0"/>
                        </a:rPr>
                        <a:t>Com-petition online</a:t>
                      </a:r>
                    </a:p>
                  </a:txBody>
                  <a:tcPr marL="18000" marR="18000" marT="36000" marB="36000" anchor="b"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3"/>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19xx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cap="none" normalizeH="0" baseline="0" noProof="0" dirty="0" smtClean="0">
                          <a:ln>
                            <a:noFill/>
                          </a:ln>
                          <a:solidFill>
                            <a:schemeClr val="tx1"/>
                          </a:solidFill>
                          <a:effectLst/>
                          <a:latin typeface="Arial" charset="0"/>
                          <a:cs typeface="Arial" charset="0"/>
                        </a:rPr>
                        <a:t>11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461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1,000</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rgbClr val="BC204B"/>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rgbClr val="BC204B"/>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2</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8</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105</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300</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3</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7</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43</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100</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4</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10</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41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100</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5</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6</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16</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accent4"/>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6</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5</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14</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1"/>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accent4"/>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rgbClr val="BC204B"/>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rgbClr val="BC204B"/>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rgbClr val="BC204B"/>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rgbClr val="BC204B"/>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7</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2</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22</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1"/>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800" b="0" i="0" u="none" strike="noStrike" cap="none" normalizeH="0" baseline="0" noProof="0" dirty="0" smtClean="0">
                        <a:ln>
                          <a:noFill/>
                        </a:ln>
                        <a:solidFill>
                          <a:schemeClr val="tx1"/>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25</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rgbClr val="BC204B"/>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rgbClr val="BC204B"/>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8</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3</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8</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1"/>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2"/>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20</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rgbClr val="BC204B"/>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rgbClr val="BC204B"/>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9</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1"/>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2"/>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10</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rgbClr val="BC204B"/>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rgbClr val="BC204B"/>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10</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2</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1"/>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2"/>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accent4"/>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11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2</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1"/>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2"/>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accent4"/>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12</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1"/>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2"/>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28</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rgbClr val="BC204B"/>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rgbClr val="BC204B"/>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13</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6</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5</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1"/>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2"/>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6</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rgbClr val="BC204B"/>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rgbClr val="BC204B"/>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1100" b="0" i="0" u="none" strike="noStrike" cap="none" normalizeH="0" baseline="0" noProof="0" dirty="0" smtClean="0">
                          <a:ln>
                            <a:noFill/>
                          </a:ln>
                          <a:solidFill>
                            <a:srgbClr val="BC204B"/>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rgbClr val="BC204B"/>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2700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3"/>
                          </a:solidFill>
                          <a:effectLst/>
                          <a:latin typeface="Arial" charset="0"/>
                          <a:cs typeface="Arial" charset="0"/>
                        </a:rPr>
                        <a:t>Customer 14</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sym typeface="Wingdings" pitchFamily="2" charset="2"/>
                        </a:rPr>
                        <a:t>20xx</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800" b="0" i="0" u="none" strike="noStrike" kern="1200" cap="none" normalizeH="0" baseline="0" noProof="0" dirty="0" smtClean="0">
                          <a:ln>
                            <a:noFill/>
                          </a:ln>
                          <a:solidFill>
                            <a:schemeClr val="tx1"/>
                          </a:solidFill>
                          <a:effectLst/>
                          <a:latin typeface="Arial" charset="0"/>
                          <a:ea typeface="+mn-ea"/>
                          <a:cs typeface="Arial" charset="0"/>
                        </a:rPr>
                        <a:t>6</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tx1"/>
                          </a:solidFill>
                          <a:effectLst/>
                          <a:latin typeface="Arial" charset="0"/>
                          <a:cs typeface="Arial" charset="0"/>
                        </a:rPr>
                        <a:t>1</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1"/>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1" u="none" strike="noStrike" cap="none" normalizeH="0" baseline="0" noProof="0" dirty="0" smtClean="0">
                          <a:ln>
                            <a:noFill/>
                          </a:ln>
                          <a:solidFill>
                            <a:schemeClr val="tx2"/>
                          </a:solidFill>
                          <a:effectLst/>
                          <a:latin typeface="Arial" charset="0"/>
                          <a:cs typeface="Arial" charset="0"/>
                        </a:rPr>
                        <a:t>no data</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800" b="0" i="0" u="none" strike="noStrike" cap="none" normalizeH="0" baseline="0" noProof="0" dirty="0" smtClean="0">
                          <a:ln>
                            <a:noFill/>
                          </a:ln>
                          <a:solidFill>
                            <a:schemeClr val="accent4"/>
                          </a:solidFill>
                          <a:effectLst/>
                          <a:latin typeface="Arial" charset="0"/>
                          <a:cs typeface="Arial" charset="0"/>
                        </a:rPr>
                        <a:t>14</a:t>
                      </a: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6"/>
                          </a:solidFill>
                          <a:effectLst/>
                          <a:latin typeface="Arial" charset="0"/>
                          <a:cs typeface="Arial" charset="0"/>
                          <a:sym typeface="Wingdings" panose="05000000000000000000" pitchFamily="2" charset="2"/>
                        </a:rPr>
                        <a:t></a:t>
                      </a:r>
                      <a:endParaRPr kumimoji="0" lang="en-US" sz="1100" b="0" i="0" u="none" strike="noStrike" cap="none" normalizeH="0" baseline="0" noProof="0" dirty="0" smtClean="0">
                        <a:ln>
                          <a:noFill/>
                        </a:ln>
                        <a:solidFill>
                          <a:schemeClr val="accent6"/>
                        </a:solidFill>
                        <a:effectLst/>
                        <a:latin typeface="Arial" charset="0"/>
                        <a:cs typeface="Arial"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defRPr/>
                      </a:pPr>
                      <a:r>
                        <a:rPr kumimoji="0" lang="en-US" sz="1100" b="0" i="0" u="none" strike="noStrike" cap="none" normalizeH="0" baseline="0" noProof="0" dirty="0" smtClean="0">
                          <a:ln>
                            <a:noFill/>
                          </a:ln>
                          <a:solidFill>
                            <a:schemeClr val="accent5"/>
                          </a:solidFill>
                          <a:effectLst/>
                          <a:latin typeface="Arial" pitchFamily="34" charset="0"/>
                          <a:cs typeface="Arial" pitchFamily="34" charset="0"/>
                        </a:rPr>
                        <a:t>o</a:t>
                      </a:r>
                      <a:endParaRPr kumimoji="0" lang="en-US" sz="3200" b="0" i="0" u="none" strike="noStrike" cap="none" normalizeH="0" baseline="0" noProof="0" dirty="0" smtClean="0">
                        <a:ln>
                          <a:noFill/>
                        </a:ln>
                        <a:solidFill>
                          <a:schemeClr val="accent5"/>
                        </a:solidFill>
                        <a:effectLst/>
                        <a:latin typeface="Arial" pitchFamily="34" charset="0"/>
                        <a:cs typeface="Arial" pitchFamily="34" charset="0"/>
                      </a:endParaRPr>
                    </a:p>
                  </a:txBody>
                  <a:tcPr marL="36000" marR="36000" marT="36000" marB="36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
        <p:nvSpPr>
          <p:cNvPr id="3" name="Pfeil nach rechts 2"/>
          <p:cNvSpPr/>
          <p:nvPr/>
        </p:nvSpPr>
        <p:spPr>
          <a:xfrm rot="20455174">
            <a:off x="5390611" y="2302239"/>
            <a:ext cx="180000" cy="108000"/>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79" name="Pfeil nach rechts 78"/>
          <p:cNvSpPr/>
          <p:nvPr/>
        </p:nvSpPr>
        <p:spPr>
          <a:xfrm rot="19882004">
            <a:off x="5391500" y="2573392"/>
            <a:ext cx="180000" cy="108000"/>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80" name="Pfeil nach rechts 79"/>
          <p:cNvSpPr/>
          <p:nvPr/>
        </p:nvSpPr>
        <p:spPr>
          <a:xfrm>
            <a:off x="5387340" y="2848927"/>
            <a:ext cx="180000" cy="108000"/>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81" name="Pfeil nach rechts 80"/>
          <p:cNvSpPr/>
          <p:nvPr/>
        </p:nvSpPr>
        <p:spPr>
          <a:xfrm rot="1218515">
            <a:off x="5382032" y="3120132"/>
            <a:ext cx="180000" cy="108000"/>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82" name="Pfeil nach rechts 81"/>
          <p:cNvSpPr/>
          <p:nvPr/>
        </p:nvSpPr>
        <p:spPr>
          <a:xfrm>
            <a:off x="5387340" y="3364229"/>
            <a:ext cx="180000" cy="108000"/>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grpSp>
        <p:nvGrpSpPr>
          <p:cNvPr id="85" name="Gruppieren 84"/>
          <p:cNvGrpSpPr>
            <a:grpSpLocks noChangeAspect="1"/>
          </p:cNvGrpSpPr>
          <p:nvPr>
            <p:custDataLst>
              <p:tags r:id="rId1"/>
            </p:custDataLst>
          </p:nvPr>
        </p:nvGrpSpPr>
        <p:grpSpPr>
          <a:xfrm>
            <a:off x="5908052" y="2522636"/>
            <a:ext cx="180000" cy="180000"/>
            <a:chOff x="9318032" y="922338"/>
            <a:chExt cx="357188" cy="357188"/>
          </a:xfrm>
        </p:grpSpPr>
        <p:sp>
          <p:nvSpPr>
            <p:cNvPr id="86" name="Bogen 85"/>
            <p:cNvSpPr>
              <a:spLocks noChangeAspect="1"/>
            </p:cNvSpPr>
            <p:nvPr>
              <p:custDataLst>
                <p:tags r:id="rId21"/>
              </p:custDataLst>
            </p:nvPr>
          </p:nvSpPr>
          <p:spPr>
            <a:xfrm>
              <a:off x="9318032" y="922338"/>
              <a:ext cx="357188" cy="357188"/>
            </a:xfrm>
            <a:prstGeom prst="arc">
              <a:avLst>
                <a:gd name="adj1" fmla="val 16200000"/>
                <a:gd name="adj2" fmla="val 0"/>
              </a:avLst>
            </a:prstGeom>
            <a:solidFill>
              <a:srgbClr val="00338D"/>
            </a:solidFill>
            <a:ln w="6350" cap="flat" cmpd="sng" algn="ctr">
              <a:solidFill>
                <a:schemeClr val="tx1"/>
              </a:solidFill>
              <a:prstDash val="solid"/>
              <a:round/>
              <a:headEnd type="none" w="med" len="med"/>
              <a:tailEnd type="none" w="med" len="med"/>
            </a:ln>
            <a:effectLst/>
          </p:spPr>
          <p:txBody>
            <a:bodyPr anchor="ctr"/>
            <a:lstStyle/>
            <a:p>
              <a:pPr algn="ctr">
                <a:spcBef>
                  <a:spcPct val="50000"/>
                </a:spcBef>
                <a:buClr>
                  <a:schemeClr val="accent2"/>
                </a:buClr>
                <a:buFont typeface="Wingdings" pitchFamily="2" charset="2"/>
                <a:buNone/>
              </a:pPr>
              <a:endParaRPr lang="en-US" sz="2400" dirty="0">
                <a:latin typeface="Arial" pitchFamily="34" charset="0"/>
              </a:endParaRPr>
            </a:p>
          </p:txBody>
        </p:sp>
        <p:sp>
          <p:nvSpPr>
            <p:cNvPr id="87" name="Ellipse 86"/>
            <p:cNvSpPr/>
            <p:nvPr>
              <p:custDataLst>
                <p:tags r:id="rId22"/>
              </p:custDataLst>
            </p:nvPr>
          </p:nvSpPr>
          <p:spPr>
            <a:xfrm>
              <a:off x="9318032" y="922338"/>
              <a:ext cx="357188" cy="357188"/>
            </a:xfrm>
            <a:prstGeom prst="ellipse">
              <a:avLst/>
            </a:prstGeom>
            <a:noFill/>
            <a:ln w="6350" algn="ctr">
              <a:solidFill>
                <a:schemeClr val="dk2"/>
              </a:solidFill>
              <a:round/>
              <a:headEnd/>
              <a:tailEnd/>
            </a:ln>
          </p:spPr>
          <p:txBody>
            <a:bodyPr anchor="ctr"/>
            <a:lstStyle/>
            <a:p>
              <a:pPr algn="ctr">
                <a:spcBef>
                  <a:spcPct val="50000"/>
                </a:spcBef>
                <a:buClr>
                  <a:schemeClr val="accent2"/>
                </a:buClr>
                <a:buFont typeface="Wingdings" pitchFamily="2" charset="2"/>
                <a:buNone/>
              </a:pPr>
              <a:endParaRPr lang="en-US" sz="2400" dirty="0">
                <a:solidFill>
                  <a:schemeClr val="tx1"/>
                </a:solidFill>
                <a:latin typeface="Arial" pitchFamily="34" charset="0"/>
              </a:endParaRPr>
            </a:p>
          </p:txBody>
        </p:sp>
      </p:grpSp>
      <p:grpSp>
        <p:nvGrpSpPr>
          <p:cNvPr id="88" name="Gruppieren 87"/>
          <p:cNvGrpSpPr>
            <a:grpSpLocks noChangeAspect="1"/>
          </p:cNvGrpSpPr>
          <p:nvPr>
            <p:custDataLst>
              <p:tags r:id="rId2"/>
            </p:custDataLst>
          </p:nvPr>
        </p:nvGrpSpPr>
        <p:grpSpPr>
          <a:xfrm>
            <a:off x="5915672" y="2262286"/>
            <a:ext cx="180000" cy="180000"/>
            <a:chOff x="9282863" y="913546"/>
            <a:chExt cx="357188" cy="357188"/>
          </a:xfrm>
        </p:grpSpPr>
        <p:sp>
          <p:nvSpPr>
            <p:cNvPr id="89" name="Bogen 88"/>
            <p:cNvSpPr>
              <a:spLocks noChangeAspect="1"/>
            </p:cNvSpPr>
            <p:nvPr>
              <p:custDataLst>
                <p:tags r:id="rId19"/>
              </p:custDataLst>
            </p:nvPr>
          </p:nvSpPr>
          <p:spPr>
            <a:xfrm>
              <a:off x="9282863" y="913546"/>
              <a:ext cx="357188" cy="357188"/>
            </a:xfrm>
            <a:prstGeom prst="arc">
              <a:avLst>
                <a:gd name="adj1" fmla="val 16200000"/>
                <a:gd name="adj2" fmla="val 18360000"/>
              </a:avLst>
            </a:prstGeom>
            <a:solidFill>
              <a:srgbClr val="00338D"/>
            </a:solidFill>
            <a:ln w="6350" cap="flat" cmpd="sng" algn="ctr">
              <a:solidFill>
                <a:schemeClr val="tx1"/>
              </a:solidFill>
              <a:prstDash val="solid"/>
              <a:round/>
              <a:headEnd type="none" w="med" len="med"/>
              <a:tailEnd type="none" w="med" len="med"/>
            </a:ln>
            <a:effectLst/>
          </p:spPr>
          <p:txBody>
            <a:bodyPr anchor="ctr"/>
            <a:lstStyle/>
            <a:p>
              <a:pPr algn="ctr">
                <a:spcBef>
                  <a:spcPct val="50000"/>
                </a:spcBef>
                <a:buClr>
                  <a:schemeClr val="accent2"/>
                </a:buClr>
                <a:buFont typeface="Wingdings" pitchFamily="2" charset="2"/>
                <a:buNone/>
              </a:pPr>
              <a:endParaRPr lang="en-US" sz="2400" dirty="0">
                <a:latin typeface="Arial" pitchFamily="34" charset="0"/>
              </a:endParaRPr>
            </a:p>
          </p:txBody>
        </p:sp>
        <p:sp>
          <p:nvSpPr>
            <p:cNvPr id="90" name="Ellipse 89"/>
            <p:cNvSpPr/>
            <p:nvPr>
              <p:custDataLst>
                <p:tags r:id="rId20"/>
              </p:custDataLst>
            </p:nvPr>
          </p:nvSpPr>
          <p:spPr>
            <a:xfrm>
              <a:off x="9282863" y="913546"/>
              <a:ext cx="357188" cy="357188"/>
            </a:xfrm>
            <a:prstGeom prst="ellipse">
              <a:avLst/>
            </a:prstGeom>
            <a:noFill/>
            <a:ln w="6350" algn="ctr">
              <a:solidFill>
                <a:schemeClr val="dk2"/>
              </a:solidFill>
              <a:round/>
              <a:headEnd/>
              <a:tailEnd/>
            </a:ln>
          </p:spPr>
          <p:txBody>
            <a:bodyPr anchor="ctr"/>
            <a:lstStyle/>
            <a:p>
              <a:pPr algn="ctr">
                <a:spcBef>
                  <a:spcPct val="50000"/>
                </a:spcBef>
                <a:buClr>
                  <a:schemeClr val="accent2"/>
                </a:buClr>
                <a:buFont typeface="Wingdings" pitchFamily="2" charset="2"/>
                <a:buNone/>
              </a:pPr>
              <a:endParaRPr lang="en-US" sz="2400" dirty="0">
                <a:solidFill>
                  <a:schemeClr val="tx1"/>
                </a:solidFill>
                <a:latin typeface="Arial" pitchFamily="34" charset="0"/>
              </a:endParaRPr>
            </a:p>
          </p:txBody>
        </p:sp>
      </p:grpSp>
      <p:grpSp>
        <p:nvGrpSpPr>
          <p:cNvPr id="91" name="Gruppieren 90"/>
          <p:cNvGrpSpPr>
            <a:grpSpLocks noChangeAspect="1"/>
          </p:cNvGrpSpPr>
          <p:nvPr>
            <p:custDataLst>
              <p:tags r:id="rId3"/>
            </p:custDataLst>
          </p:nvPr>
        </p:nvGrpSpPr>
        <p:grpSpPr>
          <a:xfrm>
            <a:off x="5923292" y="3873623"/>
            <a:ext cx="180000" cy="180000"/>
            <a:chOff x="9300447" y="2082923"/>
            <a:chExt cx="357188" cy="357188"/>
          </a:xfrm>
        </p:grpSpPr>
        <p:sp>
          <p:nvSpPr>
            <p:cNvPr id="92" name="Bogen 91"/>
            <p:cNvSpPr>
              <a:spLocks noChangeAspect="1"/>
            </p:cNvSpPr>
            <p:nvPr>
              <p:custDataLst>
                <p:tags r:id="rId17"/>
              </p:custDataLst>
            </p:nvPr>
          </p:nvSpPr>
          <p:spPr>
            <a:xfrm>
              <a:off x="9300447" y="2082923"/>
              <a:ext cx="357188" cy="357188"/>
            </a:xfrm>
            <a:prstGeom prst="arc">
              <a:avLst>
                <a:gd name="adj1" fmla="val 16200000"/>
                <a:gd name="adj2" fmla="val 2160000"/>
              </a:avLst>
            </a:prstGeom>
            <a:solidFill>
              <a:srgbClr val="00338D"/>
            </a:solidFill>
            <a:ln w="6350" cap="flat" cmpd="sng" algn="ctr">
              <a:solidFill>
                <a:schemeClr val="tx1"/>
              </a:solidFill>
              <a:prstDash val="solid"/>
              <a:round/>
              <a:headEnd type="none" w="med" len="med"/>
              <a:tailEnd type="none" w="med" len="med"/>
            </a:ln>
            <a:effectLst/>
          </p:spPr>
          <p:txBody>
            <a:bodyPr anchor="ctr"/>
            <a:lstStyle/>
            <a:p>
              <a:pPr algn="ctr">
                <a:spcBef>
                  <a:spcPct val="50000"/>
                </a:spcBef>
                <a:buClr>
                  <a:schemeClr val="accent2"/>
                </a:buClr>
                <a:buFont typeface="Wingdings" pitchFamily="2" charset="2"/>
                <a:buNone/>
              </a:pPr>
              <a:endParaRPr lang="en-US" sz="2400" dirty="0">
                <a:latin typeface="Arial" pitchFamily="34" charset="0"/>
              </a:endParaRPr>
            </a:p>
          </p:txBody>
        </p:sp>
        <p:sp>
          <p:nvSpPr>
            <p:cNvPr id="93" name="Ellipse 92"/>
            <p:cNvSpPr/>
            <p:nvPr>
              <p:custDataLst>
                <p:tags r:id="rId18"/>
              </p:custDataLst>
            </p:nvPr>
          </p:nvSpPr>
          <p:spPr>
            <a:xfrm>
              <a:off x="9300447" y="2082923"/>
              <a:ext cx="357188" cy="357188"/>
            </a:xfrm>
            <a:prstGeom prst="ellipse">
              <a:avLst/>
            </a:prstGeom>
            <a:noFill/>
            <a:ln w="6350" algn="ctr">
              <a:solidFill>
                <a:schemeClr val="dk2"/>
              </a:solidFill>
              <a:round/>
              <a:headEnd/>
              <a:tailEnd/>
            </a:ln>
          </p:spPr>
          <p:txBody>
            <a:bodyPr anchor="ctr"/>
            <a:lstStyle/>
            <a:p>
              <a:pPr algn="ctr">
                <a:spcBef>
                  <a:spcPct val="50000"/>
                </a:spcBef>
                <a:buClr>
                  <a:schemeClr val="accent2"/>
                </a:buClr>
                <a:buFont typeface="Wingdings" pitchFamily="2" charset="2"/>
                <a:buNone/>
              </a:pPr>
              <a:endParaRPr lang="en-US" sz="2400" dirty="0">
                <a:solidFill>
                  <a:schemeClr val="tx1"/>
                </a:solidFill>
                <a:latin typeface="Arial" pitchFamily="34" charset="0"/>
              </a:endParaRPr>
            </a:p>
          </p:txBody>
        </p:sp>
      </p:grpSp>
      <p:grpSp>
        <p:nvGrpSpPr>
          <p:cNvPr id="94" name="Gruppieren 93"/>
          <p:cNvGrpSpPr>
            <a:grpSpLocks noChangeAspect="1"/>
          </p:cNvGrpSpPr>
          <p:nvPr>
            <p:custDataLst>
              <p:tags r:id="rId4"/>
            </p:custDataLst>
          </p:nvPr>
        </p:nvGrpSpPr>
        <p:grpSpPr>
          <a:xfrm>
            <a:off x="5908052" y="2802622"/>
            <a:ext cx="180000" cy="180000"/>
            <a:chOff x="9312922" y="2689592"/>
            <a:chExt cx="357188" cy="357188"/>
          </a:xfrm>
        </p:grpSpPr>
        <p:sp>
          <p:nvSpPr>
            <p:cNvPr id="95" name="Bogen 94"/>
            <p:cNvSpPr>
              <a:spLocks noChangeAspect="1"/>
            </p:cNvSpPr>
            <p:nvPr>
              <p:custDataLst>
                <p:tags r:id="rId15"/>
              </p:custDataLst>
            </p:nvPr>
          </p:nvSpPr>
          <p:spPr>
            <a:xfrm>
              <a:off x="9312922" y="2689592"/>
              <a:ext cx="357188" cy="357188"/>
            </a:xfrm>
            <a:prstGeom prst="arc">
              <a:avLst>
                <a:gd name="adj1" fmla="val 16200000"/>
                <a:gd name="adj2" fmla="val 5400000"/>
              </a:avLst>
            </a:prstGeom>
            <a:solidFill>
              <a:srgbClr val="00338D"/>
            </a:solidFill>
            <a:ln w="6350" cap="flat" cmpd="sng" algn="ctr">
              <a:solidFill>
                <a:schemeClr val="tx1"/>
              </a:solidFill>
              <a:prstDash val="solid"/>
              <a:round/>
              <a:headEnd type="none" w="med" len="med"/>
              <a:tailEnd type="none" w="med" len="med"/>
            </a:ln>
            <a:effectLst/>
          </p:spPr>
          <p:txBody>
            <a:bodyPr anchor="ctr"/>
            <a:lstStyle/>
            <a:p>
              <a:pPr algn="ctr">
                <a:spcBef>
                  <a:spcPct val="50000"/>
                </a:spcBef>
                <a:buClr>
                  <a:schemeClr val="accent2"/>
                </a:buClr>
                <a:buFont typeface="Wingdings" pitchFamily="2" charset="2"/>
                <a:buNone/>
              </a:pPr>
              <a:endParaRPr lang="en-US" sz="2400" dirty="0">
                <a:latin typeface="Arial" pitchFamily="34" charset="0"/>
              </a:endParaRPr>
            </a:p>
          </p:txBody>
        </p:sp>
        <p:sp>
          <p:nvSpPr>
            <p:cNvPr id="96" name="Ellipse 95"/>
            <p:cNvSpPr/>
            <p:nvPr>
              <p:custDataLst>
                <p:tags r:id="rId16"/>
              </p:custDataLst>
            </p:nvPr>
          </p:nvSpPr>
          <p:spPr>
            <a:xfrm>
              <a:off x="9312922" y="2689592"/>
              <a:ext cx="357188" cy="357188"/>
            </a:xfrm>
            <a:prstGeom prst="ellipse">
              <a:avLst/>
            </a:prstGeom>
            <a:noFill/>
            <a:ln w="6350" algn="ctr">
              <a:solidFill>
                <a:schemeClr val="dk2"/>
              </a:solidFill>
              <a:round/>
              <a:headEnd/>
              <a:tailEnd/>
            </a:ln>
          </p:spPr>
          <p:txBody>
            <a:bodyPr anchor="ctr"/>
            <a:lstStyle/>
            <a:p>
              <a:pPr algn="ctr">
                <a:spcBef>
                  <a:spcPct val="50000"/>
                </a:spcBef>
                <a:buClr>
                  <a:schemeClr val="accent2"/>
                </a:buClr>
                <a:buFont typeface="Wingdings" pitchFamily="2" charset="2"/>
                <a:buNone/>
              </a:pPr>
              <a:endParaRPr lang="en-US" sz="2400" dirty="0">
                <a:solidFill>
                  <a:schemeClr val="tx1"/>
                </a:solidFill>
                <a:latin typeface="Arial" pitchFamily="34" charset="0"/>
              </a:endParaRPr>
            </a:p>
          </p:txBody>
        </p:sp>
      </p:grpSp>
      <p:grpSp>
        <p:nvGrpSpPr>
          <p:cNvPr id="97" name="Gruppieren 96"/>
          <p:cNvGrpSpPr>
            <a:grpSpLocks noChangeAspect="1"/>
          </p:cNvGrpSpPr>
          <p:nvPr>
            <p:custDataLst>
              <p:tags r:id="rId5"/>
            </p:custDataLst>
          </p:nvPr>
        </p:nvGrpSpPr>
        <p:grpSpPr>
          <a:xfrm>
            <a:off x="5923292" y="3074829"/>
            <a:ext cx="180000" cy="180000"/>
            <a:chOff x="9321713" y="3305969"/>
            <a:chExt cx="357188" cy="357188"/>
          </a:xfrm>
        </p:grpSpPr>
        <p:sp>
          <p:nvSpPr>
            <p:cNvPr id="98" name="Bogen 97"/>
            <p:cNvSpPr>
              <a:spLocks noChangeAspect="1"/>
            </p:cNvSpPr>
            <p:nvPr>
              <p:custDataLst>
                <p:tags r:id="rId13"/>
              </p:custDataLst>
            </p:nvPr>
          </p:nvSpPr>
          <p:spPr>
            <a:xfrm>
              <a:off x="9321713" y="3305969"/>
              <a:ext cx="357188" cy="357188"/>
            </a:xfrm>
            <a:prstGeom prst="arc">
              <a:avLst>
                <a:gd name="adj1" fmla="val 16200000"/>
                <a:gd name="adj2" fmla="val 8640000"/>
              </a:avLst>
            </a:prstGeom>
            <a:solidFill>
              <a:srgbClr val="00338D"/>
            </a:solidFill>
            <a:ln w="6350" cap="flat" cmpd="sng" algn="ctr">
              <a:solidFill>
                <a:schemeClr val="tx1"/>
              </a:solidFill>
              <a:prstDash val="solid"/>
              <a:round/>
              <a:headEnd type="none" w="med" len="med"/>
              <a:tailEnd type="none" w="med" len="med"/>
            </a:ln>
            <a:effectLst/>
          </p:spPr>
          <p:txBody>
            <a:bodyPr anchor="ctr"/>
            <a:lstStyle/>
            <a:p>
              <a:pPr algn="ctr">
                <a:spcBef>
                  <a:spcPct val="50000"/>
                </a:spcBef>
                <a:buClr>
                  <a:schemeClr val="accent2"/>
                </a:buClr>
                <a:buFont typeface="Wingdings" pitchFamily="2" charset="2"/>
                <a:buNone/>
              </a:pPr>
              <a:endParaRPr lang="en-US" sz="2400" dirty="0">
                <a:latin typeface="Arial" pitchFamily="34" charset="0"/>
              </a:endParaRPr>
            </a:p>
          </p:txBody>
        </p:sp>
        <p:sp>
          <p:nvSpPr>
            <p:cNvPr id="99" name="Ellipse 98"/>
            <p:cNvSpPr/>
            <p:nvPr>
              <p:custDataLst>
                <p:tags r:id="rId14"/>
              </p:custDataLst>
            </p:nvPr>
          </p:nvSpPr>
          <p:spPr>
            <a:xfrm>
              <a:off x="9321713" y="3305969"/>
              <a:ext cx="357188" cy="357188"/>
            </a:xfrm>
            <a:prstGeom prst="ellipse">
              <a:avLst/>
            </a:prstGeom>
            <a:noFill/>
            <a:ln w="6350" algn="ctr">
              <a:solidFill>
                <a:schemeClr val="dk2"/>
              </a:solidFill>
              <a:round/>
              <a:headEnd/>
              <a:tailEnd/>
            </a:ln>
          </p:spPr>
          <p:txBody>
            <a:bodyPr anchor="ctr"/>
            <a:lstStyle/>
            <a:p>
              <a:pPr algn="ctr">
                <a:spcBef>
                  <a:spcPct val="50000"/>
                </a:spcBef>
                <a:buClr>
                  <a:schemeClr val="accent2"/>
                </a:buClr>
                <a:buFont typeface="Wingdings" pitchFamily="2" charset="2"/>
                <a:buNone/>
              </a:pPr>
              <a:endParaRPr lang="en-US" sz="2400" dirty="0">
                <a:solidFill>
                  <a:schemeClr val="tx1"/>
                </a:solidFill>
                <a:latin typeface="Arial" pitchFamily="34" charset="0"/>
              </a:endParaRPr>
            </a:p>
          </p:txBody>
        </p:sp>
      </p:grpSp>
      <p:grpSp>
        <p:nvGrpSpPr>
          <p:cNvPr id="100" name="Gruppieren 99"/>
          <p:cNvGrpSpPr>
            <a:grpSpLocks noChangeAspect="1"/>
          </p:cNvGrpSpPr>
          <p:nvPr>
            <p:custDataLst>
              <p:tags r:id="rId6"/>
            </p:custDataLst>
          </p:nvPr>
        </p:nvGrpSpPr>
        <p:grpSpPr>
          <a:xfrm>
            <a:off x="5923292" y="3357210"/>
            <a:ext cx="180000" cy="180000"/>
            <a:chOff x="9312922" y="3917280"/>
            <a:chExt cx="357188" cy="357188"/>
          </a:xfrm>
        </p:grpSpPr>
        <p:sp>
          <p:nvSpPr>
            <p:cNvPr id="101" name="Bogen 100"/>
            <p:cNvSpPr>
              <a:spLocks noChangeAspect="1"/>
            </p:cNvSpPr>
            <p:nvPr>
              <p:custDataLst>
                <p:tags r:id="rId11"/>
              </p:custDataLst>
            </p:nvPr>
          </p:nvSpPr>
          <p:spPr>
            <a:xfrm>
              <a:off x="9312922" y="3917280"/>
              <a:ext cx="357188" cy="357188"/>
            </a:xfrm>
            <a:prstGeom prst="arc">
              <a:avLst>
                <a:gd name="adj1" fmla="val 16200000"/>
                <a:gd name="adj2" fmla="val 11880000"/>
              </a:avLst>
            </a:prstGeom>
            <a:solidFill>
              <a:srgbClr val="00338D"/>
            </a:solidFill>
            <a:ln w="6350" cap="flat" cmpd="sng" algn="ctr">
              <a:solidFill>
                <a:schemeClr val="tx1"/>
              </a:solidFill>
              <a:prstDash val="solid"/>
              <a:round/>
              <a:headEnd type="none" w="med" len="med"/>
              <a:tailEnd type="none" w="med" len="med"/>
            </a:ln>
            <a:effectLst/>
          </p:spPr>
          <p:txBody>
            <a:bodyPr anchor="ctr"/>
            <a:lstStyle/>
            <a:p>
              <a:pPr algn="ctr">
                <a:spcBef>
                  <a:spcPct val="50000"/>
                </a:spcBef>
                <a:buClr>
                  <a:schemeClr val="accent2"/>
                </a:buClr>
                <a:buFont typeface="Wingdings" pitchFamily="2" charset="2"/>
                <a:buNone/>
              </a:pPr>
              <a:endParaRPr lang="en-US" sz="2400" dirty="0">
                <a:latin typeface="Arial" pitchFamily="34" charset="0"/>
              </a:endParaRPr>
            </a:p>
          </p:txBody>
        </p:sp>
        <p:sp>
          <p:nvSpPr>
            <p:cNvPr id="102" name="Ellipse 101"/>
            <p:cNvSpPr/>
            <p:nvPr>
              <p:custDataLst>
                <p:tags r:id="rId12"/>
              </p:custDataLst>
            </p:nvPr>
          </p:nvSpPr>
          <p:spPr>
            <a:xfrm>
              <a:off x="9312922" y="3917280"/>
              <a:ext cx="357188" cy="357188"/>
            </a:xfrm>
            <a:prstGeom prst="ellipse">
              <a:avLst/>
            </a:prstGeom>
            <a:noFill/>
            <a:ln w="6350" algn="ctr">
              <a:solidFill>
                <a:schemeClr val="dk2"/>
              </a:solidFill>
              <a:round/>
              <a:headEnd/>
              <a:tailEnd/>
            </a:ln>
          </p:spPr>
          <p:txBody>
            <a:bodyPr anchor="ctr"/>
            <a:lstStyle/>
            <a:p>
              <a:pPr algn="ctr">
                <a:spcBef>
                  <a:spcPct val="50000"/>
                </a:spcBef>
                <a:buClr>
                  <a:schemeClr val="accent2"/>
                </a:buClr>
                <a:buFont typeface="Wingdings" pitchFamily="2" charset="2"/>
                <a:buNone/>
              </a:pPr>
              <a:endParaRPr lang="en-US" sz="2400" dirty="0">
                <a:solidFill>
                  <a:schemeClr val="tx1"/>
                </a:solidFill>
                <a:latin typeface="Arial" pitchFamily="34" charset="0"/>
              </a:endParaRPr>
            </a:p>
          </p:txBody>
        </p:sp>
      </p:grpSp>
      <p:grpSp>
        <p:nvGrpSpPr>
          <p:cNvPr id="103" name="Gruppieren 102"/>
          <p:cNvGrpSpPr>
            <a:grpSpLocks noChangeAspect="1"/>
          </p:cNvGrpSpPr>
          <p:nvPr>
            <p:custDataLst>
              <p:tags r:id="rId7"/>
            </p:custDataLst>
          </p:nvPr>
        </p:nvGrpSpPr>
        <p:grpSpPr>
          <a:xfrm>
            <a:off x="5923292" y="3620491"/>
            <a:ext cx="180000" cy="180000"/>
            <a:chOff x="9312922" y="4453611"/>
            <a:chExt cx="357188" cy="357188"/>
          </a:xfrm>
        </p:grpSpPr>
        <p:sp>
          <p:nvSpPr>
            <p:cNvPr id="104" name="Bogen 103"/>
            <p:cNvSpPr>
              <a:spLocks noChangeAspect="1"/>
            </p:cNvSpPr>
            <p:nvPr>
              <p:custDataLst>
                <p:tags r:id="rId9"/>
              </p:custDataLst>
            </p:nvPr>
          </p:nvSpPr>
          <p:spPr>
            <a:xfrm>
              <a:off x="9312922" y="4453611"/>
              <a:ext cx="357188" cy="357188"/>
            </a:xfrm>
            <a:prstGeom prst="arc">
              <a:avLst>
                <a:gd name="adj1" fmla="val 16200000"/>
                <a:gd name="adj2" fmla="val 17280000"/>
              </a:avLst>
            </a:prstGeom>
            <a:solidFill>
              <a:srgbClr val="00338D"/>
            </a:solidFill>
            <a:ln w="6350" cap="flat" cmpd="sng" algn="ctr">
              <a:solidFill>
                <a:schemeClr val="tx1"/>
              </a:solidFill>
              <a:prstDash val="solid"/>
              <a:round/>
              <a:headEnd type="none" w="med" len="med"/>
              <a:tailEnd type="none" w="med" len="med"/>
            </a:ln>
            <a:effectLst/>
          </p:spPr>
          <p:txBody>
            <a:bodyPr anchor="ctr"/>
            <a:lstStyle/>
            <a:p>
              <a:pPr algn="ctr">
                <a:spcBef>
                  <a:spcPct val="50000"/>
                </a:spcBef>
                <a:buClr>
                  <a:schemeClr val="accent2"/>
                </a:buClr>
                <a:buFont typeface="Wingdings" pitchFamily="2" charset="2"/>
                <a:buNone/>
              </a:pPr>
              <a:endParaRPr lang="en-US" sz="2400" dirty="0">
                <a:latin typeface="Arial" pitchFamily="34" charset="0"/>
              </a:endParaRPr>
            </a:p>
          </p:txBody>
        </p:sp>
        <p:sp>
          <p:nvSpPr>
            <p:cNvPr id="105" name="Ellipse 104"/>
            <p:cNvSpPr/>
            <p:nvPr>
              <p:custDataLst>
                <p:tags r:id="rId10"/>
              </p:custDataLst>
            </p:nvPr>
          </p:nvSpPr>
          <p:spPr>
            <a:xfrm>
              <a:off x="9312922" y="4453611"/>
              <a:ext cx="357188" cy="357188"/>
            </a:xfrm>
            <a:prstGeom prst="ellipse">
              <a:avLst/>
            </a:prstGeom>
            <a:noFill/>
            <a:ln w="6350" algn="ctr">
              <a:solidFill>
                <a:schemeClr val="dk2"/>
              </a:solidFill>
              <a:round/>
              <a:headEnd/>
              <a:tailEnd/>
            </a:ln>
          </p:spPr>
          <p:txBody>
            <a:bodyPr anchor="ctr"/>
            <a:lstStyle/>
            <a:p>
              <a:pPr algn="ctr">
                <a:spcBef>
                  <a:spcPct val="50000"/>
                </a:spcBef>
                <a:buClr>
                  <a:schemeClr val="accent2"/>
                </a:buClr>
                <a:buFont typeface="Wingdings" pitchFamily="2" charset="2"/>
                <a:buNone/>
              </a:pPr>
              <a:endParaRPr lang="en-US" sz="2400" dirty="0">
                <a:solidFill>
                  <a:schemeClr val="tx1"/>
                </a:solidFill>
                <a:latin typeface="Arial" pitchFamily="34" charset="0"/>
              </a:endParaRPr>
            </a:p>
          </p:txBody>
        </p:sp>
      </p:grpSp>
      <p:sp>
        <p:nvSpPr>
          <p:cNvPr id="106" name="Text Box 8"/>
          <p:cNvSpPr txBox="1">
            <a:spLocks noChangeArrowheads="1"/>
          </p:cNvSpPr>
          <p:nvPr>
            <p:custDataLst>
              <p:tags r:id="rId8"/>
            </p:custDataLst>
          </p:nvPr>
        </p:nvSpPr>
        <p:spPr bwMode="gray">
          <a:xfrm>
            <a:off x="2449061" y="5999544"/>
            <a:ext cx="3632036" cy="343684"/>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	Company data.</a:t>
            </a:r>
          </a:p>
          <a:p>
            <a:pPr marL="534988" lvl="0" indent="-534988" defTabSz="762000" eaLnBrk="0" hangingPunct="0">
              <a:spcBef>
                <a:spcPts val="200"/>
              </a:spcBef>
              <a:tabLst>
                <a:tab pos="355600" algn="l"/>
              </a:tabLst>
            </a:pPr>
            <a:r>
              <a:rPr lang="en-US" sz="600" dirty="0" smtClean="0">
                <a:cs typeface="Arial" pitchFamily="34" charset="0"/>
                <a:sym typeface="Wingdings"/>
              </a:rPr>
              <a:t>Note: 	Development: </a:t>
            </a:r>
            <a:r>
              <a:rPr lang="en-US" sz="700" b="1" dirty="0" smtClean="0">
                <a:latin typeface="Arial" charset="0"/>
                <a:sym typeface="Wingdings" pitchFamily="2" charset="2"/>
              </a:rPr>
              <a:t>     </a:t>
            </a:r>
            <a:r>
              <a:rPr lang="en-US" sz="700" dirty="0" smtClean="0">
                <a:solidFill>
                  <a:schemeClr val="accent6"/>
                </a:solidFill>
                <a:latin typeface="Arial" charset="0"/>
                <a:cs typeface="Arial" charset="0"/>
                <a:sym typeface="Wingdings" panose="05000000000000000000" pitchFamily="2" charset="2"/>
              </a:rPr>
              <a:t></a:t>
            </a:r>
            <a:r>
              <a:rPr lang="en-US" sz="700" b="1" dirty="0" smtClean="0">
                <a:latin typeface="Arial" charset="0"/>
                <a:sym typeface="Wingdings" pitchFamily="2" charset="2"/>
              </a:rPr>
              <a:t>   </a:t>
            </a:r>
            <a:r>
              <a:rPr lang="en-US" sz="600" dirty="0" smtClean="0">
                <a:cs typeface="Arial" pitchFamily="34" charset="0"/>
                <a:sym typeface="Wingdings"/>
              </a:rPr>
              <a:t>positive,    </a:t>
            </a:r>
            <a:r>
              <a:rPr lang="en-US" sz="700" dirty="0" smtClean="0">
                <a:solidFill>
                  <a:schemeClr val="accent5"/>
                </a:solidFill>
                <a:latin typeface="Arial" pitchFamily="34" charset="0"/>
                <a:cs typeface="Arial" pitchFamily="34" charset="0"/>
              </a:rPr>
              <a:t>o</a:t>
            </a:r>
            <a:r>
              <a:rPr lang="en-US" sz="600" b="1" dirty="0" smtClean="0">
                <a:cs typeface="Arial" pitchFamily="34" charset="0"/>
                <a:sym typeface="Wingdings"/>
              </a:rPr>
              <a:t>   </a:t>
            </a:r>
            <a:r>
              <a:rPr lang="en-US" sz="600" dirty="0" smtClean="0">
                <a:cs typeface="Arial" pitchFamily="34" charset="0"/>
                <a:sym typeface="Wingdings"/>
              </a:rPr>
              <a:t>neutral</a:t>
            </a:r>
            <a:r>
              <a:rPr lang="en-US" sz="600" b="1" dirty="0" smtClean="0">
                <a:cs typeface="Arial" pitchFamily="34" charset="0"/>
                <a:sym typeface="Wingdings"/>
              </a:rPr>
              <a:t>,   </a:t>
            </a:r>
            <a:r>
              <a:rPr lang="en-US" sz="700" dirty="0" smtClean="0">
                <a:solidFill>
                  <a:srgbClr val="BC204B"/>
                </a:solidFill>
                <a:latin typeface="Arial" charset="0"/>
                <a:cs typeface="Arial" charset="0"/>
                <a:sym typeface="Wingdings" panose="05000000000000000000" pitchFamily="2" charset="2"/>
              </a:rPr>
              <a:t></a:t>
            </a:r>
            <a:r>
              <a:rPr lang="en-US" sz="600" dirty="0" smtClean="0">
                <a:cs typeface="Arial" pitchFamily="34" charset="0"/>
                <a:sym typeface="Wingdings"/>
              </a:rPr>
              <a:t>  negative</a:t>
            </a:r>
            <a:endParaRPr lang="en-US" sz="600" dirty="0" smtClean="0">
              <a:cs typeface="Arial" pitchFamily="34" charset="0"/>
            </a:endParaRPr>
          </a:p>
          <a:p>
            <a:pPr marL="534988" indent="-534988" defTabSz="762000" eaLnBrk="0" hangingPunct="0">
              <a:spcBef>
                <a:spcPts val="200"/>
              </a:spcBef>
              <a:tabLst>
                <a:tab pos="355600" algn="l"/>
              </a:tabLst>
            </a:pPr>
            <a:endParaRPr lang="en-US" sz="600" dirty="0">
              <a:latin typeface="Arial"/>
              <a:cs typeface="Arial" pitchFamily="34" charset="0"/>
            </a:endParaRPr>
          </a:p>
        </p:txBody>
      </p:sp>
    </p:spTree>
    <p:extLst>
      <p:ext uri="{BB962C8B-B14F-4D97-AF65-F5344CB8AC3E}">
        <p14:creationId xmlns:p14="http://schemas.microsoft.com/office/powerpoint/2010/main" val="22098847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Hospitals generally buy directly from the producers or through large purchasing organizations</a:t>
            </a:r>
          </a:p>
          <a:p>
            <a:pPr lvl="0"/>
            <a:r>
              <a:rPr lang="en-US" dirty="0" smtClean="0"/>
              <a:t>Medical practices and dentists primarily buy from wholesalers, dental depots or directly from producers</a:t>
            </a:r>
          </a:p>
          <a:p>
            <a:endParaRPr lang="en-US" dirty="0"/>
          </a:p>
        </p:txBody>
      </p:sp>
      <p:sp>
        <p:nvSpPr>
          <p:cNvPr id="9" name="Textplatzhalter 8"/>
          <p:cNvSpPr>
            <a:spLocks noGrp="1"/>
          </p:cNvSpPr>
          <p:nvPr>
            <p:ph type="body" sz="quarter" idx="12"/>
          </p:nvPr>
        </p:nvSpPr>
        <p:spPr>
          <a:xfrm>
            <a:off x="6792120" y="1422400"/>
            <a:ext cx="2638569" cy="4604400"/>
          </a:xfrm>
        </p:spPr>
        <p:txBody>
          <a:bodyPr/>
          <a:lstStyle/>
          <a:p>
            <a:r>
              <a:rPr lang="en-US" dirty="0" smtClean="0"/>
              <a:t>Hospitals mainly purchase directly from manufacturers or via large purchasing groups. Purchasing is highly standardized and pricing is the key decision criteria.</a:t>
            </a:r>
          </a:p>
          <a:p>
            <a:pPr lvl="2"/>
            <a:r>
              <a:rPr lang="en-US" dirty="0" smtClean="0"/>
              <a:t>In hospitals, the key decision maker for Target’s wound care products is typically the purchasing department. Surgeons involve themselves only to a limited degree with regard to decisions on sutures and hemostasis products</a:t>
            </a:r>
          </a:p>
          <a:p>
            <a:pPr lvl="2"/>
            <a:r>
              <a:rPr lang="en-US" dirty="0" smtClean="0"/>
              <a:t>However, if surgeons request a particular brand, they are allowed to order the product directly</a:t>
            </a:r>
          </a:p>
          <a:p>
            <a:pPr lvl="2"/>
            <a:r>
              <a:rPr lang="en-US" dirty="0" smtClean="0"/>
              <a:t>Some institutions put priority on direct distribution to guarantee the procurement of highly specialized surgical products</a:t>
            </a:r>
          </a:p>
          <a:p>
            <a:r>
              <a:rPr lang="en-US" dirty="0" smtClean="0"/>
              <a:t>Private practitioners and dentists mainly purchase products either directly through field service agents or specialized wholesalers and dental depots.</a:t>
            </a:r>
          </a:p>
          <a:p>
            <a:pPr lvl="2"/>
            <a:r>
              <a:rPr lang="en-US" dirty="0" smtClean="0"/>
              <a:t>Physicians, surgeons and dentists are the key decision makers and place orders themselves. Purchasing is directly impacted by frequent visits of sales representatives. Direct purchasing is mainly used for specialties rather than for sutures</a:t>
            </a:r>
          </a:p>
          <a:p>
            <a:pPr lvl="2"/>
            <a:r>
              <a:rPr lang="en-US" i="1" dirty="0" smtClean="0"/>
              <a:t>“We have frequent visits of sales people in our practice who leave samples and explain new products to us. When we are happy with the results of newly presented products we purchase them directly.”</a:t>
            </a:r>
            <a:r>
              <a:rPr lang="en-US" dirty="0" smtClean="0"/>
              <a:t> (Dental practice, dentist)</a:t>
            </a:r>
            <a:endParaRPr lang="en-US" dirty="0"/>
          </a:p>
        </p:txBody>
      </p:sp>
      <p:sp>
        <p:nvSpPr>
          <p:cNvPr id="5" name="Titel 4"/>
          <p:cNvSpPr>
            <a:spLocks noGrp="1"/>
          </p:cNvSpPr>
          <p:nvPr>
            <p:ph type="title"/>
          </p:nvPr>
        </p:nvSpPr>
        <p:spPr/>
        <p:txBody>
          <a:bodyPr/>
          <a:lstStyle/>
          <a:p>
            <a:r>
              <a:rPr lang="en-US" dirty="0" smtClean="0"/>
              <a:t>3. What are the distribution channels and how do they function? (1/2)</a:t>
            </a:r>
            <a:endParaRPr lang="en-US" dirty="0"/>
          </a:p>
        </p:txBody>
      </p:sp>
      <p:sp>
        <p:nvSpPr>
          <p:cNvPr id="2" name="Textplatzhalter 1"/>
          <p:cNvSpPr>
            <a:spLocks noGrp="1"/>
          </p:cNvSpPr>
          <p:nvPr>
            <p:ph type="body" sz="quarter" idx="13"/>
          </p:nvPr>
        </p:nvSpPr>
        <p:spPr/>
        <p:txBody>
          <a:bodyPr/>
          <a:lstStyle/>
          <a:p>
            <a:r>
              <a:rPr lang="en-US" dirty="0" smtClean="0"/>
              <a:t>Customer Analysis</a:t>
            </a:r>
            <a:endParaRPr lang="en-US" dirty="0"/>
          </a:p>
        </p:txBody>
      </p:sp>
      <p:grpSp>
        <p:nvGrpSpPr>
          <p:cNvPr id="67" name="Gruppieren 66"/>
          <p:cNvGrpSpPr/>
          <p:nvPr/>
        </p:nvGrpSpPr>
        <p:grpSpPr>
          <a:xfrm>
            <a:off x="7120268" y="211707"/>
            <a:ext cx="2286926" cy="216024"/>
            <a:chOff x="-1239688" y="1268760"/>
            <a:chExt cx="864000" cy="216024"/>
          </a:xfrm>
        </p:grpSpPr>
        <p:sp>
          <p:nvSpPr>
            <p:cNvPr id="68" name="Rechteck 67"/>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69"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70"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8" name="Text Placeholder 12"/>
          <p:cNvSpPr txBox="1">
            <a:spLocks/>
          </p:cNvSpPr>
          <p:nvPr>
            <p:custDataLst>
              <p:tags r:id="rId1"/>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Key distribution channel by end-customer</a:t>
            </a:r>
            <a:endParaRPr lang="en-US" sz="900" kern="0" dirty="0">
              <a:latin typeface="Arial" panose="020B0604020202020204" pitchFamily="34" charset="0"/>
              <a:cs typeface="Arial" panose="020B0604020202020204" pitchFamily="34" charset="0"/>
            </a:endParaRPr>
          </a:p>
        </p:txBody>
      </p:sp>
      <p:sp>
        <p:nvSpPr>
          <p:cNvPr id="39" name="Text Box 8"/>
          <p:cNvSpPr txBox="1">
            <a:spLocks noChangeArrowheads="1"/>
          </p:cNvSpPr>
          <p:nvPr/>
        </p:nvSpPr>
        <p:spPr bwMode="gray">
          <a:xfrm>
            <a:off x="2446338" y="6021388"/>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Source:	Management information; KPMG analysis</a:t>
            </a:r>
            <a:endParaRPr lang="en-US" sz="600" dirty="0">
              <a:latin typeface="Arial"/>
              <a:cs typeface="Arial" pitchFamily="34" charset="0"/>
            </a:endParaRPr>
          </a:p>
        </p:txBody>
      </p:sp>
      <p:sp>
        <p:nvSpPr>
          <p:cNvPr id="43" name="AutoShape 34"/>
          <p:cNvSpPr>
            <a:spLocks noChangeArrowheads="1"/>
          </p:cNvSpPr>
          <p:nvPr/>
        </p:nvSpPr>
        <p:spPr bwMode="gray">
          <a:xfrm>
            <a:off x="3468640" y="1674235"/>
            <a:ext cx="2262910" cy="382694"/>
          </a:xfrm>
          <a:prstGeom prst="roundRect">
            <a:avLst>
              <a:gd name="adj" fmla="val 0"/>
            </a:avLst>
          </a:prstGeom>
          <a:solidFill>
            <a:schemeClr val="tx2"/>
          </a:solidFill>
          <a:ln w="6350">
            <a:solidFill>
              <a:schemeClr val="tx2"/>
            </a:solidFill>
            <a:round/>
            <a:headEnd/>
            <a:tailEnd/>
          </a:ln>
          <a:effectLst/>
        </p:spPr>
        <p:txBody>
          <a:bodyPr wrap="none" lIns="54000" tIns="18000" rIns="54000" bIns="54000" anchor="ctr" anchorCtr="1"/>
          <a:lstStyle/>
          <a:p>
            <a:pPr marL="285750" indent="-285750" algn="ctr" defTabSz="762000" eaLnBrk="0" hangingPunct="0"/>
            <a:r>
              <a:rPr lang="en-US" sz="800" b="1" dirty="0" smtClean="0">
                <a:solidFill>
                  <a:schemeClr val="bg1"/>
                </a:solidFill>
                <a:latin typeface="Arial"/>
              </a:rPr>
              <a:t>Manufacturer</a:t>
            </a:r>
          </a:p>
          <a:p>
            <a:pPr marL="285750" indent="-285750" algn="ctr" defTabSz="762000" eaLnBrk="0" hangingPunct="0"/>
            <a:endParaRPr lang="en-US" sz="800" b="1" dirty="0">
              <a:solidFill>
                <a:schemeClr val="bg1"/>
              </a:solidFill>
              <a:latin typeface="Arial"/>
            </a:endParaRPr>
          </a:p>
        </p:txBody>
      </p:sp>
      <p:sp>
        <p:nvSpPr>
          <p:cNvPr id="44" name="AutoShape 34"/>
          <p:cNvSpPr>
            <a:spLocks noChangeArrowheads="1"/>
          </p:cNvSpPr>
          <p:nvPr/>
        </p:nvSpPr>
        <p:spPr bwMode="gray">
          <a:xfrm>
            <a:off x="2833534" y="2391284"/>
            <a:ext cx="718394" cy="1196438"/>
          </a:xfrm>
          <a:prstGeom prst="roundRect">
            <a:avLst>
              <a:gd name="adj" fmla="val 0"/>
            </a:avLst>
          </a:prstGeom>
          <a:solidFill>
            <a:schemeClr val="accent3"/>
          </a:solidFill>
          <a:ln w="6350">
            <a:solidFill>
              <a:schemeClr val="accent3"/>
            </a:solidFill>
            <a:round/>
            <a:headEnd/>
            <a:tailEnd/>
          </a:ln>
          <a:effectLst/>
        </p:spPr>
        <p:txBody>
          <a:bodyPr wrap="none" lIns="54000" tIns="18000" rIns="54000" bIns="54000" anchor="t" anchorCtr="0"/>
          <a:lstStyle/>
          <a:p>
            <a:pPr marL="285750" indent="-285750" algn="ctr" defTabSz="762000" eaLnBrk="0" hangingPunct="0"/>
            <a:r>
              <a:rPr lang="en-US" sz="800" b="1" dirty="0" smtClean="0">
                <a:solidFill>
                  <a:schemeClr val="bg1"/>
                </a:solidFill>
                <a:latin typeface="Arial"/>
              </a:rPr>
              <a:t>Group </a:t>
            </a:r>
          </a:p>
          <a:p>
            <a:pPr marL="285750" indent="-285750" algn="ctr" defTabSz="762000" eaLnBrk="0" hangingPunct="0"/>
            <a:r>
              <a:rPr lang="en-US" sz="800" b="1" dirty="0" smtClean="0">
                <a:solidFill>
                  <a:schemeClr val="bg1"/>
                </a:solidFill>
                <a:latin typeface="Arial"/>
              </a:rPr>
              <a:t>purchasing </a:t>
            </a:r>
          </a:p>
          <a:p>
            <a:pPr marL="285750" indent="-285750" algn="ctr" defTabSz="762000" eaLnBrk="0" hangingPunct="0"/>
            <a:r>
              <a:rPr lang="en-US" sz="800" b="1" dirty="0" smtClean="0">
                <a:solidFill>
                  <a:schemeClr val="bg1"/>
                </a:solidFill>
                <a:latin typeface="Arial"/>
              </a:rPr>
              <a:t>organizations </a:t>
            </a:r>
          </a:p>
        </p:txBody>
      </p:sp>
      <p:cxnSp>
        <p:nvCxnSpPr>
          <p:cNvPr id="46" name="Gerade Verbindung 105"/>
          <p:cNvCxnSpPr/>
          <p:nvPr/>
        </p:nvCxnSpPr>
        <p:spPr>
          <a:xfrm>
            <a:off x="2831725" y="2804688"/>
            <a:ext cx="71839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7" name="Text Box 26"/>
          <p:cNvSpPr txBox="1">
            <a:spLocks noChangeArrowheads="1"/>
          </p:cNvSpPr>
          <p:nvPr/>
        </p:nvSpPr>
        <p:spPr bwMode="gray">
          <a:xfrm rot="16200000">
            <a:off x="1752405" y="2896516"/>
            <a:ext cx="1584405" cy="123111"/>
          </a:xfrm>
          <a:prstGeom prst="rect">
            <a:avLst/>
          </a:prstGeom>
          <a:noFill/>
          <a:ln w="6350">
            <a:noFill/>
            <a:miter lim="800000"/>
            <a:headEnd type="none" w="sm" len="sm"/>
            <a:tailEnd type="none" w="sm" len="sm"/>
          </a:ln>
          <a:effectLst/>
        </p:spPr>
        <p:txBody>
          <a:bodyPr wrap="square" lIns="0" tIns="0" rIns="0" bIns="0">
            <a:spAutoFit/>
          </a:bodyPr>
          <a:lstStyle/>
          <a:p>
            <a:pPr algn="ctr" defTabSz="762000" eaLnBrk="0" hangingPunct="0"/>
            <a:r>
              <a:rPr lang="en-US" sz="800" b="1" dirty="0" smtClean="0">
                <a:solidFill>
                  <a:schemeClr val="accent2"/>
                </a:solidFill>
                <a:latin typeface="Arial"/>
              </a:rPr>
              <a:t>Distribution types (indicative)</a:t>
            </a:r>
            <a:endParaRPr lang="en-US" sz="800" b="1" dirty="0">
              <a:solidFill>
                <a:schemeClr val="accent2"/>
              </a:solidFill>
              <a:latin typeface="Arial"/>
            </a:endParaRPr>
          </a:p>
        </p:txBody>
      </p:sp>
      <p:sp>
        <p:nvSpPr>
          <p:cNvPr id="48" name="Text Box 26"/>
          <p:cNvSpPr txBox="1">
            <a:spLocks noChangeArrowheads="1"/>
          </p:cNvSpPr>
          <p:nvPr/>
        </p:nvSpPr>
        <p:spPr bwMode="gray">
          <a:xfrm rot="16200000">
            <a:off x="2319379" y="3981865"/>
            <a:ext cx="449848" cy="123111"/>
          </a:xfrm>
          <a:prstGeom prst="rect">
            <a:avLst/>
          </a:prstGeom>
          <a:noFill/>
          <a:ln w="6350">
            <a:noFill/>
            <a:miter lim="800000"/>
            <a:headEnd type="none" w="sm" len="sm"/>
            <a:tailEnd type="none" w="sm" len="sm"/>
          </a:ln>
          <a:effectLst/>
        </p:spPr>
        <p:txBody>
          <a:bodyPr wrap="square" lIns="0" tIns="0" rIns="0" bIns="0">
            <a:spAutoFit/>
          </a:bodyPr>
          <a:lstStyle/>
          <a:p>
            <a:pPr algn="ctr" defTabSz="762000" eaLnBrk="0" hangingPunct="0"/>
            <a:r>
              <a:rPr lang="en-US" sz="800" b="1" dirty="0" smtClean="0">
                <a:solidFill>
                  <a:schemeClr val="accent2"/>
                </a:solidFill>
                <a:latin typeface="Arial"/>
              </a:rPr>
              <a:t>Client</a:t>
            </a:r>
            <a:endParaRPr lang="en-US" sz="800" b="1" dirty="0">
              <a:solidFill>
                <a:schemeClr val="accent2"/>
              </a:solidFill>
              <a:latin typeface="Arial"/>
            </a:endParaRPr>
          </a:p>
        </p:txBody>
      </p:sp>
      <p:sp>
        <p:nvSpPr>
          <p:cNvPr id="49" name="AutoShape 34"/>
          <p:cNvSpPr>
            <a:spLocks noChangeArrowheads="1"/>
          </p:cNvSpPr>
          <p:nvPr/>
        </p:nvSpPr>
        <p:spPr bwMode="gray">
          <a:xfrm>
            <a:off x="2692028" y="3914443"/>
            <a:ext cx="1341659" cy="268623"/>
          </a:xfrm>
          <a:prstGeom prst="roundRect">
            <a:avLst>
              <a:gd name="adj" fmla="val 0"/>
            </a:avLst>
          </a:prstGeom>
          <a:solidFill>
            <a:schemeClr val="accent1"/>
          </a:solidFill>
          <a:ln w="6350">
            <a:noFill/>
            <a:round/>
            <a:headEnd/>
            <a:tailEnd/>
          </a:ln>
          <a:effectLst/>
        </p:spPr>
        <p:txBody>
          <a:bodyPr wrap="none" lIns="0" tIns="0" rIns="0" bIns="0" anchor="ctr" anchorCtr="1"/>
          <a:lstStyle/>
          <a:p>
            <a:pPr marL="285750" indent="-285750" algn="ctr" defTabSz="762000" eaLnBrk="0" hangingPunct="0"/>
            <a:r>
              <a:rPr lang="en-US" sz="800" b="1" dirty="0" smtClean="0">
                <a:solidFill>
                  <a:schemeClr val="bg1"/>
                </a:solidFill>
                <a:latin typeface="Arial"/>
              </a:rPr>
              <a:t>Hospitals</a:t>
            </a:r>
            <a:endParaRPr lang="en-US" sz="800" b="1" dirty="0">
              <a:solidFill>
                <a:schemeClr val="bg1"/>
              </a:solidFill>
              <a:latin typeface="Arial"/>
            </a:endParaRPr>
          </a:p>
        </p:txBody>
      </p:sp>
      <p:sp>
        <p:nvSpPr>
          <p:cNvPr id="50" name="AutoShape 34"/>
          <p:cNvSpPr>
            <a:spLocks noChangeArrowheads="1"/>
          </p:cNvSpPr>
          <p:nvPr/>
        </p:nvSpPr>
        <p:spPr bwMode="gray">
          <a:xfrm>
            <a:off x="4123661" y="3914442"/>
            <a:ext cx="1174052" cy="268623"/>
          </a:xfrm>
          <a:prstGeom prst="roundRect">
            <a:avLst>
              <a:gd name="adj" fmla="val 0"/>
            </a:avLst>
          </a:prstGeom>
          <a:solidFill>
            <a:schemeClr val="accent1"/>
          </a:solidFill>
          <a:ln w="6350">
            <a:noFill/>
            <a:round/>
            <a:headEnd/>
            <a:tailEnd/>
          </a:ln>
          <a:effectLst/>
        </p:spPr>
        <p:txBody>
          <a:bodyPr wrap="none" lIns="0" tIns="0" rIns="0" bIns="0" anchor="ctr" anchorCtr="1"/>
          <a:lstStyle/>
          <a:p>
            <a:pPr algn="ctr" defTabSz="762000" eaLnBrk="0" hangingPunct="0"/>
            <a:r>
              <a:rPr lang="en-US" sz="800" b="1" dirty="0" smtClean="0">
                <a:solidFill>
                  <a:schemeClr val="bg1"/>
                </a:solidFill>
                <a:latin typeface="Arial"/>
              </a:rPr>
              <a:t>Private </a:t>
            </a:r>
            <a:br>
              <a:rPr lang="en-US" sz="800" b="1" dirty="0" smtClean="0">
                <a:solidFill>
                  <a:schemeClr val="bg1"/>
                </a:solidFill>
                <a:latin typeface="Arial"/>
              </a:rPr>
            </a:br>
            <a:r>
              <a:rPr lang="en-US" sz="800" b="1" dirty="0" smtClean="0">
                <a:solidFill>
                  <a:schemeClr val="bg1"/>
                </a:solidFill>
                <a:latin typeface="Arial"/>
              </a:rPr>
              <a:t>practitioner</a:t>
            </a:r>
            <a:endParaRPr lang="en-US" sz="800" b="1" dirty="0">
              <a:solidFill>
                <a:schemeClr val="bg1"/>
              </a:solidFill>
              <a:latin typeface="Arial"/>
            </a:endParaRPr>
          </a:p>
        </p:txBody>
      </p:sp>
      <p:sp>
        <p:nvSpPr>
          <p:cNvPr id="51" name="AutoShape 34"/>
          <p:cNvSpPr>
            <a:spLocks noChangeArrowheads="1"/>
          </p:cNvSpPr>
          <p:nvPr/>
        </p:nvSpPr>
        <p:spPr bwMode="gray">
          <a:xfrm>
            <a:off x="5398240" y="3914442"/>
            <a:ext cx="1102521" cy="268623"/>
          </a:xfrm>
          <a:prstGeom prst="roundRect">
            <a:avLst>
              <a:gd name="adj" fmla="val 0"/>
            </a:avLst>
          </a:prstGeom>
          <a:solidFill>
            <a:schemeClr val="accent1"/>
          </a:solidFill>
          <a:ln w="6350">
            <a:noFill/>
            <a:round/>
            <a:headEnd/>
            <a:tailEnd/>
          </a:ln>
          <a:effectLst/>
        </p:spPr>
        <p:txBody>
          <a:bodyPr wrap="none" lIns="0" tIns="0" rIns="0" bIns="0" anchor="ctr" anchorCtr="1"/>
          <a:lstStyle/>
          <a:p>
            <a:pPr algn="ctr"/>
            <a:r>
              <a:rPr lang="en-US" sz="800" b="1" dirty="0" smtClean="0">
                <a:solidFill>
                  <a:schemeClr val="bg1"/>
                </a:solidFill>
              </a:rPr>
              <a:t>Dentists</a:t>
            </a:r>
          </a:p>
        </p:txBody>
      </p:sp>
      <p:cxnSp>
        <p:nvCxnSpPr>
          <p:cNvPr id="52" name="Gewinkelte Verbindung 185"/>
          <p:cNvCxnSpPr>
            <a:stCxn id="43" idx="2"/>
          </p:cNvCxnSpPr>
          <p:nvPr/>
        </p:nvCxnSpPr>
        <p:spPr>
          <a:xfrm rot="5400000">
            <a:off x="2745257" y="2059603"/>
            <a:ext cx="1857512" cy="1852165"/>
          </a:xfrm>
          <a:prstGeom prst="bentConnector3">
            <a:avLst>
              <a:gd name="adj1" fmla="val 8977"/>
            </a:avLst>
          </a:prstGeom>
          <a:ln>
            <a:solidFill>
              <a:srgbClr val="747678"/>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53" name="Gerade Verbindung mit Pfeil 191"/>
          <p:cNvCxnSpPr/>
          <p:nvPr/>
        </p:nvCxnSpPr>
        <p:spPr>
          <a:xfrm rot="16200000" flipH="1">
            <a:off x="3502778" y="3453943"/>
            <a:ext cx="920993" cy="0"/>
          </a:xfrm>
          <a:prstGeom prst="straightConnector1">
            <a:avLst/>
          </a:prstGeom>
          <a:ln>
            <a:solidFill>
              <a:srgbClr val="747678"/>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54" name="Textfeld 205"/>
          <p:cNvSpPr txBox="1"/>
          <p:nvPr/>
        </p:nvSpPr>
        <p:spPr>
          <a:xfrm>
            <a:off x="2880260" y="2844763"/>
            <a:ext cx="482504" cy="861774"/>
          </a:xfrm>
          <a:prstGeom prst="rect">
            <a:avLst/>
          </a:prstGeom>
          <a:noFill/>
        </p:spPr>
        <p:txBody>
          <a:bodyPr wrap="none" lIns="0" tIns="0" rIns="0" bIns="0" rtlCol="0">
            <a:spAutoFit/>
          </a:bodyPr>
          <a:lstStyle/>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Others</a:t>
            </a:r>
          </a:p>
          <a:p>
            <a:pPr marL="171450" indent="-171450">
              <a:buClr>
                <a:schemeClr val="bg1"/>
              </a:buClr>
              <a:buFont typeface="Univers for KPMG Light" panose="020B0403020202020204" pitchFamily="34" charset="0"/>
              <a:buChar char="—"/>
            </a:pPr>
            <a:endParaRPr lang="en-US" sz="800" dirty="0" smtClean="0">
              <a:solidFill>
                <a:schemeClr val="bg1"/>
              </a:solidFill>
              <a:latin typeface="Arial" pitchFamily="34" charset="0"/>
              <a:cs typeface="Arial" pitchFamily="34" charset="0"/>
            </a:endParaRPr>
          </a:p>
        </p:txBody>
      </p:sp>
      <p:sp>
        <p:nvSpPr>
          <p:cNvPr id="56" name="Text Box 26"/>
          <p:cNvSpPr txBox="1">
            <a:spLocks noChangeArrowheads="1"/>
          </p:cNvSpPr>
          <p:nvPr/>
        </p:nvSpPr>
        <p:spPr bwMode="gray">
          <a:xfrm rot="16200000">
            <a:off x="1910818" y="5034299"/>
            <a:ext cx="1250479" cy="123111"/>
          </a:xfrm>
          <a:prstGeom prst="rect">
            <a:avLst/>
          </a:prstGeom>
          <a:noFill/>
          <a:ln w="6350">
            <a:noFill/>
            <a:miter lim="800000"/>
            <a:headEnd type="none" w="sm" len="sm"/>
            <a:tailEnd type="none" w="sm" len="sm"/>
          </a:ln>
          <a:effectLst/>
        </p:spPr>
        <p:txBody>
          <a:bodyPr wrap="square" lIns="0" tIns="0" rIns="0" bIns="0">
            <a:spAutoFit/>
          </a:bodyPr>
          <a:lstStyle/>
          <a:p>
            <a:pPr algn="ctr" defTabSz="762000" eaLnBrk="0" hangingPunct="0"/>
            <a:r>
              <a:rPr lang="en-US" sz="800" b="1" dirty="0" smtClean="0">
                <a:solidFill>
                  <a:schemeClr val="accent2"/>
                </a:solidFill>
                <a:latin typeface="Arial"/>
              </a:rPr>
              <a:t>Target’s sales approach</a:t>
            </a:r>
            <a:endParaRPr lang="en-US" sz="800" b="1" baseline="30000" dirty="0">
              <a:solidFill>
                <a:schemeClr val="accent2"/>
              </a:solidFill>
              <a:latin typeface="Arial"/>
            </a:endParaRPr>
          </a:p>
        </p:txBody>
      </p:sp>
      <p:cxnSp>
        <p:nvCxnSpPr>
          <p:cNvPr id="57" name="Gewinkelte Verbindung 185"/>
          <p:cNvCxnSpPr>
            <a:stCxn id="43" idx="2"/>
            <a:endCxn id="58" idx="0"/>
          </p:cNvCxnSpPr>
          <p:nvPr/>
        </p:nvCxnSpPr>
        <p:spPr>
          <a:xfrm rot="16200000" flipH="1">
            <a:off x="5174638" y="1482386"/>
            <a:ext cx="334355" cy="1483440"/>
          </a:xfrm>
          <a:prstGeom prst="bentConnector3">
            <a:avLst>
              <a:gd name="adj1" fmla="val 50000"/>
            </a:avLst>
          </a:prstGeom>
          <a:ln>
            <a:solidFill>
              <a:srgbClr val="747678"/>
            </a:solidFill>
            <a:tailEnd type="none" w="sm" len="sm"/>
          </a:ln>
        </p:spPr>
        <p:style>
          <a:lnRef idx="1">
            <a:schemeClr val="accent1"/>
          </a:lnRef>
          <a:fillRef idx="0">
            <a:schemeClr val="accent1"/>
          </a:fillRef>
          <a:effectRef idx="0">
            <a:schemeClr val="accent1"/>
          </a:effectRef>
          <a:fontRef idx="minor">
            <a:schemeClr val="tx1"/>
          </a:fontRef>
        </p:style>
      </p:cxnSp>
      <p:sp>
        <p:nvSpPr>
          <p:cNvPr id="58" name="AutoShape 34"/>
          <p:cNvSpPr>
            <a:spLocks noChangeArrowheads="1"/>
          </p:cNvSpPr>
          <p:nvPr/>
        </p:nvSpPr>
        <p:spPr bwMode="gray">
          <a:xfrm>
            <a:off x="5724338" y="2391284"/>
            <a:ext cx="718394" cy="1196438"/>
          </a:xfrm>
          <a:prstGeom prst="roundRect">
            <a:avLst>
              <a:gd name="adj" fmla="val 0"/>
            </a:avLst>
          </a:prstGeom>
          <a:solidFill>
            <a:schemeClr val="accent3"/>
          </a:solidFill>
          <a:ln w="6350">
            <a:solidFill>
              <a:schemeClr val="accent3"/>
            </a:solidFill>
            <a:round/>
            <a:headEnd/>
            <a:tailEnd/>
          </a:ln>
          <a:effectLst/>
        </p:spPr>
        <p:txBody>
          <a:bodyPr wrap="none" lIns="54000" tIns="18000" rIns="54000" bIns="54000" anchor="t" anchorCtr="0"/>
          <a:lstStyle/>
          <a:p>
            <a:pPr marL="285750" indent="-285750" algn="ctr" defTabSz="762000" eaLnBrk="0" hangingPunct="0"/>
            <a:endParaRPr lang="en-US" sz="800" b="1" dirty="0" smtClean="0">
              <a:solidFill>
                <a:schemeClr val="bg1"/>
              </a:solidFill>
              <a:latin typeface="Arial"/>
            </a:endParaRPr>
          </a:p>
          <a:p>
            <a:pPr marL="285750" indent="-285750" algn="ctr" defTabSz="762000" eaLnBrk="0" hangingPunct="0"/>
            <a:r>
              <a:rPr lang="en-US" sz="800" b="1" dirty="0" smtClean="0">
                <a:solidFill>
                  <a:schemeClr val="bg1"/>
                </a:solidFill>
                <a:latin typeface="Arial"/>
              </a:rPr>
              <a:t>Dental Depots</a:t>
            </a:r>
          </a:p>
        </p:txBody>
      </p:sp>
      <p:cxnSp>
        <p:nvCxnSpPr>
          <p:cNvPr id="59" name="Gerade Verbindung 150"/>
          <p:cNvCxnSpPr/>
          <p:nvPr/>
        </p:nvCxnSpPr>
        <p:spPr>
          <a:xfrm>
            <a:off x="5729181" y="2804688"/>
            <a:ext cx="71839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0" name="Textfeld 155"/>
          <p:cNvSpPr txBox="1"/>
          <p:nvPr/>
        </p:nvSpPr>
        <p:spPr>
          <a:xfrm>
            <a:off x="5393692" y="4652266"/>
            <a:ext cx="1091393" cy="1046440"/>
          </a:xfrm>
          <a:prstGeom prst="rect">
            <a:avLst/>
          </a:prstGeom>
          <a:noFill/>
        </p:spPr>
        <p:txBody>
          <a:bodyPr wrap="square" lIns="0" tIns="0" rIns="0" bIns="0" rtlCol="0">
            <a:spAutoFit/>
          </a:bodyPr>
          <a:lstStyle/>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Sales access to 20% of all dentists.</a:t>
            </a:r>
          </a:p>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Focus of sales force on dentists in metropolitan areas.</a:t>
            </a:r>
          </a:p>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Strategic partnership with implant firms (e.g. Camlog, Dentaurum).</a:t>
            </a:r>
          </a:p>
          <a:p>
            <a:pPr marL="171450" indent="-171450">
              <a:spcAft>
                <a:spcPts val="200"/>
              </a:spcAft>
              <a:buClr>
                <a:schemeClr val="tx2"/>
              </a:buClr>
              <a:buFont typeface="Univers for KPMG Light" panose="020B0403020202020204" pitchFamily="34" charset="0"/>
              <a:buChar char="—"/>
            </a:pPr>
            <a:endParaRPr lang="en-US" sz="700" dirty="0" smtClean="0">
              <a:latin typeface="Arial" pitchFamily="34" charset="0"/>
              <a:cs typeface="Arial" pitchFamily="34" charset="0"/>
            </a:endParaRPr>
          </a:p>
        </p:txBody>
      </p:sp>
      <p:cxnSp>
        <p:nvCxnSpPr>
          <p:cNvPr id="61" name="Gewinkelte Verbindung 185"/>
          <p:cNvCxnSpPr>
            <a:stCxn id="43" idx="2"/>
          </p:cNvCxnSpPr>
          <p:nvPr/>
        </p:nvCxnSpPr>
        <p:spPr>
          <a:xfrm rot="16200000" flipH="1">
            <a:off x="4198256" y="2458768"/>
            <a:ext cx="1857514" cy="1053836"/>
          </a:xfrm>
          <a:prstGeom prst="bentConnector3">
            <a:avLst>
              <a:gd name="adj1" fmla="val 8977"/>
            </a:avLst>
          </a:prstGeom>
          <a:ln>
            <a:solidFill>
              <a:srgbClr val="747678"/>
            </a:solidFill>
            <a:tailEnd type="triangle" w="sm" len="sm"/>
          </a:ln>
        </p:spPr>
        <p:style>
          <a:lnRef idx="1">
            <a:schemeClr val="accent1"/>
          </a:lnRef>
          <a:fillRef idx="0">
            <a:schemeClr val="accent1"/>
          </a:fillRef>
          <a:effectRef idx="0">
            <a:schemeClr val="accent1"/>
          </a:effectRef>
          <a:fontRef idx="minor">
            <a:schemeClr val="tx1"/>
          </a:fontRef>
        </p:style>
      </p:cxnSp>
      <p:sp>
        <p:nvSpPr>
          <p:cNvPr id="64" name="AutoShape 34"/>
          <p:cNvSpPr>
            <a:spLocks noChangeArrowheads="1"/>
          </p:cNvSpPr>
          <p:nvPr/>
        </p:nvSpPr>
        <p:spPr bwMode="gray">
          <a:xfrm>
            <a:off x="4123663" y="4333540"/>
            <a:ext cx="1171430" cy="272877"/>
          </a:xfrm>
          <a:prstGeom prst="roundRect">
            <a:avLst>
              <a:gd name="adj" fmla="val 0"/>
            </a:avLst>
          </a:prstGeom>
          <a:solidFill>
            <a:schemeClr val="accent4"/>
          </a:solidFill>
          <a:ln w="6350">
            <a:noFill/>
            <a:round/>
            <a:headEnd/>
            <a:tailEnd/>
          </a:ln>
          <a:effectLst/>
        </p:spPr>
        <p:txBody>
          <a:bodyPr wrap="square" lIns="0" tIns="0" rIns="0" bIns="0" anchor="ctr" anchorCtr="1"/>
          <a:lstStyle/>
          <a:p>
            <a:pPr marL="114300" indent="-114300" defTabSz="762000" eaLnBrk="0" hangingPunct="0">
              <a:lnSpc>
                <a:spcPct val="90000"/>
              </a:lnSpc>
              <a:buFont typeface="Wingdings" pitchFamily="2" charset="2"/>
              <a:buChar char="ü"/>
            </a:pPr>
            <a:r>
              <a:rPr lang="en-US" sz="800" dirty="0" smtClean="0">
                <a:solidFill>
                  <a:schemeClr val="bg1"/>
                </a:solidFill>
              </a:rPr>
              <a:t>Full line sales team </a:t>
            </a:r>
          </a:p>
        </p:txBody>
      </p:sp>
      <p:sp>
        <p:nvSpPr>
          <p:cNvPr id="65" name="AutoShape 34"/>
          <p:cNvSpPr>
            <a:spLocks noChangeArrowheads="1"/>
          </p:cNvSpPr>
          <p:nvPr/>
        </p:nvSpPr>
        <p:spPr bwMode="gray">
          <a:xfrm>
            <a:off x="2692027" y="4333540"/>
            <a:ext cx="1341769" cy="272877"/>
          </a:xfrm>
          <a:prstGeom prst="roundRect">
            <a:avLst>
              <a:gd name="adj" fmla="val 0"/>
            </a:avLst>
          </a:prstGeom>
          <a:solidFill>
            <a:schemeClr val="accent4"/>
          </a:solidFill>
          <a:ln w="6350">
            <a:noFill/>
            <a:round/>
            <a:headEnd/>
            <a:tailEnd/>
          </a:ln>
          <a:effectLst/>
        </p:spPr>
        <p:txBody>
          <a:bodyPr wrap="square" lIns="0" tIns="0" rIns="0" bIns="0" anchor="ctr" anchorCtr="1"/>
          <a:lstStyle/>
          <a:p>
            <a:pPr marL="114300" indent="-114300" defTabSz="762000" eaLnBrk="0" hangingPunct="0">
              <a:lnSpc>
                <a:spcPct val="90000"/>
              </a:lnSpc>
              <a:buFont typeface="Wingdings" pitchFamily="2" charset="2"/>
              <a:buChar char="ü"/>
            </a:pPr>
            <a:r>
              <a:rPr lang="en-US" sz="800" dirty="0" smtClean="0">
                <a:solidFill>
                  <a:schemeClr val="bg1"/>
                </a:solidFill>
              </a:rPr>
              <a:t>Full line sales team</a:t>
            </a:r>
          </a:p>
          <a:p>
            <a:pPr marL="114300" indent="-114300" defTabSz="762000" eaLnBrk="0" hangingPunct="0">
              <a:lnSpc>
                <a:spcPct val="90000"/>
              </a:lnSpc>
              <a:buFont typeface="Wingdings" pitchFamily="2" charset="2"/>
              <a:buChar char="ü"/>
            </a:pPr>
            <a:r>
              <a:rPr lang="en-US" sz="800" dirty="0" smtClean="0">
                <a:solidFill>
                  <a:schemeClr val="bg1"/>
                </a:solidFill>
              </a:rPr>
              <a:t>Key account manager</a:t>
            </a:r>
          </a:p>
        </p:txBody>
      </p:sp>
      <p:sp>
        <p:nvSpPr>
          <p:cNvPr id="66" name="AutoShape 34"/>
          <p:cNvSpPr>
            <a:spLocks noChangeArrowheads="1"/>
          </p:cNvSpPr>
          <p:nvPr/>
        </p:nvSpPr>
        <p:spPr bwMode="gray">
          <a:xfrm>
            <a:off x="5377667" y="4333540"/>
            <a:ext cx="1123096" cy="272877"/>
          </a:xfrm>
          <a:prstGeom prst="roundRect">
            <a:avLst>
              <a:gd name="adj" fmla="val 0"/>
            </a:avLst>
          </a:prstGeom>
          <a:solidFill>
            <a:schemeClr val="accent4"/>
          </a:solidFill>
          <a:ln w="6350">
            <a:noFill/>
            <a:round/>
            <a:headEnd/>
            <a:tailEnd/>
          </a:ln>
          <a:effectLst/>
        </p:spPr>
        <p:txBody>
          <a:bodyPr wrap="square" lIns="0" tIns="0" rIns="0" bIns="0" anchor="ctr" anchorCtr="1"/>
          <a:lstStyle/>
          <a:p>
            <a:pPr marL="114300" indent="-114300" defTabSz="762000" eaLnBrk="0" hangingPunct="0">
              <a:lnSpc>
                <a:spcPct val="90000"/>
              </a:lnSpc>
              <a:buFont typeface="Wingdings" pitchFamily="2" charset="2"/>
              <a:buChar char="ü"/>
            </a:pPr>
            <a:r>
              <a:rPr lang="en-US" sz="800" dirty="0" smtClean="0">
                <a:solidFill>
                  <a:schemeClr val="bg1"/>
                </a:solidFill>
              </a:rPr>
              <a:t>Full line sales team </a:t>
            </a:r>
          </a:p>
          <a:p>
            <a:pPr marL="114300" indent="-114300" defTabSz="762000" eaLnBrk="0" hangingPunct="0">
              <a:lnSpc>
                <a:spcPct val="90000"/>
              </a:lnSpc>
              <a:buFont typeface="Wingdings" pitchFamily="2" charset="2"/>
              <a:buChar char="ü"/>
            </a:pPr>
            <a:r>
              <a:rPr lang="en-US" sz="800" dirty="0" smtClean="0">
                <a:solidFill>
                  <a:schemeClr val="bg1"/>
                </a:solidFill>
              </a:rPr>
              <a:t>Dental sales teams</a:t>
            </a:r>
          </a:p>
        </p:txBody>
      </p:sp>
      <p:cxnSp>
        <p:nvCxnSpPr>
          <p:cNvPr id="74" name="Gerade Verbindung mit Pfeil 295"/>
          <p:cNvCxnSpPr/>
          <p:nvPr/>
        </p:nvCxnSpPr>
        <p:spPr>
          <a:xfrm rot="16200000" flipH="1">
            <a:off x="3044118" y="3751081"/>
            <a:ext cx="326720" cy="2"/>
          </a:xfrm>
          <a:prstGeom prst="straightConnector1">
            <a:avLst/>
          </a:prstGeom>
          <a:ln>
            <a:solidFill>
              <a:srgbClr val="747678"/>
            </a:solidFill>
            <a:headEnd type="none"/>
            <a:tailEnd type="triangle" w="sm" len="sm"/>
          </a:ln>
        </p:spPr>
        <p:style>
          <a:lnRef idx="1">
            <a:schemeClr val="accent1"/>
          </a:lnRef>
          <a:fillRef idx="0">
            <a:schemeClr val="accent1"/>
          </a:fillRef>
          <a:effectRef idx="0">
            <a:schemeClr val="accent1"/>
          </a:effectRef>
          <a:fontRef idx="minor">
            <a:schemeClr val="tx1"/>
          </a:fontRef>
        </p:style>
      </p:cxnSp>
      <p:cxnSp>
        <p:nvCxnSpPr>
          <p:cNvPr id="75" name="Gerade Verbindung mit Pfeil 296"/>
          <p:cNvCxnSpPr/>
          <p:nvPr/>
        </p:nvCxnSpPr>
        <p:spPr>
          <a:xfrm rot="16200000" flipH="1">
            <a:off x="4178680" y="3152862"/>
            <a:ext cx="1523158" cy="1"/>
          </a:xfrm>
          <a:prstGeom prst="straightConnector1">
            <a:avLst/>
          </a:prstGeom>
          <a:ln>
            <a:solidFill>
              <a:srgbClr val="747678"/>
            </a:solidFill>
            <a:headEnd type="none"/>
            <a:tailEnd type="triangle" w="sm" len="sm"/>
          </a:ln>
        </p:spPr>
        <p:style>
          <a:lnRef idx="1">
            <a:schemeClr val="accent1"/>
          </a:lnRef>
          <a:fillRef idx="0">
            <a:schemeClr val="accent1"/>
          </a:fillRef>
          <a:effectRef idx="0">
            <a:schemeClr val="accent1"/>
          </a:effectRef>
          <a:fontRef idx="minor">
            <a:schemeClr val="tx1"/>
          </a:fontRef>
        </p:style>
      </p:cxnSp>
      <p:cxnSp>
        <p:nvCxnSpPr>
          <p:cNvPr id="76" name="Gerade Verbindung mit Pfeil 302"/>
          <p:cNvCxnSpPr/>
          <p:nvPr/>
        </p:nvCxnSpPr>
        <p:spPr>
          <a:xfrm rot="16200000" flipH="1">
            <a:off x="5920868" y="3751083"/>
            <a:ext cx="326720" cy="2"/>
          </a:xfrm>
          <a:prstGeom prst="straightConnector1">
            <a:avLst/>
          </a:prstGeom>
          <a:ln>
            <a:solidFill>
              <a:srgbClr val="747678"/>
            </a:solidFill>
            <a:headEnd type="none"/>
            <a:tailEnd type="triangle" w="sm" len="sm"/>
          </a:ln>
        </p:spPr>
        <p:style>
          <a:lnRef idx="1">
            <a:schemeClr val="accent1"/>
          </a:lnRef>
          <a:fillRef idx="0">
            <a:schemeClr val="accent1"/>
          </a:fillRef>
          <a:effectRef idx="0">
            <a:schemeClr val="accent1"/>
          </a:effectRef>
          <a:fontRef idx="minor">
            <a:schemeClr val="tx1"/>
          </a:fontRef>
        </p:style>
      </p:cxnSp>
      <p:sp>
        <p:nvSpPr>
          <p:cNvPr id="77" name="Textfeld 305"/>
          <p:cNvSpPr txBox="1"/>
          <p:nvPr/>
        </p:nvSpPr>
        <p:spPr>
          <a:xfrm>
            <a:off x="4123662" y="4652266"/>
            <a:ext cx="1171431" cy="805349"/>
          </a:xfrm>
          <a:prstGeom prst="rect">
            <a:avLst/>
          </a:prstGeom>
          <a:noFill/>
        </p:spPr>
        <p:txBody>
          <a:bodyPr wrap="square" lIns="0" tIns="0" rIns="0" bIns="0" rtlCol="0">
            <a:spAutoFit/>
          </a:bodyPr>
          <a:lstStyle/>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Sales access to 40% of all private practices.</a:t>
            </a:r>
          </a:p>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Close partnership with distributors.</a:t>
            </a:r>
          </a:p>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Mutual relationship with pharmaceuticals and pharmacists.</a:t>
            </a:r>
          </a:p>
        </p:txBody>
      </p:sp>
      <p:sp>
        <p:nvSpPr>
          <p:cNvPr id="78" name="Textfeld 306"/>
          <p:cNvSpPr txBox="1"/>
          <p:nvPr/>
        </p:nvSpPr>
        <p:spPr>
          <a:xfrm>
            <a:off x="2705640" y="4652266"/>
            <a:ext cx="1328048" cy="1287532"/>
          </a:xfrm>
          <a:prstGeom prst="rect">
            <a:avLst/>
          </a:prstGeom>
          <a:noFill/>
        </p:spPr>
        <p:txBody>
          <a:bodyPr wrap="square" lIns="0" tIns="0" rIns="0" bIns="0" rtlCol="0">
            <a:spAutoFit/>
          </a:bodyPr>
          <a:lstStyle/>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Sales access to 90% of relevant hospitals and clinics.</a:t>
            </a:r>
          </a:p>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Listing with group purchasing organizations (e.g. Sana, Helios, EKK, PEG, Bundeswehr, Arwin, PBMG).</a:t>
            </a:r>
          </a:p>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Consignment stocks at hospitals.</a:t>
            </a:r>
          </a:p>
          <a:p>
            <a:pPr marL="171450" indent="-171450">
              <a:spcAft>
                <a:spcPts val="200"/>
              </a:spcAft>
              <a:buClr>
                <a:schemeClr val="tx2"/>
              </a:buClr>
              <a:buFont typeface="Univers for KPMG Light" panose="020B0403020202020204" pitchFamily="34" charset="0"/>
              <a:buChar char="—"/>
            </a:pPr>
            <a:r>
              <a:rPr lang="en-US" sz="700" dirty="0" smtClean="0">
                <a:latin typeface="Arial" pitchFamily="34" charset="0"/>
                <a:cs typeface="Arial" pitchFamily="34" charset="0"/>
              </a:rPr>
              <a:t>No long-term supply obligations exist.</a:t>
            </a:r>
          </a:p>
          <a:p>
            <a:pPr marL="171450" indent="-171450">
              <a:buClr>
                <a:schemeClr val="tx2"/>
              </a:buClr>
              <a:buFont typeface="Univers for KPMG Light" panose="020B0403020202020204" pitchFamily="34" charset="0"/>
              <a:buChar char="—"/>
            </a:pPr>
            <a:endParaRPr lang="en-US" sz="700" dirty="0" smtClean="0">
              <a:latin typeface="Arial" pitchFamily="34" charset="0"/>
              <a:cs typeface="Arial" pitchFamily="34" charset="0"/>
            </a:endParaRPr>
          </a:p>
        </p:txBody>
      </p:sp>
      <p:sp>
        <p:nvSpPr>
          <p:cNvPr id="83" name="Textfeld 307"/>
          <p:cNvSpPr txBox="1"/>
          <p:nvPr/>
        </p:nvSpPr>
        <p:spPr>
          <a:xfrm>
            <a:off x="5786591" y="2844763"/>
            <a:ext cx="482504" cy="861774"/>
          </a:xfrm>
          <a:prstGeom prst="rect">
            <a:avLst/>
          </a:prstGeom>
          <a:noFill/>
        </p:spPr>
        <p:txBody>
          <a:bodyPr wrap="none" lIns="0" tIns="0" rIns="0" bIns="0" rtlCol="0">
            <a:spAutoFit/>
          </a:bodyPr>
          <a:lstStyle/>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Others</a:t>
            </a:r>
          </a:p>
          <a:p>
            <a:pPr marL="171450" indent="-171450">
              <a:buClr>
                <a:schemeClr val="bg1"/>
              </a:buClr>
              <a:buFont typeface="Univers for KPMG Light" panose="020B0403020202020204" pitchFamily="34" charset="0"/>
              <a:buChar char="—"/>
            </a:pPr>
            <a:endParaRPr lang="en-US" sz="800" dirty="0" smtClean="0">
              <a:solidFill>
                <a:schemeClr val="bg1"/>
              </a:solidFill>
              <a:latin typeface="Arial" pitchFamily="34" charset="0"/>
              <a:cs typeface="Arial" pitchFamily="34" charset="0"/>
            </a:endParaRPr>
          </a:p>
        </p:txBody>
      </p:sp>
      <p:sp>
        <p:nvSpPr>
          <p:cNvPr id="84" name="AutoShape 34"/>
          <p:cNvSpPr>
            <a:spLocks noChangeArrowheads="1"/>
          </p:cNvSpPr>
          <p:nvPr/>
        </p:nvSpPr>
        <p:spPr bwMode="gray">
          <a:xfrm>
            <a:off x="3672942" y="2391284"/>
            <a:ext cx="1907287" cy="1187462"/>
          </a:xfrm>
          <a:prstGeom prst="roundRect">
            <a:avLst>
              <a:gd name="adj" fmla="val 0"/>
            </a:avLst>
          </a:prstGeom>
          <a:solidFill>
            <a:schemeClr val="accent3"/>
          </a:solidFill>
          <a:ln w="6350">
            <a:solidFill>
              <a:schemeClr val="accent3"/>
            </a:solidFill>
            <a:round/>
            <a:headEnd/>
            <a:tailEnd/>
          </a:ln>
          <a:effectLst/>
        </p:spPr>
        <p:txBody>
          <a:bodyPr wrap="none" lIns="54000" tIns="18000" rIns="54000" bIns="54000" anchor="t" anchorCtr="0"/>
          <a:lstStyle/>
          <a:p>
            <a:pPr marL="285750" indent="-285750" algn="ctr" defTabSz="762000" eaLnBrk="0" hangingPunct="0"/>
            <a:r>
              <a:rPr lang="en-US" sz="800" b="1" dirty="0" smtClean="0">
                <a:solidFill>
                  <a:schemeClr val="bg1"/>
                </a:solidFill>
                <a:latin typeface="Arial"/>
              </a:rPr>
              <a:t>Distributor, wholesaler</a:t>
            </a:r>
          </a:p>
          <a:p>
            <a:pPr algn="ctr" defTabSz="762000" eaLnBrk="0" hangingPunct="0"/>
            <a:r>
              <a:rPr lang="en-US" sz="800" dirty="0" smtClean="0">
                <a:solidFill>
                  <a:schemeClr val="bg1"/>
                </a:solidFill>
                <a:latin typeface="Arial"/>
              </a:rPr>
              <a:t>(focus: hospitals and private practices)</a:t>
            </a:r>
          </a:p>
        </p:txBody>
      </p:sp>
      <p:sp>
        <p:nvSpPr>
          <p:cNvPr id="107" name="Textfeld 63"/>
          <p:cNvSpPr txBox="1"/>
          <p:nvPr/>
        </p:nvSpPr>
        <p:spPr>
          <a:xfrm>
            <a:off x="3743122" y="2843685"/>
            <a:ext cx="680212" cy="738664"/>
          </a:xfrm>
          <a:prstGeom prst="rect">
            <a:avLst/>
          </a:prstGeom>
          <a:noFill/>
        </p:spPr>
        <p:txBody>
          <a:bodyPr wrap="square" lIns="0" tIns="0" rIns="0" bIns="0" rtlCol="0">
            <a:spAutoFit/>
          </a:bodyPr>
          <a:lstStyle/>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p:txBody>
      </p:sp>
      <p:cxnSp>
        <p:nvCxnSpPr>
          <p:cNvPr id="108" name="Gerade Verbindung 65"/>
          <p:cNvCxnSpPr/>
          <p:nvPr/>
        </p:nvCxnSpPr>
        <p:spPr>
          <a:xfrm>
            <a:off x="3673670" y="2804688"/>
            <a:ext cx="190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9" name="Textfeld 51"/>
          <p:cNvSpPr txBox="1"/>
          <p:nvPr/>
        </p:nvSpPr>
        <p:spPr>
          <a:xfrm>
            <a:off x="4713666" y="2844763"/>
            <a:ext cx="866563" cy="492443"/>
          </a:xfrm>
          <a:prstGeom prst="rect">
            <a:avLst/>
          </a:prstGeom>
          <a:noFill/>
        </p:spPr>
        <p:txBody>
          <a:bodyPr wrap="square" lIns="0" tIns="0" rIns="0" bIns="0" rtlCol="0">
            <a:spAutoFit/>
          </a:bodyPr>
          <a:lstStyle/>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a:t>
            </a:r>
          </a:p>
          <a:p>
            <a:pPr marL="171450" indent="-171450">
              <a:buClr>
                <a:schemeClr val="bg1"/>
              </a:buClr>
              <a:buFont typeface="Univers for KPMG Light" panose="020B0403020202020204" pitchFamily="34" charset="0"/>
              <a:buChar char="—"/>
            </a:pPr>
            <a:r>
              <a:rPr lang="en-US" sz="800" dirty="0" smtClean="0">
                <a:solidFill>
                  <a:schemeClr val="bg1"/>
                </a:solidFill>
                <a:latin typeface="Arial" pitchFamily="34" charset="0"/>
                <a:cs typeface="Arial" pitchFamily="34" charset="0"/>
              </a:rPr>
              <a:t>Others</a:t>
            </a:r>
          </a:p>
        </p:txBody>
      </p:sp>
      <p:cxnSp>
        <p:nvCxnSpPr>
          <p:cNvPr id="110" name="Gerade Verbindung 55"/>
          <p:cNvCxnSpPr>
            <a:stCxn id="43" idx="1"/>
            <a:endCxn id="43" idx="3"/>
          </p:cNvCxnSpPr>
          <p:nvPr/>
        </p:nvCxnSpPr>
        <p:spPr>
          <a:xfrm>
            <a:off x="3468640" y="1865582"/>
            <a:ext cx="22629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1" name="Textfeld 56"/>
          <p:cNvSpPr txBox="1"/>
          <p:nvPr/>
        </p:nvSpPr>
        <p:spPr>
          <a:xfrm>
            <a:off x="3969289" y="1887202"/>
            <a:ext cx="1340899" cy="123111"/>
          </a:xfrm>
          <a:prstGeom prst="rect">
            <a:avLst/>
          </a:prstGeom>
          <a:noFill/>
        </p:spPr>
        <p:txBody>
          <a:bodyPr wrap="square" lIns="0" tIns="0" rIns="0" bIns="0" rtlCol="0">
            <a:spAutoFit/>
          </a:bodyPr>
          <a:lstStyle/>
          <a:p>
            <a:pPr algn="ctr"/>
            <a:r>
              <a:rPr lang="en-US" sz="800" b="1" dirty="0" smtClean="0">
                <a:solidFill>
                  <a:schemeClr val="bg1"/>
                </a:solidFill>
                <a:latin typeface="Arial" pitchFamily="34" charset="0"/>
                <a:cs typeface="Arial" pitchFamily="34" charset="0"/>
              </a:rPr>
              <a:t>Target, …, …, …, Others</a:t>
            </a:r>
          </a:p>
        </p:txBody>
      </p:sp>
      <p:cxnSp>
        <p:nvCxnSpPr>
          <p:cNvPr id="112" name="Gewinkelte Verbindung 185"/>
          <p:cNvCxnSpPr>
            <a:stCxn id="43" idx="2"/>
            <a:endCxn id="44" idx="0"/>
          </p:cNvCxnSpPr>
          <p:nvPr/>
        </p:nvCxnSpPr>
        <p:spPr>
          <a:xfrm rot="5400000">
            <a:off x="3729236" y="1520424"/>
            <a:ext cx="334355" cy="1407364"/>
          </a:xfrm>
          <a:prstGeom prst="bentConnector3">
            <a:avLst>
              <a:gd name="adj1" fmla="val 50000"/>
            </a:avLst>
          </a:prstGeom>
          <a:ln>
            <a:solidFill>
              <a:srgbClr val="747678"/>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13" name="Gewinkelte Verbindung 185"/>
          <p:cNvCxnSpPr>
            <a:stCxn id="43" idx="2"/>
            <a:endCxn id="58" idx="0"/>
          </p:cNvCxnSpPr>
          <p:nvPr/>
        </p:nvCxnSpPr>
        <p:spPr>
          <a:xfrm rot="16200000" flipH="1">
            <a:off x="5174638" y="1482386"/>
            <a:ext cx="334355" cy="1483440"/>
          </a:xfrm>
          <a:prstGeom prst="bentConnector3">
            <a:avLst>
              <a:gd name="adj1" fmla="val 50000"/>
            </a:avLst>
          </a:prstGeom>
          <a:ln>
            <a:solidFill>
              <a:srgbClr val="747678"/>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14" name="Gewinkelte Verbindung 185"/>
          <p:cNvCxnSpPr>
            <a:stCxn id="43" idx="2"/>
            <a:endCxn id="84" idx="0"/>
          </p:cNvCxnSpPr>
          <p:nvPr/>
        </p:nvCxnSpPr>
        <p:spPr>
          <a:xfrm rot="16200000" flipH="1">
            <a:off x="4446163" y="2210860"/>
            <a:ext cx="334355" cy="26491"/>
          </a:xfrm>
          <a:prstGeom prst="bentConnector3">
            <a:avLst>
              <a:gd name="adj1" fmla="val 50000"/>
            </a:avLst>
          </a:prstGeom>
          <a:ln>
            <a:solidFill>
              <a:srgbClr val="747678"/>
            </a:solidFill>
            <a:tailEnd type="triangle" w="sm" len="sm"/>
          </a:ln>
        </p:spPr>
        <p:style>
          <a:lnRef idx="1">
            <a:schemeClr val="accent1"/>
          </a:lnRef>
          <a:fillRef idx="0">
            <a:schemeClr val="accent1"/>
          </a:fillRef>
          <a:effectRef idx="0">
            <a:schemeClr val="accent1"/>
          </a:effectRef>
          <a:fontRef idx="minor">
            <a:schemeClr val="tx1"/>
          </a:fontRef>
        </p:style>
      </p:cxnSp>
      <p:sp>
        <p:nvSpPr>
          <p:cNvPr id="116" name="Rectangle 2"/>
          <p:cNvSpPr>
            <a:spLocks noChangeArrowheads="1"/>
          </p:cNvSpPr>
          <p:nvPr>
            <p:custDataLst>
              <p:tags r:id="rId2"/>
            </p:custDataLst>
          </p:nvPr>
        </p:nvSpPr>
        <p:spPr bwMode="auto">
          <a:xfrm>
            <a:off x="2456839" y="2125980"/>
            <a:ext cx="4080486" cy="1646668"/>
          </a:xfrm>
          <a:prstGeom prst="rect">
            <a:avLst/>
          </a:prstGeom>
          <a:noFill/>
          <a:ln w="6350" algn="ctr">
            <a:solidFill>
              <a:schemeClr val="accent2"/>
            </a:solidFill>
            <a:miter lim="800000"/>
            <a:headEnd type="none" w="sm" len="sm"/>
            <a:tailEnd type="none" w="sm" len="sm"/>
          </a:ln>
          <a:effectLst/>
        </p:spPr>
        <p:txBody>
          <a:bodyPr wrap="none" lIns="54000" tIns="54000" rIns="54000" bIns="54000"/>
          <a:lstStyle/>
          <a:p>
            <a:pPr algn="ctr" defTabSz="762000" eaLnBrk="0" hangingPunct="0"/>
            <a:endParaRPr lang="en-US" sz="800" dirty="0"/>
          </a:p>
        </p:txBody>
      </p:sp>
      <p:sp>
        <p:nvSpPr>
          <p:cNvPr id="119" name="Rectangle 2"/>
          <p:cNvSpPr>
            <a:spLocks noChangeArrowheads="1"/>
          </p:cNvSpPr>
          <p:nvPr>
            <p:custDataLst>
              <p:tags r:id="rId3"/>
            </p:custDataLst>
          </p:nvPr>
        </p:nvSpPr>
        <p:spPr bwMode="auto">
          <a:xfrm>
            <a:off x="2456839" y="3809972"/>
            <a:ext cx="4080486" cy="442551"/>
          </a:xfrm>
          <a:prstGeom prst="rect">
            <a:avLst/>
          </a:prstGeom>
          <a:noFill/>
          <a:ln w="6350" algn="ctr">
            <a:solidFill>
              <a:schemeClr val="accent2"/>
            </a:solidFill>
            <a:miter lim="800000"/>
            <a:headEnd type="none" w="sm" len="sm"/>
            <a:tailEnd type="none" w="sm" len="sm"/>
          </a:ln>
          <a:effectLst/>
        </p:spPr>
        <p:txBody>
          <a:bodyPr wrap="none" lIns="54000" tIns="54000" rIns="54000" bIns="54000"/>
          <a:lstStyle/>
          <a:p>
            <a:pPr algn="ctr" defTabSz="762000" eaLnBrk="0" hangingPunct="0"/>
            <a:endParaRPr lang="en-US" sz="800" dirty="0"/>
          </a:p>
        </p:txBody>
      </p:sp>
      <p:sp>
        <p:nvSpPr>
          <p:cNvPr id="122" name="Rectangle 2"/>
          <p:cNvSpPr>
            <a:spLocks noChangeArrowheads="1"/>
          </p:cNvSpPr>
          <p:nvPr>
            <p:custDataLst>
              <p:tags r:id="rId4"/>
            </p:custDataLst>
          </p:nvPr>
        </p:nvSpPr>
        <p:spPr bwMode="auto">
          <a:xfrm>
            <a:off x="2456839" y="4287078"/>
            <a:ext cx="4080486" cy="1617552"/>
          </a:xfrm>
          <a:prstGeom prst="rect">
            <a:avLst/>
          </a:prstGeom>
          <a:noFill/>
          <a:ln w="6350" algn="ctr">
            <a:solidFill>
              <a:schemeClr val="accent2"/>
            </a:solidFill>
            <a:miter lim="800000"/>
            <a:headEnd type="none" w="sm" len="sm"/>
            <a:tailEnd type="none" w="sm" len="sm"/>
          </a:ln>
          <a:effectLst/>
        </p:spPr>
        <p:txBody>
          <a:bodyPr wrap="none" lIns="54000" tIns="54000" rIns="54000" bIns="54000"/>
          <a:lstStyle/>
          <a:p>
            <a:pPr algn="ctr" defTabSz="762000" eaLnBrk="0" hangingPunct="0"/>
            <a:endParaRPr lang="en-US" sz="800" dirty="0"/>
          </a:p>
        </p:txBody>
      </p:sp>
      <p:sp>
        <p:nvSpPr>
          <p:cNvPr id="123" name="Text Box 26"/>
          <p:cNvSpPr txBox="1">
            <a:spLocks noChangeArrowheads="1"/>
          </p:cNvSpPr>
          <p:nvPr/>
        </p:nvSpPr>
        <p:spPr bwMode="gray">
          <a:xfrm rot="16200000" flipH="1">
            <a:off x="2374139" y="1709052"/>
            <a:ext cx="423911" cy="246221"/>
          </a:xfrm>
          <a:prstGeom prst="rect">
            <a:avLst/>
          </a:prstGeom>
          <a:noFill/>
          <a:ln w="6350">
            <a:noFill/>
            <a:miter lim="800000"/>
            <a:headEnd type="none" w="sm" len="sm"/>
            <a:tailEnd type="none" w="sm" len="sm"/>
          </a:ln>
          <a:effectLst/>
        </p:spPr>
        <p:txBody>
          <a:bodyPr wrap="square" lIns="0" tIns="0" rIns="0" bIns="0">
            <a:spAutoFit/>
          </a:bodyPr>
          <a:lstStyle/>
          <a:p>
            <a:pPr algn="ctr" defTabSz="762000" eaLnBrk="0" hangingPunct="0"/>
            <a:r>
              <a:rPr lang="en-US" sz="800" b="1" dirty="0" smtClean="0">
                <a:solidFill>
                  <a:schemeClr val="accent2"/>
                </a:solidFill>
                <a:latin typeface="Arial"/>
              </a:rPr>
              <a:t>Manu-</a:t>
            </a:r>
            <a:br>
              <a:rPr lang="en-US" sz="800" b="1" dirty="0" smtClean="0">
                <a:solidFill>
                  <a:schemeClr val="accent2"/>
                </a:solidFill>
                <a:latin typeface="Arial"/>
              </a:rPr>
            </a:br>
            <a:r>
              <a:rPr lang="en-US" sz="800" b="1" dirty="0" smtClean="0">
                <a:solidFill>
                  <a:schemeClr val="accent2"/>
                </a:solidFill>
                <a:latin typeface="Arial"/>
              </a:rPr>
              <a:t>facturer</a:t>
            </a:r>
            <a:endParaRPr lang="en-US" sz="800" b="1" dirty="0">
              <a:solidFill>
                <a:schemeClr val="accent2"/>
              </a:solidFill>
              <a:latin typeface="Arial"/>
            </a:endParaRPr>
          </a:p>
        </p:txBody>
      </p:sp>
      <p:sp>
        <p:nvSpPr>
          <p:cNvPr id="124" name="Rectangle 2"/>
          <p:cNvSpPr>
            <a:spLocks noChangeArrowheads="1"/>
          </p:cNvSpPr>
          <p:nvPr>
            <p:custDataLst>
              <p:tags r:id="rId5"/>
            </p:custDataLst>
          </p:nvPr>
        </p:nvSpPr>
        <p:spPr bwMode="auto">
          <a:xfrm>
            <a:off x="2456839" y="1577340"/>
            <a:ext cx="4080486" cy="509644"/>
          </a:xfrm>
          <a:prstGeom prst="rect">
            <a:avLst/>
          </a:prstGeom>
          <a:noFill/>
          <a:ln w="6350" algn="ctr">
            <a:solidFill>
              <a:schemeClr val="accent2"/>
            </a:solidFill>
            <a:miter lim="800000"/>
            <a:headEnd type="none" w="sm" len="sm"/>
            <a:tailEnd type="none" w="sm" len="sm"/>
          </a:ln>
          <a:effectLst/>
        </p:spPr>
        <p:txBody>
          <a:bodyPr wrap="none" lIns="54000" tIns="54000" rIns="54000" bIns="54000"/>
          <a:lstStyle/>
          <a:p>
            <a:pPr algn="ctr" defTabSz="762000" eaLnBrk="0" hangingPunct="0"/>
            <a:endParaRPr lang="en-US" sz="800" dirty="0"/>
          </a:p>
        </p:txBody>
      </p:sp>
    </p:spTree>
    <p:extLst>
      <p:ext uri="{BB962C8B-B14F-4D97-AF65-F5344CB8AC3E}">
        <p14:creationId xmlns:p14="http://schemas.microsoft.com/office/powerpoint/2010/main" val="2060329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The target has a wide-ranging distribution network with 13 sites in 13 countries and strong customer relationships</a:t>
            </a:r>
          </a:p>
          <a:p>
            <a:endParaRPr lang="en-US" dirty="0"/>
          </a:p>
        </p:txBody>
      </p:sp>
      <p:sp>
        <p:nvSpPr>
          <p:cNvPr id="5" name="Titel 4"/>
          <p:cNvSpPr>
            <a:spLocks noGrp="1"/>
          </p:cNvSpPr>
          <p:nvPr>
            <p:ph type="title"/>
          </p:nvPr>
        </p:nvSpPr>
        <p:spPr/>
        <p:txBody>
          <a:bodyPr/>
          <a:lstStyle/>
          <a:p>
            <a:r>
              <a:rPr lang="en-US" dirty="0" smtClean="0"/>
              <a:t>3. What are the distribution channels and how do they function? (2/2)</a:t>
            </a:r>
            <a:endParaRPr lang="en-US" dirty="0"/>
          </a:p>
        </p:txBody>
      </p:sp>
      <p:sp>
        <p:nvSpPr>
          <p:cNvPr id="2" name="Textplatzhalter 1"/>
          <p:cNvSpPr>
            <a:spLocks noGrp="1"/>
          </p:cNvSpPr>
          <p:nvPr>
            <p:ph type="body" sz="quarter" idx="13"/>
          </p:nvPr>
        </p:nvSpPr>
        <p:spPr/>
        <p:txBody>
          <a:bodyPr/>
          <a:lstStyle/>
          <a:p>
            <a:r>
              <a:rPr lang="en-US" dirty="0" smtClean="0"/>
              <a:t>Customer Analysis</a:t>
            </a:r>
            <a:endParaRPr lang="en-US" dirty="0"/>
          </a:p>
        </p:txBody>
      </p:sp>
      <p:grpSp>
        <p:nvGrpSpPr>
          <p:cNvPr id="67" name="Gruppieren 66"/>
          <p:cNvGrpSpPr/>
          <p:nvPr/>
        </p:nvGrpSpPr>
        <p:grpSpPr>
          <a:xfrm>
            <a:off x="7120268" y="211707"/>
            <a:ext cx="2286926" cy="216024"/>
            <a:chOff x="-1239688" y="1268760"/>
            <a:chExt cx="864000" cy="216024"/>
          </a:xfrm>
        </p:grpSpPr>
        <p:sp>
          <p:nvSpPr>
            <p:cNvPr id="68" name="Rechteck 67"/>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Short Version</a:t>
              </a:r>
              <a:endParaRPr lang="en-US" sz="1100" dirty="0">
                <a:solidFill>
                  <a:srgbClr val="C6007E"/>
                </a:solidFill>
              </a:endParaRPr>
            </a:p>
          </p:txBody>
        </p:sp>
        <p:cxnSp>
          <p:nvCxnSpPr>
            <p:cNvPr id="69"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70"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9" name="Text Box 8"/>
          <p:cNvSpPr txBox="1">
            <a:spLocks noChangeArrowheads="1"/>
          </p:cNvSpPr>
          <p:nvPr/>
        </p:nvSpPr>
        <p:spPr bwMode="gray">
          <a:xfrm>
            <a:off x="2446338" y="6021388"/>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Company website, KPMG research</a:t>
            </a:r>
            <a:endParaRPr lang="en-US" sz="600" dirty="0">
              <a:cs typeface="Arial" pitchFamily="34" charset="0"/>
            </a:endParaRPr>
          </a:p>
        </p:txBody>
      </p:sp>
      <p:sp>
        <p:nvSpPr>
          <p:cNvPr id="55" name="Rectangle 81"/>
          <p:cNvSpPr>
            <a:spLocks noChangeArrowheads="1"/>
          </p:cNvSpPr>
          <p:nvPr/>
        </p:nvSpPr>
        <p:spPr bwMode="auto">
          <a:xfrm>
            <a:off x="2446338" y="2053413"/>
            <a:ext cx="2271763" cy="282137"/>
          </a:xfrm>
          <a:prstGeom prst="rect">
            <a:avLst/>
          </a:prstGeom>
          <a:solidFill>
            <a:schemeClr val="tx2"/>
          </a:solidFill>
          <a:ln w="6350">
            <a:solidFill>
              <a:schemeClr val="tx2"/>
            </a:solidFill>
            <a:miter lim="800000"/>
            <a:headEnd/>
            <a:tailEnd/>
          </a:ln>
          <a:effectLst/>
        </p:spPr>
        <p:txBody>
          <a:bodyPr wrap="none" lIns="36000" tIns="72000" rIns="36000" bIns="54000" anchorCtr="1"/>
          <a:lstStyle/>
          <a:p>
            <a:pPr algn="ctr" fontAlgn="base">
              <a:spcBef>
                <a:spcPct val="0"/>
              </a:spcBef>
              <a:spcAft>
                <a:spcPct val="0"/>
              </a:spcAft>
            </a:pPr>
            <a:r>
              <a:rPr lang="en-US" sz="900" b="1" dirty="0" smtClean="0">
                <a:solidFill>
                  <a:srgbClr val="FFFFFF"/>
                </a:solidFill>
              </a:rPr>
              <a:t>Sales network</a:t>
            </a:r>
          </a:p>
        </p:txBody>
      </p:sp>
      <p:sp>
        <p:nvSpPr>
          <p:cNvPr id="62" name="Rectangle 82"/>
          <p:cNvSpPr>
            <a:spLocks noChangeArrowheads="1"/>
          </p:cNvSpPr>
          <p:nvPr/>
        </p:nvSpPr>
        <p:spPr bwMode="auto">
          <a:xfrm>
            <a:off x="4811063" y="2053413"/>
            <a:ext cx="2256611" cy="282137"/>
          </a:xfrm>
          <a:prstGeom prst="rect">
            <a:avLst/>
          </a:prstGeom>
          <a:solidFill>
            <a:srgbClr val="005EB8"/>
          </a:solidFill>
          <a:ln w="6350" algn="ctr">
            <a:solidFill>
              <a:srgbClr val="005EB8"/>
            </a:solidFill>
            <a:miter lim="800000"/>
            <a:headEnd/>
            <a:tailEnd/>
          </a:ln>
          <a:effectLst/>
        </p:spPr>
        <p:txBody>
          <a:bodyPr wrap="none" lIns="36000" tIns="72000" rIns="36000" bIns="54000" anchorCtr="1"/>
          <a:lstStyle/>
          <a:p>
            <a:pPr algn="ctr" fontAlgn="base">
              <a:spcBef>
                <a:spcPct val="0"/>
              </a:spcBef>
              <a:spcAft>
                <a:spcPct val="0"/>
              </a:spcAft>
            </a:pPr>
            <a:r>
              <a:rPr lang="en-US" sz="900" b="1" dirty="0" smtClean="0">
                <a:solidFill>
                  <a:srgbClr val="FFFFFF"/>
                </a:solidFill>
              </a:rPr>
              <a:t>Online</a:t>
            </a:r>
          </a:p>
        </p:txBody>
      </p:sp>
      <p:sp>
        <p:nvSpPr>
          <p:cNvPr id="63" name="Rectangle 83"/>
          <p:cNvSpPr>
            <a:spLocks noChangeArrowheads="1"/>
          </p:cNvSpPr>
          <p:nvPr/>
        </p:nvSpPr>
        <p:spPr bwMode="auto">
          <a:xfrm>
            <a:off x="7160636" y="2053413"/>
            <a:ext cx="2256414" cy="282137"/>
          </a:xfrm>
          <a:prstGeom prst="rect">
            <a:avLst/>
          </a:prstGeom>
          <a:solidFill>
            <a:srgbClr val="0091DA"/>
          </a:solidFill>
          <a:ln w="6350" algn="ctr">
            <a:solidFill>
              <a:srgbClr val="0091DA"/>
            </a:solidFill>
            <a:miter lim="800000"/>
            <a:headEnd/>
            <a:tailEnd/>
          </a:ln>
          <a:effectLst/>
        </p:spPr>
        <p:txBody>
          <a:bodyPr wrap="none" lIns="36000" tIns="72000" rIns="36000" bIns="54000" anchorCtr="1"/>
          <a:lstStyle/>
          <a:p>
            <a:pPr algn="ctr" fontAlgn="base">
              <a:spcBef>
                <a:spcPct val="0"/>
              </a:spcBef>
              <a:spcAft>
                <a:spcPct val="0"/>
              </a:spcAft>
            </a:pPr>
            <a:r>
              <a:rPr lang="en-US" sz="900" b="1" dirty="0" smtClean="0">
                <a:solidFill>
                  <a:srgbClr val="FFFFFF"/>
                </a:solidFill>
              </a:rPr>
              <a:t>Relationship</a:t>
            </a:r>
          </a:p>
        </p:txBody>
      </p:sp>
      <p:sp>
        <p:nvSpPr>
          <p:cNvPr id="71" name="Text Placeholder 5"/>
          <p:cNvSpPr>
            <a:spLocks noGrp="1"/>
          </p:cNvSpPr>
          <p:nvPr>
            <p:ph type="body" sz="quarter" idx="4294967295"/>
          </p:nvPr>
        </p:nvSpPr>
        <p:spPr>
          <a:xfrm>
            <a:off x="2446338" y="2381061"/>
            <a:ext cx="2271763" cy="1238439"/>
          </a:xfrm>
          <a:prstGeom prst="rect">
            <a:avLst/>
          </a:prstGeom>
          <a:solidFill>
            <a:schemeClr val="bg1"/>
          </a:solidFill>
          <a:ln w="6350">
            <a:solidFill>
              <a:schemeClr val="tx2"/>
            </a:solidFill>
          </a:ln>
        </p:spPr>
        <p:txBody>
          <a:bodyPr vert="horz" lIns="54610" tIns="54610" rIns="54610" bIns="54610" rtlCol="0" anchor="t" anchorCtr="0">
            <a:noAutofit/>
          </a:bodyPr>
          <a:lstStyle/>
          <a:p>
            <a:pPr lvl="2">
              <a:spcAft>
                <a:spcPts val="400"/>
              </a:spcAft>
            </a:pPr>
            <a:r>
              <a:rPr lang="en-US" dirty="0" smtClean="0"/>
              <a:t>The company has a network of sales representatives to cater the need of hotels, restaurants, cafeterias, offices and various other retail stores</a:t>
            </a:r>
            <a:endParaRPr lang="en-US" dirty="0"/>
          </a:p>
        </p:txBody>
      </p:sp>
      <p:sp>
        <p:nvSpPr>
          <p:cNvPr id="72" name="Text Placeholder 5"/>
          <p:cNvSpPr>
            <a:spLocks noGrp="1"/>
          </p:cNvSpPr>
          <p:nvPr>
            <p:ph type="body" sz="quarter" idx="4294967295"/>
          </p:nvPr>
        </p:nvSpPr>
        <p:spPr>
          <a:xfrm>
            <a:off x="4811063" y="2381061"/>
            <a:ext cx="2256611" cy="1238439"/>
          </a:xfrm>
          <a:prstGeom prst="rect">
            <a:avLst/>
          </a:prstGeom>
          <a:solidFill>
            <a:schemeClr val="bg1"/>
          </a:solidFill>
          <a:ln w="6350">
            <a:solidFill>
              <a:schemeClr val="accent3"/>
            </a:solidFill>
          </a:ln>
        </p:spPr>
        <p:txBody>
          <a:bodyPr vert="horz" lIns="54610" tIns="54610" rIns="54610" bIns="54610" rtlCol="0" anchor="t" anchorCtr="0">
            <a:noAutofit/>
          </a:bodyPr>
          <a:lstStyle/>
          <a:p>
            <a:pPr lvl="2">
              <a:spcAft>
                <a:spcPts val="400"/>
              </a:spcAft>
            </a:pPr>
            <a:r>
              <a:rPr lang="en-US" dirty="0" smtClean="0"/>
              <a:t>The company is also selling its range of products through its website and other regional sites</a:t>
            </a:r>
            <a:endParaRPr lang="en-US" dirty="0"/>
          </a:p>
        </p:txBody>
      </p:sp>
      <p:sp>
        <p:nvSpPr>
          <p:cNvPr id="73" name="Text Placeholder 5"/>
          <p:cNvSpPr>
            <a:spLocks noGrp="1"/>
          </p:cNvSpPr>
          <p:nvPr>
            <p:ph type="body" sz="quarter" idx="4294967295"/>
          </p:nvPr>
        </p:nvSpPr>
        <p:spPr>
          <a:xfrm>
            <a:off x="7160636" y="2381061"/>
            <a:ext cx="2256414" cy="1238439"/>
          </a:xfrm>
          <a:prstGeom prst="rect">
            <a:avLst/>
          </a:prstGeom>
          <a:solidFill>
            <a:schemeClr val="bg1"/>
          </a:solidFill>
          <a:ln w="6350">
            <a:solidFill>
              <a:schemeClr val="accent1"/>
            </a:solidFill>
          </a:ln>
        </p:spPr>
        <p:txBody>
          <a:bodyPr vert="horz" lIns="54610" tIns="54610" rIns="54610" bIns="54610" rtlCol="0" anchor="t" anchorCtr="0">
            <a:noAutofit/>
          </a:bodyPr>
          <a:lstStyle/>
          <a:p>
            <a:pPr lvl="2">
              <a:spcAft>
                <a:spcPts val="400"/>
              </a:spcAft>
            </a:pPr>
            <a:r>
              <a:rPr lang="en-US" dirty="0" smtClean="0"/>
              <a:t>[Target] has strong relationships with leading grocery retailers and caterers..., ..., ... and ....</a:t>
            </a:r>
            <a:endParaRPr lang="en-US" dirty="0"/>
          </a:p>
        </p:txBody>
      </p:sp>
      <p:sp>
        <p:nvSpPr>
          <p:cNvPr id="79" name="Rectangle 81"/>
          <p:cNvSpPr>
            <a:spLocks noChangeArrowheads="1"/>
          </p:cNvSpPr>
          <p:nvPr/>
        </p:nvSpPr>
        <p:spPr bwMode="auto">
          <a:xfrm>
            <a:off x="4794301" y="1433698"/>
            <a:ext cx="2271763" cy="282137"/>
          </a:xfrm>
          <a:prstGeom prst="rect">
            <a:avLst/>
          </a:prstGeom>
          <a:solidFill>
            <a:schemeClr val="accent4"/>
          </a:solidFill>
          <a:ln w="6350">
            <a:solidFill>
              <a:schemeClr val="accent4"/>
            </a:solidFill>
            <a:miter lim="800000"/>
            <a:headEnd/>
            <a:tailEnd/>
          </a:ln>
          <a:effectLst/>
        </p:spPr>
        <p:txBody>
          <a:bodyPr wrap="none" lIns="36000" tIns="72000" rIns="36000" bIns="54000" anchorCtr="1"/>
          <a:lstStyle/>
          <a:p>
            <a:pPr algn="ctr" fontAlgn="base">
              <a:spcBef>
                <a:spcPct val="0"/>
              </a:spcBef>
              <a:spcAft>
                <a:spcPct val="0"/>
              </a:spcAft>
            </a:pPr>
            <a:r>
              <a:rPr lang="en-US" sz="900" b="1" dirty="0" smtClean="0">
                <a:solidFill>
                  <a:srgbClr val="FFFFFF"/>
                </a:solidFill>
              </a:rPr>
              <a:t>Distribution channel</a:t>
            </a:r>
          </a:p>
        </p:txBody>
      </p:sp>
      <p:sp>
        <p:nvSpPr>
          <p:cNvPr id="80" name="Rectangle 81"/>
          <p:cNvSpPr>
            <a:spLocks noChangeArrowheads="1"/>
          </p:cNvSpPr>
          <p:nvPr/>
        </p:nvSpPr>
        <p:spPr bwMode="auto">
          <a:xfrm>
            <a:off x="2446338" y="3827010"/>
            <a:ext cx="3384000" cy="282137"/>
          </a:xfrm>
          <a:prstGeom prst="rect">
            <a:avLst/>
          </a:prstGeom>
          <a:solidFill>
            <a:srgbClr val="483698"/>
          </a:solidFill>
          <a:ln w="6350">
            <a:solidFill>
              <a:srgbClr val="483698"/>
            </a:solidFill>
            <a:miter lim="800000"/>
            <a:headEnd/>
            <a:tailEnd/>
          </a:ln>
          <a:effectLst/>
        </p:spPr>
        <p:txBody>
          <a:bodyPr wrap="none" lIns="36000" tIns="72000" rIns="36000" bIns="54000" anchorCtr="1"/>
          <a:lstStyle/>
          <a:p>
            <a:pPr algn="ctr" fontAlgn="base">
              <a:spcBef>
                <a:spcPct val="0"/>
              </a:spcBef>
              <a:spcAft>
                <a:spcPct val="0"/>
              </a:spcAft>
            </a:pPr>
            <a:r>
              <a:rPr lang="en-US" sz="900" b="1" dirty="0" smtClean="0">
                <a:solidFill>
                  <a:srgbClr val="FFFFFF"/>
                </a:solidFill>
              </a:rPr>
              <a:t>Brand visibility</a:t>
            </a:r>
          </a:p>
        </p:txBody>
      </p:sp>
      <p:sp>
        <p:nvSpPr>
          <p:cNvPr id="81" name="Text Placeholder 5"/>
          <p:cNvSpPr>
            <a:spLocks noGrp="1"/>
          </p:cNvSpPr>
          <p:nvPr>
            <p:ph type="body" sz="quarter" idx="4294967295"/>
          </p:nvPr>
        </p:nvSpPr>
        <p:spPr>
          <a:xfrm>
            <a:off x="2446338" y="4154658"/>
            <a:ext cx="3384000" cy="1866729"/>
          </a:xfrm>
          <a:prstGeom prst="rect">
            <a:avLst/>
          </a:prstGeom>
          <a:solidFill>
            <a:schemeClr val="bg1"/>
          </a:solidFill>
          <a:ln w="6350">
            <a:solidFill>
              <a:srgbClr val="483698"/>
            </a:solidFill>
          </a:ln>
        </p:spPr>
        <p:txBody>
          <a:bodyPr vert="horz" lIns="54610" tIns="54610" rIns="54610" bIns="54610" rtlCol="0" anchor="t" anchorCtr="0">
            <a:noAutofit/>
          </a:bodyPr>
          <a:lstStyle/>
          <a:p>
            <a:pPr lvl="2">
              <a:spcAft>
                <a:spcPts val="400"/>
              </a:spcAft>
            </a:pPr>
            <a:r>
              <a:rPr lang="en-US" dirty="0" smtClean="0"/>
              <a:t>The company has been engaged in sponsoring various events in different countries as a part of marketing strategy</a:t>
            </a:r>
          </a:p>
          <a:p>
            <a:pPr lvl="2">
              <a:spcAft>
                <a:spcPts val="400"/>
              </a:spcAft>
            </a:pPr>
            <a:r>
              <a:rPr lang="en-US" dirty="0" smtClean="0"/>
              <a:t>Store and media campaigning is another key strategy of the company</a:t>
            </a:r>
            <a:endParaRPr lang="en-US" dirty="0"/>
          </a:p>
        </p:txBody>
      </p:sp>
      <p:sp>
        <p:nvSpPr>
          <p:cNvPr id="82" name="Rectangle 81"/>
          <p:cNvSpPr>
            <a:spLocks noChangeArrowheads="1"/>
          </p:cNvSpPr>
          <p:nvPr/>
        </p:nvSpPr>
        <p:spPr bwMode="auto">
          <a:xfrm>
            <a:off x="6035040" y="3827010"/>
            <a:ext cx="3384000" cy="282137"/>
          </a:xfrm>
          <a:prstGeom prst="rect">
            <a:avLst/>
          </a:prstGeom>
          <a:solidFill>
            <a:srgbClr val="6D2077"/>
          </a:solidFill>
          <a:ln w="6350">
            <a:solidFill>
              <a:srgbClr val="6D2077"/>
            </a:solidFill>
            <a:miter lim="800000"/>
            <a:headEnd/>
            <a:tailEnd/>
          </a:ln>
          <a:effectLst/>
        </p:spPr>
        <p:txBody>
          <a:bodyPr wrap="none" lIns="36000" tIns="72000" rIns="36000" bIns="54000" anchorCtr="1"/>
          <a:lstStyle/>
          <a:p>
            <a:pPr algn="ctr" fontAlgn="base">
              <a:spcBef>
                <a:spcPct val="0"/>
              </a:spcBef>
              <a:spcAft>
                <a:spcPct val="0"/>
              </a:spcAft>
            </a:pPr>
            <a:r>
              <a:rPr lang="en-US" sz="900" b="1" dirty="0" smtClean="0">
                <a:solidFill>
                  <a:srgbClr val="FFFFFF"/>
                </a:solidFill>
              </a:rPr>
              <a:t>Quality enhancement</a:t>
            </a:r>
          </a:p>
        </p:txBody>
      </p:sp>
      <p:sp>
        <p:nvSpPr>
          <p:cNvPr id="85" name="Text Placeholder 5"/>
          <p:cNvSpPr>
            <a:spLocks noGrp="1"/>
          </p:cNvSpPr>
          <p:nvPr>
            <p:ph type="body" sz="quarter" idx="4294967295"/>
          </p:nvPr>
        </p:nvSpPr>
        <p:spPr>
          <a:xfrm>
            <a:off x="6035040" y="4154658"/>
            <a:ext cx="3384000" cy="1866729"/>
          </a:xfrm>
          <a:prstGeom prst="rect">
            <a:avLst/>
          </a:prstGeom>
          <a:solidFill>
            <a:schemeClr val="bg1"/>
          </a:solidFill>
          <a:ln w="6350">
            <a:solidFill>
              <a:srgbClr val="6D2077"/>
            </a:solidFill>
          </a:ln>
        </p:spPr>
        <p:txBody>
          <a:bodyPr vert="horz" lIns="54610" tIns="54610" rIns="54610" bIns="54610" rtlCol="0" anchor="t" anchorCtr="0">
            <a:noAutofit/>
          </a:bodyPr>
          <a:lstStyle/>
          <a:p>
            <a:pPr lvl="2">
              <a:spcAft>
                <a:spcPts val="400"/>
              </a:spcAft>
            </a:pPr>
            <a:r>
              <a:rPr lang="en-US" dirty="0" smtClean="0"/>
              <a:t>[Target] is an active member of the [name], which is engaged in optimizing industry standards and practices</a:t>
            </a:r>
          </a:p>
          <a:p>
            <a:pPr lvl="2">
              <a:spcAft>
                <a:spcPts val="400"/>
              </a:spcAft>
            </a:pPr>
            <a:r>
              <a:rPr lang="en-US" dirty="0" smtClean="0"/>
              <a:t>[Target] has UTZ CERTIFIED, Fairtrade, Organic and Swedish KRAV certifications for its coffee blends</a:t>
            </a:r>
          </a:p>
          <a:p>
            <a:pPr lvl="2">
              <a:spcAft>
                <a:spcPts val="400"/>
              </a:spcAft>
            </a:pPr>
            <a:r>
              <a:rPr lang="en-US" dirty="0" smtClean="0"/>
              <a:t>[Target] has been a member of International Coffee Partners (ICP) since [year]</a:t>
            </a:r>
          </a:p>
          <a:p>
            <a:pPr lvl="2">
              <a:spcAft>
                <a:spcPts val="400"/>
              </a:spcAft>
            </a:pPr>
            <a:r>
              <a:rPr lang="en-US" dirty="0" smtClean="0"/>
              <a:t>The company has established [name] to provide various courses and trainings on coffee to hotels, restaurants and cafeterias and offices</a:t>
            </a:r>
            <a:endParaRPr lang="en-US" dirty="0"/>
          </a:p>
        </p:txBody>
      </p:sp>
      <p:cxnSp>
        <p:nvCxnSpPr>
          <p:cNvPr id="8" name="Gewinkelte Verbindung 7"/>
          <p:cNvCxnSpPr>
            <a:stCxn id="79" idx="2"/>
            <a:endCxn id="55" idx="0"/>
          </p:cNvCxnSpPr>
          <p:nvPr/>
        </p:nvCxnSpPr>
        <p:spPr>
          <a:xfrm rot="5400000">
            <a:off x="4587413" y="710643"/>
            <a:ext cx="337578" cy="2347963"/>
          </a:xfrm>
          <a:prstGeom prst="bentConnector3">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86" name="Gewinkelte Verbindung 85"/>
          <p:cNvCxnSpPr>
            <a:stCxn id="79" idx="2"/>
            <a:endCxn id="63" idx="0"/>
          </p:cNvCxnSpPr>
          <p:nvPr/>
        </p:nvCxnSpPr>
        <p:spPr>
          <a:xfrm rot="16200000" flipH="1">
            <a:off x="6940724" y="705294"/>
            <a:ext cx="337578" cy="2358660"/>
          </a:xfrm>
          <a:prstGeom prst="bentConnector3">
            <a:avLst>
              <a:gd name="adj1" fmla="val 50000"/>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14" name="Gerade Verbindung mit Pfeil 13"/>
          <p:cNvCxnSpPr>
            <a:stCxn id="79" idx="2"/>
            <a:endCxn id="62" idx="0"/>
          </p:cNvCxnSpPr>
          <p:nvPr/>
        </p:nvCxnSpPr>
        <p:spPr>
          <a:xfrm>
            <a:off x="5930183" y="1715835"/>
            <a:ext cx="0" cy="337578"/>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a:xfrm>
            <a:off x="2446338" y="3724600"/>
            <a:ext cx="6960856" cy="0"/>
          </a:xfrm>
          <a:prstGeom prst="line">
            <a:avLst/>
          </a:prstGeom>
          <a:ln w="57150">
            <a:solidFill>
              <a:srgbClr val="00A3A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81964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From the customer perspective there are three purchasing situations: In the construction of a new plant, modernization or maintenance of an existing plant</a:t>
            </a:r>
          </a:p>
          <a:p>
            <a:pPr lvl="0"/>
            <a:r>
              <a:rPr lang="en-US" dirty="0" smtClean="0"/>
              <a:t>Target has differing customer relations in each purchasing situation, which also differ according to the region</a:t>
            </a:r>
          </a:p>
          <a:p>
            <a:endParaRPr lang="en-US" dirty="0"/>
          </a:p>
        </p:txBody>
      </p:sp>
      <p:sp>
        <p:nvSpPr>
          <p:cNvPr id="5" name="Titel 4"/>
          <p:cNvSpPr>
            <a:spLocks noGrp="1"/>
          </p:cNvSpPr>
          <p:nvPr>
            <p:ph type="title"/>
          </p:nvPr>
        </p:nvSpPr>
        <p:spPr/>
        <p:txBody>
          <a:bodyPr/>
          <a:lstStyle/>
          <a:p>
            <a:r>
              <a:rPr lang="en-US" dirty="0" smtClean="0"/>
              <a:t>4. How do the customers make their decisions to buy? (1/2)</a:t>
            </a:r>
            <a:endParaRPr lang="en-US" dirty="0"/>
          </a:p>
        </p:txBody>
      </p:sp>
      <p:sp>
        <p:nvSpPr>
          <p:cNvPr id="2" name="Textplatzhalter 1"/>
          <p:cNvSpPr>
            <a:spLocks noGrp="1"/>
          </p:cNvSpPr>
          <p:nvPr>
            <p:ph type="body" sz="quarter" idx="13"/>
          </p:nvPr>
        </p:nvSpPr>
        <p:spPr/>
        <p:txBody>
          <a:bodyPr/>
          <a:lstStyle/>
          <a:p>
            <a:r>
              <a:rPr lang="en-US" dirty="0" smtClean="0"/>
              <a:t>Customer Analysis</a:t>
            </a:r>
            <a:endParaRPr lang="en-US" dirty="0"/>
          </a:p>
        </p:txBody>
      </p:sp>
      <p:sp>
        <p:nvSpPr>
          <p:cNvPr id="39" name="Text Box 8"/>
          <p:cNvSpPr txBox="1">
            <a:spLocks noChangeArrowheads="1"/>
          </p:cNvSpPr>
          <p:nvPr/>
        </p:nvSpPr>
        <p:spPr bwMode="gray">
          <a:xfrm>
            <a:off x="2446338" y="6050677"/>
            <a:ext cx="2657716" cy="215444"/>
          </a:xfrm>
          <a:prstGeom prst="rect">
            <a:avLst/>
          </a:prstGeom>
          <a:noFill/>
          <a:ln w="6350">
            <a:noFill/>
            <a:miter lim="800000"/>
            <a:headEnd type="none" w="sm" len="sm"/>
            <a:tailEnd type="none" w="sm" len="sm"/>
          </a:ln>
          <a:effectLst/>
        </p:spPr>
        <p:txBody>
          <a:bodyPr wrap="square" lIns="0" tIns="0" rIns="0" bIns="0" anchor="b">
            <a:spAutoFit/>
          </a:bodyPr>
          <a:lstStyle/>
          <a:p>
            <a:pPr>
              <a:tabLst>
                <a:tab pos="373063" algn="l"/>
              </a:tabLst>
            </a:pPr>
            <a:r>
              <a:rPr lang="en-US" sz="700" dirty="0" smtClean="0">
                <a:latin typeface="Arial" pitchFamily="34" charset="0"/>
                <a:cs typeface="Arial" pitchFamily="34" charset="0"/>
              </a:rPr>
              <a:t>Note:     (a) e.g. [name]; (b) [Target]</a:t>
            </a:r>
          </a:p>
          <a:p>
            <a:r>
              <a:rPr lang="en-US" sz="700" dirty="0" smtClean="0">
                <a:latin typeface="Arial" pitchFamily="34" charset="0"/>
                <a:cs typeface="Arial" pitchFamily="34" charset="0"/>
              </a:rPr>
              <a:t>Source: KPMG interviews and analysis</a:t>
            </a:r>
            <a:endParaRPr lang="en-US" sz="700" dirty="0">
              <a:latin typeface="Arial" pitchFamily="34" charset="0"/>
              <a:cs typeface="Arial" pitchFamily="34" charset="0"/>
            </a:endParaRPr>
          </a:p>
        </p:txBody>
      </p:sp>
      <p:grpSp>
        <p:nvGrpSpPr>
          <p:cNvPr id="25" name="Gruppieren 24"/>
          <p:cNvGrpSpPr/>
          <p:nvPr/>
        </p:nvGrpSpPr>
        <p:grpSpPr>
          <a:xfrm>
            <a:off x="7120268" y="211707"/>
            <a:ext cx="2286926" cy="216024"/>
            <a:chOff x="-1239688" y="1268760"/>
            <a:chExt cx="864000" cy="216024"/>
          </a:xfrm>
        </p:grpSpPr>
        <p:sp>
          <p:nvSpPr>
            <p:cNvPr id="26" name="Rechteck 2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2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2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0" name="Text Placeholder 12"/>
          <p:cNvSpPr txBox="1">
            <a:spLocks/>
          </p:cNvSpPr>
          <p:nvPr>
            <p:custDataLst>
              <p:tags r:id="rId1"/>
            </p:custDataLst>
          </p:nvPr>
        </p:nvSpPr>
        <p:spPr>
          <a:xfrm>
            <a:off x="2447922" y="1422400"/>
            <a:ext cx="4089403"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Types of purchases – Equipment for customers in minerals (lime) </a:t>
            </a:r>
            <a:endParaRPr lang="en-US" sz="900" kern="0" dirty="0">
              <a:latin typeface="Arial" panose="020B0604020202020204" pitchFamily="34" charset="0"/>
              <a:cs typeface="Arial" panose="020B0604020202020204" pitchFamily="34" charset="0"/>
            </a:endParaRPr>
          </a:p>
        </p:txBody>
      </p:sp>
      <p:sp>
        <p:nvSpPr>
          <p:cNvPr id="31" name="Rectangle 28"/>
          <p:cNvSpPr/>
          <p:nvPr/>
        </p:nvSpPr>
        <p:spPr>
          <a:xfrm>
            <a:off x="2687629" y="1844969"/>
            <a:ext cx="1476063" cy="1344857"/>
          </a:xfrm>
          <a:prstGeom prst="rect">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endParaRPr lang="en-US" sz="1000" dirty="0">
              <a:solidFill>
                <a:schemeClr val="tx1"/>
              </a:solidFill>
              <a:latin typeface="Arial" pitchFamily="34" charset="0"/>
              <a:cs typeface="Arial" pitchFamily="34" charset="0"/>
            </a:endParaRPr>
          </a:p>
        </p:txBody>
      </p:sp>
      <p:sp>
        <p:nvSpPr>
          <p:cNvPr id="32" name="Rectangle 29"/>
          <p:cNvSpPr/>
          <p:nvPr/>
        </p:nvSpPr>
        <p:spPr>
          <a:xfrm rot="16200000">
            <a:off x="1904223" y="2402592"/>
            <a:ext cx="1344857" cy="22961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r>
              <a:rPr lang="en-US" sz="800" b="1" dirty="0" smtClean="0">
                <a:solidFill>
                  <a:schemeClr val="bg1"/>
                </a:solidFill>
                <a:latin typeface="Arial" pitchFamily="34" charset="0"/>
                <a:cs typeface="Arial" pitchFamily="34" charset="0"/>
              </a:rPr>
              <a:t>Green field</a:t>
            </a:r>
          </a:p>
          <a:p>
            <a:pPr algn="ctr"/>
            <a:r>
              <a:rPr lang="en-US" sz="800" b="1" dirty="0" smtClean="0">
                <a:solidFill>
                  <a:schemeClr val="bg1"/>
                </a:solidFill>
                <a:latin typeface="Arial" pitchFamily="34" charset="0"/>
                <a:cs typeface="Arial" pitchFamily="34" charset="0"/>
              </a:rPr>
              <a:t>investment</a:t>
            </a:r>
            <a:endParaRPr lang="en-US" sz="800" b="1" dirty="0">
              <a:solidFill>
                <a:schemeClr val="bg1"/>
              </a:solidFill>
              <a:latin typeface="Arial" pitchFamily="34" charset="0"/>
              <a:cs typeface="Arial" pitchFamily="34" charset="0"/>
            </a:endParaRPr>
          </a:p>
        </p:txBody>
      </p:sp>
      <p:sp>
        <p:nvSpPr>
          <p:cNvPr id="33" name="Rectangle 30"/>
          <p:cNvSpPr/>
          <p:nvPr/>
        </p:nvSpPr>
        <p:spPr>
          <a:xfrm rot="16200000">
            <a:off x="1953425" y="3750393"/>
            <a:ext cx="1246453" cy="22961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r>
              <a:rPr lang="en-US" sz="800" b="1" dirty="0" smtClean="0">
                <a:solidFill>
                  <a:schemeClr val="bg1"/>
                </a:solidFill>
                <a:latin typeface="Arial" pitchFamily="34" charset="0"/>
                <a:cs typeface="Arial" pitchFamily="34" charset="0"/>
              </a:rPr>
              <a:t>Modernization</a:t>
            </a:r>
            <a:endParaRPr lang="en-US" sz="800" b="1" dirty="0">
              <a:solidFill>
                <a:schemeClr val="bg1"/>
              </a:solidFill>
              <a:latin typeface="Arial" pitchFamily="34" charset="0"/>
              <a:cs typeface="Arial" pitchFamily="34" charset="0"/>
            </a:endParaRPr>
          </a:p>
        </p:txBody>
      </p:sp>
      <p:sp>
        <p:nvSpPr>
          <p:cNvPr id="34" name="Rectangle 31"/>
          <p:cNvSpPr/>
          <p:nvPr/>
        </p:nvSpPr>
        <p:spPr>
          <a:xfrm rot="16200000">
            <a:off x="1953426" y="5025660"/>
            <a:ext cx="1246453" cy="22961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r>
              <a:rPr lang="en-US" sz="800" b="1" dirty="0" smtClean="0">
                <a:solidFill>
                  <a:schemeClr val="bg1"/>
                </a:solidFill>
                <a:latin typeface="Arial" pitchFamily="34" charset="0"/>
                <a:cs typeface="Arial" pitchFamily="34" charset="0"/>
              </a:rPr>
              <a:t>Maintenance</a:t>
            </a:r>
            <a:endParaRPr lang="en-US" sz="800" b="1" dirty="0">
              <a:solidFill>
                <a:schemeClr val="bg1"/>
              </a:solidFill>
              <a:latin typeface="Arial" pitchFamily="34" charset="0"/>
              <a:cs typeface="Arial" pitchFamily="34" charset="0"/>
            </a:endParaRPr>
          </a:p>
        </p:txBody>
      </p:sp>
      <p:sp>
        <p:nvSpPr>
          <p:cNvPr id="35" name="Rectangle 32"/>
          <p:cNvSpPr/>
          <p:nvPr/>
        </p:nvSpPr>
        <p:spPr>
          <a:xfrm>
            <a:off x="4189048" y="1601852"/>
            <a:ext cx="3408091" cy="216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r>
              <a:rPr lang="en-US" sz="800" b="1" dirty="0" smtClean="0">
                <a:solidFill>
                  <a:schemeClr val="bg1"/>
                </a:solidFill>
                <a:latin typeface="Arial" pitchFamily="34" charset="0"/>
                <a:cs typeface="Arial" pitchFamily="34" charset="0"/>
              </a:rPr>
              <a:t>Purchase process</a:t>
            </a:r>
            <a:endParaRPr lang="en-US" sz="800" b="1" dirty="0">
              <a:solidFill>
                <a:schemeClr val="bg1"/>
              </a:solidFill>
              <a:latin typeface="Arial" pitchFamily="34" charset="0"/>
              <a:cs typeface="Arial" pitchFamily="34" charset="0"/>
            </a:endParaRPr>
          </a:p>
        </p:txBody>
      </p:sp>
      <p:sp>
        <p:nvSpPr>
          <p:cNvPr id="36" name="Rectangle 33"/>
          <p:cNvSpPr/>
          <p:nvPr/>
        </p:nvSpPr>
        <p:spPr>
          <a:xfrm>
            <a:off x="4189048" y="1844969"/>
            <a:ext cx="3408091" cy="1344857"/>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New plant investments are strategic decisions made by C-level executives at group level supported by a project task force consisting of both engineering and purchasing specialists</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Customers usually order [name] plants directly from [name] constructors, particularly when they are integrated and significant in size as it is the case with [Target]. As an alternative, engineering companies are used as intermediaries in some cases. Component manufacturing and the majority of the blueprint implementation is done by sub-contracted local craftsmen</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Supplier selection is organized via open tenders. Decision-making process including research, negotiations and site visits may last up to one year</a:t>
            </a:r>
          </a:p>
        </p:txBody>
      </p:sp>
      <p:sp>
        <p:nvSpPr>
          <p:cNvPr id="37" name="Rectangle 34"/>
          <p:cNvSpPr/>
          <p:nvPr/>
        </p:nvSpPr>
        <p:spPr>
          <a:xfrm>
            <a:off x="7635592" y="1601852"/>
            <a:ext cx="1782509" cy="216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lstStyle/>
          <a:p>
            <a:pPr algn="ctr"/>
            <a:r>
              <a:rPr lang="en-US" sz="800" b="1" dirty="0" smtClean="0">
                <a:solidFill>
                  <a:schemeClr val="bg1"/>
                </a:solidFill>
                <a:latin typeface="Arial" pitchFamily="34" charset="0"/>
                <a:cs typeface="Arial" pitchFamily="34" charset="0"/>
              </a:rPr>
              <a:t>Regional specifics</a:t>
            </a:r>
            <a:endParaRPr lang="en-US" sz="800" b="1" dirty="0">
              <a:solidFill>
                <a:schemeClr val="bg1"/>
              </a:solidFill>
              <a:latin typeface="Arial" pitchFamily="34" charset="0"/>
              <a:cs typeface="Arial" pitchFamily="34" charset="0"/>
            </a:endParaRPr>
          </a:p>
        </p:txBody>
      </p:sp>
      <p:sp>
        <p:nvSpPr>
          <p:cNvPr id="38" name="Rectangle 35"/>
          <p:cNvSpPr/>
          <p:nvPr/>
        </p:nvSpPr>
        <p:spPr>
          <a:xfrm>
            <a:off x="7635240" y="1844969"/>
            <a:ext cx="1782509" cy="1344857"/>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Customers in emerging markets prefer a short purchase process as it is necessary to grow rapidly</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Russian customers often work with local engineering companies due to very limited technological expertise. The similar pattern is characteristic for other emerging markets </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New plants are rarely built in Western Europe and the U.S. due to the limited growth in demand</a:t>
            </a:r>
          </a:p>
        </p:txBody>
      </p:sp>
      <p:sp>
        <p:nvSpPr>
          <p:cNvPr id="40" name="Rectangle 36"/>
          <p:cNvSpPr/>
          <p:nvPr/>
        </p:nvSpPr>
        <p:spPr>
          <a:xfrm>
            <a:off x="4189048" y="3241972"/>
            <a:ext cx="3408091" cy="1246453"/>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New equipment is required e.g. when old [name] have to be replaced due to technological inefficiencies or advances</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Replacement decisions are ultimately made by C-level group management. However, the majority of the selection process is conducted by the plant’s engineering department in conjunction with the central purchasing department</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Customers usually source equipment from the provider of the respective component, i.e., from [name] constructors in the case of [name]. Installation work is usually sub-contracted to local craftsmen</a:t>
            </a:r>
          </a:p>
        </p:txBody>
      </p:sp>
      <p:sp>
        <p:nvSpPr>
          <p:cNvPr id="41" name="Rectangle 37"/>
          <p:cNvSpPr/>
          <p:nvPr/>
        </p:nvSpPr>
        <p:spPr>
          <a:xfrm>
            <a:off x="7635240" y="3241971"/>
            <a:ext cx="1782509" cy="2520408"/>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Currently installed plants in emerging markets (e.g. Middle East) are very old. Therefore, modernization activities have a smaller share</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In developed markets, such as in Western Europe and the U.S., modernization is prevalent given very limited new plant constructions</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Across all regions, maintenance services are mostly covered by local players</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Overall, there are no obvious regional differences with regards to the purchasing process</a:t>
            </a:r>
          </a:p>
        </p:txBody>
      </p:sp>
      <p:sp>
        <p:nvSpPr>
          <p:cNvPr id="42" name="Rectangle 38"/>
          <p:cNvSpPr/>
          <p:nvPr/>
        </p:nvSpPr>
        <p:spPr>
          <a:xfrm>
            <a:off x="4189048" y="4517238"/>
            <a:ext cx="3408091" cy="1246453"/>
          </a:xfrm>
          <a:prstGeom prst="rect">
            <a:avLst/>
          </a:prstGeom>
          <a:solidFill>
            <a:schemeClr val="bg1"/>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lstStyle/>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Inspection and maintenance services, are required on a continuous basis. Service contracts are negotiated by central purchasing based on the requirements specified by each plant’s engineering department</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Maintenance for [name] is sourced from [name] constructors who partially sub-contract local craftsmen. In addition, smaller repair orders are usually assigned directly to local craftsmen </a:t>
            </a:r>
          </a:p>
          <a:p>
            <a:pPr marL="180000" lvl="2" indent="-180000">
              <a:spcBef>
                <a:spcPts val="200"/>
              </a:spcBef>
              <a:buClr>
                <a:schemeClr val="tx2"/>
              </a:buClr>
              <a:buFont typeface="Univers for KPMG Light" panose="020B0403020202020204" pitchFamily="34" charset="0"/>
              <a:buChar char="—"/>
              <a:defRPr/>
            </a:pPr>
            <a:r>
              <a:rPr lang="en-US" sz="750" dirty="0" smtClean="0">
                <a:solidFill>
                  <a:schemeClr val="tx1"/>
                </a:solidFill>
                <a:latin typeface="Arial" pitchFamily="34" charset="0"/>
                <a:cs typeface="Arial" pitchFamily="34" charset="0"/>
              </a:rPr>
              <a:t>Customers with strong own engineering capabilities bring about a significant share of maintenance on their own</a:t>
            </a:r>
          </a:p>
        </p:txBody>
      </p:sp>
      <p:sp>
        <p:nvSpPr>
          <p:cNvPr id="43" name="Rectangle 39"/>
          <p:cNvSpPr/>
          <p:nvPr/>
        </p:nvSpPr>
        <p:spPr>
          <a:xfrm>
            <a:off x="2687629" y="3241972"/>
            <a:ext cx="1476063" cy="1246453"/>
          </a:xfrm>
          <a:prstGeom prst="rect">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endParaRPr lang="en-US" sz="1000" dirty="0">
              <a:solidFill>
                <a:schemeClr val="tx1"/>
              </a:solidFill>
              <a:latin typeface="Arial" pitchFamily="34" charset="0"/>
              <a:cs typeface="Arial" pitchFamily="34" charset="0"/>
            </a:endParaRPr>
          </a:p>
        </p:txBody>
      </p:sp>
      <p:sp>
        <p:nvSpPr>
          <p:cNvPr id="44" name="Rectangle 40"/>
          <p:cNvSpPr/>
          <p:nvPr/>
        </p:nvSpPr>
        <p:spPr>
          <a:xfrm>
            <a:off x="2687606" y="4517238"/>
            <a:ext cx="1476063" cy="1246453"/>
          </a:xfrm>
          <a:prstGeom prst="rect">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endParaRPr lang="en-US" sz="1000" dirty="0">
              <a:solidFill>
                <a:schemeClr val="tx1"/>
              </a:solidFill>
              <a:latin typeface="Arial" pitchFamily="34" charset="0"/>
              <a:cs typeface="Arial" pitchFamily="34" charset="0"/>
            </a:endParaRPr>
          </a:p>
        </p:txBody>
      </p:sp>
      <p:sp>
        <p:nvSpPr>
          <p:cNvPr id="45" name="Rectangle 30"/>
          <p:cNvSpPr txBox="1">
            <a:spLocks noChangeArrowheads="1"/>
          </p:cNvSpPr>
          <p:nvPr/>
        </p:nvSpPr>
        <p:spPr bwMode="auto">
          <a:xfrm>
            <a:off x="2738752" y="1827611"/>
            <a:ext cx="485710" cy="159462"/>
          </a:xfrm>
          <a:prstGeom prst="rect">
            <a:avLst/>
          </a:prstGeom>
          <a:noFill/>
          <a:ln w="9525">
            <a:noFill/>
            <a:miter lim="800000"/>
            <a:headEnd/>
            <a:tailEnd/>
          </a:ln>
        </p:spPr>
        <p:txBody>
          <a:bodyPr wrap="none" lIns="0" tIns="36000" rIns="0" bIns="0">
            <a:spAutoFit/>
          </a:bodyPr>
          <a:lstStyle/>
          <a:p>
            <a:r>
              <a:rPr lang="en-US" sz="800" b="1" dirty="0" smtClean="0"/>
              <a:t>New plant</a:t>
            </a:r>
          </a:p>
        </p:txBody>
      </p:sp>
      <p:sp>
        <p:nvSpPr>
          <p:cNvPr id="46" name="Rectangle 30"/>
          <p:cNvSpPr txBox="1">
            <a:spLocks noChangeArrowheads="1"/>
          </p:cNvSpPr>
          <p:nvPr/>
        </p:nvSpPr>
        <p:spPr bwMode="auto">
          <a:xfrm>
            <a:off x="2738752" y="3224614"/>
            <a:ext cx="843180" cy="159462"/>
          </a:xfrm>
          <a:prstGeom prst="rect">
            <a:avLst/>
          </a:prstGeom>
          <a:noFill/>
          <a:ln w="9525">
            <a:noFill/>
            <a:miter lim="800000"/>
            <a:headEnd/>
            <a:tailEnd/>
          </a:ln>
        </p:spPr>
        <p:txBody>
          <a:bodyPr wrap="none" lIns="0" tIns="36000" rIns="0" bIns="0">
            <a:spAutoFit/>
          </a:bodyPr>
          <a:lstStyle/>
          <a:p>
            <a:r>
              <a:rPr lang="en-US" sz="800" b="1" dirty="0" smtClean="0"/>
              <a:t>New equipment</a:t>
            </a:r>
            <a:r>
              <a:rPr lang="en-US" sz="800" b="1" baseline="30000" dirty="0" smtClean="0"/>
              <a:t>(a)</a:t>
            </a:r>
            <a:endParaRPr lang="en-US" sz="800" b="1" dirty="0" smtClean="0"/>
          </a:p>
        </p:txBody>
      </p:sp>
      <p:sp>
        <p:nvSpPr>
          <p:cNvPr id="47" name="Rectangle 30"/>
          <p:cNvSpPr txBox="1">
            <a:spLocks noChangeArrowheads="1"/>
          </p:cNvSpPr>
          <p:nvPr/>
        </p:nvSpPr>
        <p:spPr bwMode="auto">
          <a:xfrm>
            <a:off x="2738752" y="4499881"/>
            <a:ext cx="1014701" cy="159462"/>
          </a:xfrm>
          <a:prstGeom prst="rect">
            <a:avLst/>
          </a:prstGeom>
          <a:noFill/>
          <a:ln w="9525">
            <a:noFill/>
            <a:miter lim="800000"/>
            <a:headEnd/>
            <a:tailEnd/>
          </a:ln>
        </p:spPr>
        <p:txBody>
          <a:bodyPr wrap="none" lIns="0" tIns="36000" rIns="0" bIns="0">
            <a:spAutoFit/>
          </a:bodyPr>
          <a:lstStyle/>
          <a:p>
            <a:r>
              <a:rPr lang="en-US" sz="800" b="1" dirty="0" smtClean="0"/>
              <a:t>Service &amp; inspection</a:t>
            </a:r>
          </a:p>
        </p:txBody>
      </p:sp>
      <p:grpSp>
        <p:nvGrpSpPr>
          <p:cNvPr id="48" name="Group 117"/>
          <p:cNvGrpSpPr/>
          <p:nvPr/>
        </p:nvGrpSpPr>
        <p:grpSpPr>
          <a:xfrm>
            <a:off x="2766379" y="3316289"/>
            <a:ext cx="1267094" cy="785844"/>
            <a:chOff x="1665385" y="3116616"/>
            <a:chExt cx="1390654" cy="862475"/>
          </a:xfrm>
        </p:grpSpPr>
        <p:sp>
          <p:nvSpPr>
            <p:cNvPr id="49" name="Rectangle 46"/>
            <p:cNvSpPr/>
            <p:nvPr/>
          </p:nvSpPr>
          <p:spPr>
            <a:xfrm>
              <a:off x="2915023" y="3116616"/>
              <a:ext cx="82800" cy="53175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7"/>
            <p:cNvSpPr/>
            <p:nvPr>
              <p:custDataLst>
                <p:tags r:id="rId20"/>
              </p:custDataLst>
            </p:nvPr>
          </p:nvSpPr>
          <p:spPr>
            <a:xfrm>
              <a:off x="1665386" y="3648368"/>
              <a:ext cx="1390653" cy="33072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endParaRPr lang="en-US" sz="1000" dirty="0" smtClean="0">
                <a:solidFill>
                  <a:schemeClr val="tx1"/>
                </a:solidFill>
                <a:latin typeface="Arial" pitchFamily="34" charset="0"/>
                <a:cs typeface="Arial" pitchFamily="34" charset="0"/>
              </a:endParaRPr>
            </a:p>
          </p:txBody>
        </p:sp>
        <p:sp>
          <p:nvSpPr>
            <p:cNvPr id="51" name="Right Triangle 48"/>
            <p:cNvSpPr/>
            <p:nvPr/>
          </p:nvSpPr>
          <p:spPr>
            <a:xfrm rot="16200000">
              <a:off x="1665385" y="3360335"/>
              <a:ext cx="288032" cy="288032"/>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ight Triangle 49"/>
            <p:cNvSpPr/>
            <p:nvPr/>
          </p:nvSpPr>
          <p:spPr>
            <a:xfrm rot="16200000">
              <a:off x="1960918" y="3360335"/>
              <a:ext cx="288032" cy="288032"/>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ight Triangle 50"/>
            <p:cNvSpPr/>
            <p:nvPr/>
          </p:nvSpPr>
          <p:spPr>
            <a:xfrm rot="16200000">
              <a:off x="2256451" y="3360335"/>
              <a:ext cx="288032" cy="288032"/>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ight Triangle 51"/>
            <p:cNvSpPr/>
            <p:nvPr/>
          </p:nvSpPr>
          <p:spPr>
            <a:xfrm rot="16200000">
              <a:off x="2551983" y="3360335"/>
              <a:ext cx="288032" cy="288032"/>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6" name="Group 101"/>
          <p:cNvGrpSpPr/>
          <p:nvPr/>
        </p:nvGrpSpPr>
        <p:grpSpPr>
          <a:xfrm>
            <a:off x="2766379" y="1922023"/>
            <a:ext cx="1267094" cy="785843"/>
            <a:chOff x="1701389" y="1713508"/>
            <a:chExt cx="1390654" cy="862474"/>
          </a:xfrm>
          <a:solidFill>
            <a:schemeClr val="accent4"/>
          </a:solidFill>
        </p:grpSpPr>
        <p:sp>
          <p:nvSpPr>
            <p:cNvPr id="57" name="Rectangle 53"/>
            <p:cNvSpPr/>
            <p:nvPr/>
          </p:nvSpPr>
          <p:spPr>
            <a:xfrm>
              <a:off x="2951027" y="1713508"/>
              <a:ext cx="82800" cy="5317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4"/>
            <p:cNvSpPr/>
            <p:nvPr>
              <p:custDataLst>
                <p:tags r:id="rId19"/>
              </p:custDataLst>
            </p:nvPr>
          </p:nvSpPr>
          <p:spPr>
            <a:xfrm>
              <a:off x="1701390" y="2245259"/>
              <a:ext cx="1390653" cy="3307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endParaRPr lang="en-US" sz="1000" dirty="0" smtClean="0">
                <a:solidFill>
                  <a:schemeClr val="tx1"/>
                </a:solidFill>
                <a:latin typeface="Arial" pitchFamily="34" charset="0"/>
                <a:cs typeface="Arial" pitchFamily="34" charset="0"/>
              </a:endParaRPr>
            </a:p>
          </p:txBody>
        </p:sp>
        <p:sp>
          <p:nvSpPr>
            <p:cNvPr id="59" name="Right Triangle 55"/>
            <p:cNvSpPr/>
            <p:nvPr/>
          </p:nvSpPr>
          <p:spPr>
            <a:xfrm rot="16200000">
              <a:off x="1701389" y="1957227"/>
              <a:ext cx="288032" cy="28803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ight Triangle 56"/>
            <p:cNvSpPr/>
            <p:nvPr/>
          </p:nvSpPr>
          <p:spPr>
            <a:xfrm rot="16200000">
              <a:off x="1996922" y="1957227"/>
              <a:ext cx="288032" cy="28803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ight Triangle 57"/>
            <p:cNvSpPr/>
            <p:nvPr/>
          </p:nvSpPr>
          <p:spPr>
            <a:xfrm rot="16200000">
              <a:off x="2292455" y="1957227"/>
              <a:ext cx="288032" cy="28803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ight Triangle 58"/>
            <p:cNvSpPr/>
            <p:nvPr/>
          </p:nvSpPr>
          <p:spPr>
            <a:xfrm rot="16200000">
              <a:off x="2587987" y="1957227"/>
              <a:ext cx="288032" cy="288032"/>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 name="Group 166"/>
          <p:cNvGrpSpPr/>
          <p:nvPr/>
        </p:nvGrpSpPr>
        <p:grpSpPr>
          <a:xfrm>
            <a:off x="3416160" y="3780512"/>
            <a:ext cx="131221" cy="262564"/>
            <a:chOff x="2378529" y="3683120"/>
            <a:chExt cx="144017" cy="288168"/>
          </a:xfrm>
          <a:solidFill>
            <a:schemeClr val="accent4"/>
          </a:solidFill>
        </p:grpSpPr>
        <p:sp>
          <p:nvSpPr>
            <p:cNvPr id="66" name="Rectangle 60"/>
            <p:cNvSpPr/>
            <p:nvPr/>
          </p:nvSpPr>
          <p:spPr>
            <a:xfrm>
              <a:off x="2416444" y="3717032"/>
              <a:ext cx="68187" cy="25425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Isosceles Triangle 61"/>
            <p:cNvSpPr/>
            <p:nvPr/>
          </p:nvSpPr>
          <p:spPr>
            <a:xfrm>
              <a:off x="2378529" y="3899280"/>
              <a:ext cx="144016" cy="72008"/>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Isosceles Triangle 62"/>
            <p:cNvSpPr/>
            <p:nvPr/>
          </p:nvSpPr>
          <p:spPr>
            <a:xfrm rot="10800000">
              <a:off x="2378530" y="3683120"/>
              <a:ext cx="144016" cy="72008"/>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6" name="Rectangle 63"/>
          <p:cNvSpPr/>
          <p:nvPr/>
        </p:nvSpPr>
        <p:spPr>
          <a:xfrm>
            <a:off x="2878527" y="3911856"/>
            <a:ext cx="193349" cy="13122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Trapezoid 76"/>
          <p:cNvSpPr/>
          <p:nvPr/>
        </p:nvSpPr>
        <p:spPr>
          <a:xfrm>
            <a:off x="3701943" y="3911856"/>
            <a:ext cx="196830" cy="131220"/>
          </a:xfrm>
          <a:prstGeom prst="trapezoid">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8" name="Straight Connector 65"/>
          <p:cNvCxnSpPr/>
          <p:nvPr/>
        </p:nvCxnSpPr>
        <p:spPr>
          <a:xfrm>
            <a:off x="2769861" y="4020672"/>
            <a:ext cx="108245" cy="0"/>
          </a:xfrm>
          <a:prstGeom prst="line">
            <a:avLst/>
          </a:prstGeom>
          <a:solidFill>
            <a:schemeClr val="bg1">
              <a:lumMod val="65000"/>
            </a:schemeClr>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66"/>
          <p:cNvCxnSpPr/>
          <p:nvPr/>
        </p:nvCxnSpPr>
        <p:spPr>
          <a:xfrm>
            <a:off x="2769861" y="4038737"/>
            <a:ext cx="108245" cy="0"/>
          </a:xfrm>
          <a:prstGeom prst="line">
            <a:avLst/>
          </a:prstGeom>
          <a:solidFill>
            <a:schemeClr val="bg1">
              <a:lumMod val="65000"/>
            </a:schemeClr>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67"/>
          <p:cNvCxnSpPr/>
          <p:nvPr/>
        </p:nvCxnSpPr>
        <p:spPr>
          <a:xfrm flipV="1">
            <a:off x="3071875" y="3885699"/>
            <a:ext cx="131220" cy="100329"/>
          </a:xfrm>
          <a:prstGeom prst="line">
            <a:avLst/>
          </a:prstGeom>
          <a:solidFill>
            <a:schemeClr val="bg1">
              <a:lumMod val="65000"/>
            </a:schemeClr>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68"/>
          <p:cNvCxnSpPr/>
          <p:nvPr/>
        </p:nvCxnSpPr>
        <p:spPr>
          <a:xfrm flipV="1">
            <a:off x="3071875" y="3908426"/>
            <a:ext cx="131220" cy="100329"/>
          </a:xfrm>
          <a:prstGeom prst="line">
            <a:avLst/>
          </a:prstGeom>
          <a:solidFill>
            <a:schemeClr val="bg1">
              <a:lumMod val="65000"/>
            </a:schemeClr>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8" name="Pentagon 69"/>
          <p:cNvSpPr/>
          <p:nvPr/>
        </p:nvSpPr>
        <p:spPr>
          <a:xfrm rot="5400000">
            <a:off x="3136529" y="3884487"/>
            <a:ext cx="196830" cy="67523"/>
          </a:xfrm>
          <a:prstGeom prst="homePlat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Rectangle 70"/>
          <p:cNvSpPr/>
          <p:nvPr/>
        </p:nvSpPr>
        <p:spPr>
          <a:xfrm>
            <a:off x="3233994" y="4001419"/>
            <a:ext cx="69949" cy="4165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0" name="Straight Connector 71"/>
          <p:cNvCxnSpPr/>
          <p:nvPr/>
        </p:nvCxnSpPr>
        <p:spPr>
          <a:xfrm flipV="1">
            <a:off x="3303943" y="3821995"/>
            <a:ext cx="147192" cy="215440"/>
          </a:xfrm>
          <a:prstGeom prst="line">
            <a:avLst/>
          </a:prstGeom>
          <a:solidFill>
            <a:schemeClr val="bg1">
              <a:lumMod val="65000"/>
            </a:schemeClr>
          </a:solidFill>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1" name="Straight Connector 72"/>
          <p:cNvCxnSpPr/>
          <p:nvPr/>
        </p:nvCxnSpPr>
        <p:spPr>
          <a:xfrm flipV="1">
            <a:off x="3301247" y="3803958"/>
            <a:ext cx="134901" cy="199298"/>
          </a:xfrm>
          <a:prstGeom prst="line">
            <a:avLst/>
          </a:prstGeom>
          <a:solidFill>
            <a:schemeClr val="bg1">
              <a:lumMod val="65000"/>
            </a:schemeClr>
          </a:solidFill>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2" name="Straight Connector 73"/>
          <p:cNvCxnSpPr>
            <a:stCxn id="77" idx="3"/>
          </p:cNvCxnSpPr>
          <p:nvPr/>
        </p:nvCxnSpPr>
        <p:spPr>
          <a:xfrm>
            <a:off x="3882370" y="3977466"/>
            <a:ext cx="144326" cy="0"/>
          </a:xfrm>
          <a:prstGeom prst="line">
            <a:avLst/>
          </a:prstGeom>
          <a:solidFill>
            <a:schemeClr val="bg1">
              <a:lumMod val="65000"/>
            </a:schemeClr>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74"/>
          <p:cNvCxnSpPr/>
          <p:nvPr/>
        </p:nvCxnSpPr>
        <p:spPr>
          <a:xfrm flipV="1">
            <a:off x="3514575" y="3977466"/>
            <a:ext cx="203770" cy="32805"/>
          </a:xfrm>
          <a:prstGeom prst="line">
            <a:avLst/>
          </a:prstGeom>
          <a:solidFill>
            <a:schemeClr val="bg1">
              <a:lumMod val="65000"/>
            </a:schemeClr>
          </a:solidFill>
          <a:ln w="95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4" name="Straight Connector 75"/>
          <p:cNvCxnSpPr/>
          <p:nvPr/>
        </p:nvCxnSpPr>
        <p:spPr>
          <a:xfrm>
            <a:off x="3876989" y="3959987"/>
            <a:ext cx="150886" cy="0"/>
          </a:xfrm>
          <a:prstGeom prst="line">
            <a:avLst/>
          </a:prstGeom>
          <a:solidFill>
            <a:schemeClr val="bg1">
              <a:lumMod val="65000"/>
            </a:schemeClr>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76"/>
          <p:cNvCxnSpPr/>
          <p:nvPr/>
        </p:nvCxnSpPr>
        <p:spPr>
          <a:xfrm flipV="1">
            <a:off x="3514575" y="3959987"/>
            <a:ext cx="206649" cy="32805"/>
          </a:xfrm>
          <a:prstGeom prst="line">
            <a:avLst/>
          </a:prstGeom>
          <a:solidFill>
            <a:schemeClr val="bg1">
              <a:lumMod val="65000"/>
            </a:schemeClr>
          </a:solidFill>
          <a:ln w="95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96" name="Group 462"/>
          <p:cNvGrpSpPr/>
          <p:nvPr/>
        </p:nvGrpSpPr>
        <p:grpSpPr>
          <a:xfrm>
            <a:off x="2766277" y="4587431"/>
            <a:ext cx="1267094" cy="784204"/>
            <a:chOff x="1665273" y="4681270"/>
            <a:chExt cx="1390654" cy="860675"/>
          </a:xfrm>
        </p:grpSpPr>
        <p:sp>
          <p:nvSpPr>
            <p:cNvPr id="97" name="Rectangle 78"/>
            <p:cNvSpPr/>
            <p:nvPr/>
          </p:nvSpPr>
          <p:spPr>
            <a:xfrm>
              <a:off x="2914911" y="4681270"/>
              <a:ext cx="82800" cy="53175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Rectangle 79"/>
            <p:cNvSpPr/>
            <p:nvPr>
              <p:custDataLst>
                <p:tags r:id="rId2"/>
              </p:custDataLst>
            </p:nvPr>
          </p:nvSpPr>
          <p:spPr>
            <a:xfrm>
              <a:off x="1665274" y="5210745"/>
              <a:ext cx="1390653" cy="3312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endParaRPr lang="en-US" sz="1000" dirty="0" smtClean="0">
                <a:solidFill>
                  <a:schemeClr val="tx1"/>
                </a:solidFill>
                <a:latin typeface="Arial" pitchFamily="34" charset="0"/>
                <a:cs typeface="Arial" pitchFamily="34" charset="0"/>
              </a:endParaRPr>
            </a:p>
          </p:txBody>
        </p:sp>
        <p:sp>
          <p:nvSpPr>
            <p:cNvPr id="99" name="Right Triangle 80"/>
            <p:cNvSpPr/>
            <p:nvPr/>
          </p:nvSpPr>
          <p:spPr>
            <a:xfrm rot="16200000">
              <a:off x="1665273" y="4924989"/>
              <a:ext cx="288032" cy="288032"/>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Right Triangle 81"/>
            <p:cNvSpPr/>
            <p:nvPr/>
          </p:nvSpPr>
          <p:spPr>
            <a:xfrm rot="16200000">
              <a:off x="1960806" y="4924989"/>
              <a:ext cx="288032" cy="288032"/>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ight Triangle 82"/>
            <p:cNvSpPr/>
            <p:nvPr/>
          </p:nvSpPr>
          <p:spPr>
            <a:xfrm rot="16200000">
              <a:off x="2256339" y="4924989"/>
              <a:ext cx="288032" cy="288032"/>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Right Triangle 83"/>
            <p:cNvSpPr/>
            <p:nvPr/>
          </p:nvSpPr>
          <p:spPr>
            <a:xfrm rot="16200000">
              <a:off x="2551871" y="4924989"/>
              <a:ext cx="288032" cy="288032"/>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3" name="Group 376"/>
            <p:cNvGrpSpPr/>
            <p:nvPr/>
          </p:nvGrpSpPr>
          <p:grpSpPr>
            <a:xfrm>
              <a:off x="2378529" y="5195292"/>
              <a:ext cx="144017" cy="288168"/>
              <a:chOff x="2378529" y="5195292"/>
              <a:chExt cx="144017" cy="288168"/>
            </a:xfrm>
          </p:grpSpPr>
          <p:sp>
            <p:nvSpPr>
              <p:cNvPr id="122" name="Rectangle 103"/>
              <p:cNvSpPr/>
              <p:nvPr/>
            </p:nvSpPr>
            <p:spPr>
              <a:xfrm>
                <a:off x="2416444" y="5229204"/>
                <a:ext cx="68187" cy="25425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Isosceles Triangle 104"/>
              <p:cNvSpPr/>
              <p:nvPr/>
            </p:nvSpPr>
            <p:spPr>
              <a:xfrm>
                <a:off x="2378529" y="5411452"/>
                <a:ext cx="144016" cy="72008"/>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Isosceles Triangle 105"/>
              <p:cNvSpPr/>
              <p:nvPr/>
            </p:nvSpPr>
            <p:spPr>
              <a:xfrm rot="10800000">
                <a:off x="2378530" y="5195292"/>
                <a:ext cx="144016" cy="72008"/>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4" name="Rectangle 85"/>
            <p:cNvSpPr/>
            <p:nvPr>
              <p:custDataLst>
                <p:tags r:id="rId3"/>
              </p:custDataLst>
            </p:nvPr>
          </p:nvSpPr>
          <p:spPr>
            <a:xfrm>
              <a:off x="1788469" y="5339444"/>
              <a:ext cx="212203" cy="14401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Trapezoid 104"/>
            <p:cNvSpPr/>
            <p:nvPr>
              <p:custDataLst>
                <p:tags r:id="rId4"/>
              </p:custDataLst>
            </p:nvPr>
          </p:nvSpPr>
          <p:spPr>
            <a:xfrm>
              <a:off x="2692180" y="5339444"/>
              <a:ext cx="216024" cy="144016"/>
            </a:xfrm>
            <a:prstGeom prst="trapezoid">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6" name="Straight Connector 87"/>
            <p:cNvCxnSpPr/>
            <p:nvPr>
              <p:custDataLst>
                <p:tags r:id="rId5"/>
              </p:custDataLst>
            </p:nvPr>
          </p:nvCxnSpPr>
          <p:spPr>
            <a:xfrm>
              <a:off x="1669207" y="5458871"/>
              <a:ext cx="118800" cy="0"/>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88"/>
            <p:cNvCxnSpPr/>
            <p:nvPr>
              <p:custDataLst>
                <p:tags r:id="rId6"/>
              </p:custDataLst>
            </p:nvPr>
          </p:nvCxnSpPr>
          <p:spPr>
            <a:xfrm>
              <a:off x="1669207" y="5478698"/>
              <a:ext cx="118800" cy="0"/>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89"/>
            <p:cNvCxnSpPr/>
            <p:nvPr>
              <p:custDataLst>
                <p:tags r:id="rId7"/>
              </p:custDataLst>
            </p:nvPr>
          </p:nvCxnSpPr>
          <p:spPr>
            <a:xfrm flipV="1">
              <a:off x="2000672" y="5310736"/>
              <a:ext cx="144016" cy="110112"/>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90"/>
            <p:cNvCxnSpPr/>
            <p:nvPr>
              <p:custDataLst>
                <p:tags r:id="rId8"/>
              </p:custDataLst>
            </p:nvPr>
          </p:nvCxnSpPr>
          <p:spPr>
            <a:xfrm flipV="1">
              <a:off x="2000672" y="5335679"/>
              <a:ext cx="144016" cy="110112"/>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0" name="Pentagon 91"/>
            <p:cNvSpPr/>
            <p:nvPr>
              <p:custDataLst>
                <p:tags r:id="rId9"/>
              </p:custDataLst>
            </p:nvPr>
          </p:nvSpPr>
          <p:spPr>
            <a:xfrm rot="5400000">
              <a:off x="2071630" y="5309406"/>
              <a:ext cx="216024" cy="74108"/>
            </a:xfrm>
            <a:prstGeom prst="homePlat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 name="Rectangle 92"/>
            <p:cNvSpPr/>
            <p:nvPr>
              <p:custDataLst>
                <p:tags r:id="rId10"/>
              </p:custDataLst>
            </p:nvPr>
          </p:nvSpPr>
          <p:spPr>
            <a:xfrm>
              <a:off x="2178600" y="5437741"/>
              <a:ext cx="7677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2" name="Straight Connector 93"/>
            <p:cNvCxnSpPr/>
            <p:nvPr>
              <p:custDataLst>
                <p:tags r:id="rId11"/>
              </p:custDataLst>
            </p:nvPr>
          </p:nvCxnSpPr>
          <p:spPr>
            <a:xfrm flipV="1">
              <a:off x="2252989" y="5233677"/>
              <a:ext cx="161545" cy="236449"/>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94"/>
            <p:cNvCxnSpPr/>
            <p:nvPr>
              <p:custDataLst>
                <p:tags r:id="rId12"/>
              </p:custDataLst>
            </p:nvPr>
          </p:nvCxnSpPr>
          <p:spPr>
            <a:xfrm flipV="1">
              <a:off x="2252411" y="5217551"/>
              <a:ext cx="148056" cy="218732"/>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95"/>
            <p:cNvCxnSpPr>
              <a:stCxn id="105" idx="3"/>
            </p:cNvCxnSpPr>
            <p:nvPr>
              <p:custDataLst>
                <p:tags r:id="rId13"/>
              </p:custDataLst>
            </p:nvPr>
          </p:nvCxnSpPr>
          <p:spPr>
            <a:xfrm>
              <a:off x="2890202" y="5411452"/>
              <a:ext cx="158400" cy="0"/>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96"/>
            <p:cNvCxnSpPr/>
            <p:nvPr>
              <p:custDataLst>
                <p:tags r:id="rId14"/>
              </p:custDataLst>
            </p:nvPr>
          </p:nvCxnSpPr>
          <p:spPr>
            <a:xfrm flipV="1">
              <a:off x="2486541" y="5411452"/>
              <a:ext cx="223641" cy="36004"/>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97"/>
            <p:cNvCxnSpPr/>
            <p:nvPr>
              <p:custDataLst>
                <p:tags r:id="rId15"/>
              </p:custDataLst>
            </p:nvPr>
          </p:nvCxnSpPr>
          <p:spPr>
            <a:xfrm>
              <a:off x="2884296" y="5392268"/>
              <a:ext cx="165600" cy="0"/>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98"/>
            <p:cNvCxnSpPr/>
            <p:nvPr>
              <p:custDataLst>
                <p:tags r:id="rId16"/>
              </p:custDataLst>
            </p:nvPr>
          </p:nvCxnSpPr>
          <p:spPr>
            <a:xfrm flipV="1">
              <a:off x="2486541" y="5392268"/>
              <a:ext cx="226800" cy="36004"/>
            </a:xfrm>
            <a:prstGeom prst="line">
              <a:avLst/>
            </a:prstGeom>
            <a:solidFill>
              <a:srgbClr val="C00000"/>
            </a:solidFill>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99"/>
            <p:cNvCxnSpPr/>
            <p:nvPr>
              <p:custDataLst>
                <p:tags r:id="rId17"/>
              </p:custDataLst>
            </p:nvPr>
          </p:nvCxnSpPr>
          <p:spPr>
            <a:xfrm>
              <a:off x="2878559" y="5392266"/>
              <a:ext cx="72000" cy="0"/>
            </a:xfrm>
            <a:prstGeom prst="line">
              <a:avLst/>
            </a:prstGeom>
            <a:solidFill>
              <a:srgbClr val="C00000"/>
            </a:solidFill>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19" name="Isosceles Triangle 100"/>
            <p:cNvSpPr/>
            <p:nvPr>
              <p:custDataLst>
                <p:tags r:id="rId18"/>
              </p:custDataLst>
            </p:nvPr>
          </p:nvSpPr>
          <p:spPr>
            <a:xfrm>
              <a:off x="2720752" y="5411316"/>
              <a:ext cx="72008" cy="4571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Rounded Rectangle 101"/>
            <p:cNvSpPr/>
            <p:nvPr/>
          </p:nvSpPr>
          <p:spPr>
            <a:xfrm>
              <a:off x="1856656" y="5373216"/>
              <a:ext cx="36000" cy="720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Rounded Rectangle 102"/>
            <p:cNvSpPr/>
            <p:nvPr/>
          </p:nvSpPr>
          <p:spPr>
            <a:xfrm>
              <a:off x="2432537" y="5229200"/>
              <a:ext cx="36000" cy="21602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5" name="Pentagon 120"/>
          <p:cNvSpPr/>
          <p:nvPr/>
        </p:nvSpPr>
        <p:spPr>
          <a:xfrm>
            <a:off x="3046502" y="2794405"/>
            <a:ext cx="229610" cy="141121"/>
          </a:xfrm>
          <a:prstGeom prst="homePlat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tx1"/>
                </a:solidFill>
              </a:rPr>
              <a:t>LC</a:t>
            </a:r>
            <a:endParaRPr lang="en-US" sz="800" dirty="0">
              <a:solidFill>
                <a:schemeClr val="tx1"/>
              </a:solidFill>
            </a:endParaRPr>
          </a:p>
        </p:txBody>
      </p:sp>
      <p:sp>
        <p:nvSpPr>
          <p:cNvPr id="126" name="Pentagon 121"/>
          <p:cNvSpPr/>
          <p:nvPr/>
        </p:nvSpPr>
        <p:spPr>
          <a:xfrm>
            <a:off x="3330471" y="2794405"/>
            <a:ext cx="229610" cy="14112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bg1"/>
                </a:solidFill>
              </a:rPr>
              <a:t>KC</a:t>
            </a:r>
            <a:endParaRPr lang="en-US" sz="800" dirty="0">
              <a:solidFill>
                <a:schemeClr val="bg1"/>
              </a:solidFill>
            </a:endParaRPr>
          </a:p>
        </p:txBody>
      </p:sp>
      <p:sp>
        <p:nvSpPr>
          <p:cNvPr id="127" name="Pentagon 122"/>
          <p:cNvSpPr/>
          <p:nvPr/>
        </p:nvSpPr>
        <p:spPr>
          <a:xfrm>
            <a:off x="3614440" y="2794405"/>
            <a:ext cx="229610" cy="14112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bg1"/>
                </a:solidFill>
              </a:rPr>
              <a:t>EC</a:t>
            </a:r>
            <a:endParaRPr lang="en-US" sz="800" dirty="0">
              <a:solidFill>
                <a:schemeClr val="bg1"/>
              </a:solidFill>
            </a:endParaRPr>
          </a:p>
        </p:txBody>
      </p:sp>
      <p:sp>
        <p:nvSpPr>
          <p:cNvPr id="128" name="Oval 123"/>
          <p:cNvSpPr/>
          <p:nvPr/>
        </p:nvSpPr>
        <p:spPr>
          <a:xfrm>
            <a:off x="3898407" y="2804320"/>
            <a:ext cx="131220" cy="13122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tx1"/>
                </a:solidFill>
              </a:rPr>
              <a:t>C</a:t>
            </a:r>
            <a:endParaRPr lang="en-US" sz="800" dirty="0">
              <a:solidFill>
                <a:schemeClr val="tx1"/>
              </a:solidFill>
            </a:endParaRPr>
          </a:p>
        </p:txBody>
      </p:sp>
      <p:sp>
        <p:nvSpPr>
          <p:cNvPr id="129" name="Pentagon 124"/>
          <p:cNvSpPr/>
          <p:nvPr/>
        </p:nvSpPr>
        <p:spPr>
          <a:xfrm>
            <a:off x="2762533" y="2794405"/>
            <a:ext cx="229610" cy="141121"/>
          </a:xfrm>
          <a:prstGeom prst="homePlat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tx1"/>
                </a:solidFill>
              </a:rPr>
              <a:t>CM</a:t>
            </a:r>
            <a:endParaRPr lang="en-US" sz="800" dirty="0">
              <a:solidFill>
                <a:schemeClr val="tx1"/>
              </a:solidFill>
            </a:endParaRPr>
          </a:p>
        </p:txBody>
      </p:sp>
      <p:sp>
        <p:nvSpPr>
          <p:cNvPr id="130" name="Pentagon 125"/>
          <p:cNvSpPr/>
          <p:nvPr/>
        </p:nvSpPr>
        <p:spPr>
          <a:xfrm>
            <a:off x="3050347" y="4205071"/>
            <a:ext cx="229610" cy="141121"/>
          </a:xfrm>
          <a:prstGeom prst="homePlat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tx1"/>
                </a:solidFill>
              </a:rPr>
              <a:t>LC</a:t>
            </a:r>
          </a:p>
        </p:txBody>
      </p:sp>
      <p:sp>
        <p:nvSpPr>
          <p:cNvPr id="131" name="Pentagon 126"/>
          <p:cNvSpPr/>
          <p:nvPr/>
        </p:nvSpPr>
        <p:spPr>
          <a:xfrm>
            <a:off x="3334316" y="4205071"/>
            <a:ext cx="229610" cy="14112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bg1"/>
                </a:solidFill>
              </a:rPr>
              <a:t>KC</a:t>
            </a:r>
          </a:p>
        </p:txBody>
      </p:sp>
      <p:sp>
        <p:nvSpPr>
          <p:cNvPr id="132" name="Pentagon 127"/>
          <p:cNvSpPr/>
          <p:nvPr/>
        </p:nvSpPr>
        <p:spPr>
          <a:xfrm>
            <a:off x="3618285" y="4205071"/>
            <a:ext cx="229610" cy="141121"/>
          </a:xfrm>
          <a:prstGeom prst="homePlat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tx1"/>
                </a:solidFill>
              </a:rPr>
              <a:t>EC</a:t>
            </a:r>
            <a:endParaRPr lang="en-US" sz="800" dirty="0">
              <a:solidFill>
                <a:schemeClr val="tx1"/>
              </a:solidFill>
            </a:endParaRPr>
          </a:p>
        </p:txBody>
      </p:sp>
      <p:sp>
        <p:nvSpPr>
          <p:cNvPr id="133" name="Oval 128"/>
          <p:cNvSpPr/>
          <p:nvPr/>
        </p:nvSpPr>
        <p:spPr>
          <a:xfrm>
            <a:off x="3902252" y="4214986"/>
            <a:ext cx="131220" cy="13122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tx1"/>
                </a:solidFill>
              </a:rPr>
              <a:t>C</a:t>
            </a:r>
            <a:endParaRPr lang="en-US" sz="800" dirty="0">
              <a:solidFill>
                <a:schemeClr val="tx1"/>
              </a:solidFill>
            </a:endParaRPr>
          </a:p>
        </p:txBody>
      </p:sp>
      <p:sp>
        <p:nvSpPr>
          <p:cNvPr id="134" name="Pentagon 129"/>
          <p:cNvSpPr/>
          <p:nvPr/>
        </p:nvSpPr>
        <p:spPr>
          <a:xfrm>
            <a:off x="2766378" y="4205071"/>
            <a:ext cx="229610" cy="14112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bg1"/>
                </a:solidFill>
              </a:rPr>
              <a:t>CM</a:t>
            </a:r>
            <a:endParaRPr lang="en-US" sz="800" dirty="0">
              <a:solidFill>
                <a:schemeClr val="bg1"/>
              </a:solidFill>
            </a:endParaRPr>
          </a:p>
        </p:txBody>
      </p:sp>
      <p:sp>
        <p:nvSpPr>
          <p:cNvPr id="135" name="Pentagon 130"/>
          <p:cNvSpPr/>
          <p:nvPr/>
        </p:nvSpPr>
        <p:spPr>
          <a:xfrm>
            <a:off x="3050245" y="5464619"/>
            <a:ext cx="229610" cy="14112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bg1"/>
                </a:solidFill>
              </a:rPr>
              <a:t>LC</a:t>
            </a:r>
            <a:endParaRPr lang="en-US" sz="800" dirty="0">
              <a:solidFill>
                <a:schemeClr val="bg1"/>
              </a:solidFill>
            </a:endParaRPr>
          </a:p>
        </p:txBody>
      </p:sp>
      <p:sp>
        <p:nvSpPr>
          <p:cNvPr id="136" name="Pentagon 131"/>
          <p:cNvSpPr/>
          <p:nvPr/>
        </p:nvSpPr>
        <p:spPr>
          <a:xfrm>
            <a:off x="3334213" y="5464619"/>
            <a:ext cx="229610" cy="14112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bg1"/>
                </a:solidFill>
              </a:rPr>
              <a:t>KC</a:t>
            </a:r>
            <a:endParaRPr lang="en-US" sz="800" dirty="0">
              <a:solidFill>
                <a:schemeClr val="bg1"/>
              </a:solidFill>
            </a:endParaRPr>
          </a:p>
        </p:txBody>
      </p:sp>
      <p:sp>
        <p:nvSpPr>
          <p:cNvPr id="137" name="Pentagon 132"/>
          <p:cNvSpPr/>
          <p:nvPr/>
        </p:nvSpPr>
        <p:spPr>
          <a:xfrm>
            <a:off x="3618181" y="5464619"/>
            <a:ext cx="229610" cy="141121"/>
          </a:xfrm>
          <a:prstGeom prst="homePlat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tx1"/>
                </a:solidFill>
              </a:rPr>
              <a:t>EC</a:t>
            </a:r>
            <a:endParaRPr lang="en-US" sz="800" dirty="0">
              <a:solidFill>
                <a:schemeClr val="tx1"/>
              </a:solidFill>
            </a:endParaRPr>
          </a:p>
        </p:txBody>
      </p:sp>
      <p:sp>
        <p:nvSpPr>
          <p:cNvPr id="138" name="Oval 133"/>
          <p:cNvSpPr/>
          <p:nvPr/>
        </p:nvSpPr>
        <p:spPr>
          <a:xfrm>
            <a:off x="3902151" y="5474534"/>
            <a:ext cx="131220" cy="13122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tx1"/>
                </a:solidFill>
              </a:rPr>
              <a:t>C</a:t>
            </a:r>
            <a:endParaRPr lang="en-US" sz="800" dirty="0">
              <a:solidFill>
                <a:schemeClr val="tx1"/>
              </a:solidFill>
            </a:endParaRPr>
          </a:p>
        </p:txBody>
      </p:sp>
      <p:sp>
        <p:nvSpPr>
          <p:cNvPr id="139" name="Pentagon 134"/>
          <p:cNvSpPr/>
          <p:nvPr/>
        </p:nvSpPr>
        <p:spPr>
          <a:xfrm>
            <a:off x="2766277" y="5464619"/>
            <a:ext cx="229610" cy="141121"/>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800" dirty="0" smtClean="0">
                <a:solidFill>
                  <a:schemeClr val="bg1"/>
                </a:solidFill>
              </a:rPr>
              <a:t>CM</a:t>
            </a:r>
            <a:endParaRPr lang="en-US" sz="800" dirty="0">
              <a:solidFill>
                <a:schemeClr val="bg1"/>
              </a:solidFill>
            </a:endParaRPr>
          </a:p>
        </p:txBody>
      </p:sp>
      <p:grpSp>
        <p:nvGrpSpPr>
          <p:cNvPr id="4" name="Gruppieren 3"/>
          <p:cNvGrpSpPr/>
          <p:nvPr/>
        </p:nvGrpSpPr>
        <p:grpSpPr>
          <a:xfrm>
            <a:off x="2470150" y="5800607"/>
            <a:ext cx="6946900" cy="215444"/>
            <a:chOff x="2323208" y="5836341"/>
            <a:chExt cx="7279832" cy="285674"/>
          </a:xfrm>
        </p:grpSpPr>
        <p:sp>
          <p:nvSpPr>
            <p:cNvPr id="141" name="TextBox 108"/>
            <p:cNvSpPr txBox="1"/>
            <p:nvPr/>
          </p:nvSpPr>
          <p:spPr>
            <a:xfrm>
              <a:off x="9026976" y="5897897"/>
              <a:ext cx="576064" cy="14283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Customer</a:t>
              </a:r>
            </a:p>
          </p:txBody>
        </p:sp>
        <p:sp>
          <p:nvSpPr>
            <p:cNvPr id="142" name="Oval 109"/>
            <p:cNvSpPr/>
            <p:nvPr/>
          </p:nvSpPr>
          <p:spPr>
            <a:xfrm>
              <a:off x="8838004" y="5887444"/>
              <a:ext cx="113176" cy="14401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smtClean="0">
                  <a:solidFill>
                    <a:schemeClr val="tx1"/>
                  </a:solidFill>
                </a:rPr>
                <a:t>C</a:t>
              </a:r>
              <a:endParaRPr lang="en-US" sz="700" dirty="0">
                <a:solidFill>
                  <a:schemeClr val="tx1"/>
                </a:solidFill>
              </a:endParaRPr>
            </a:p>
          </p:txBody>
        </p:sp>
        <p:sp>
          <p:nvSpPr>
            <p:cNvPr id="143" name="TextBox 110"/>
            <p:cNvSpPr txBox="1"/>
            <p:nvPr/>
          </p:nvSpPr>
          <p:spPr>
            <a:xfrm>
              <a:off x="6039022" y="5836341"/>
              <a:ext cx="621020" cy="285674"/>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Local craftsman</a:t>
              </a:r>
            </a:p>
          </p:txBody>
        </p:sp>
        <p:sp>
          <p:nvSpPr>
            <p:cNvPr id="144" name="Pentagon 111"/>
            <p:cNvSpPr/>
            <p:nvPr/>
          </p:nvSpPr>
          <p:spPr>
            <a:xfrm>
              <a:off x="5651930" y="5887452"/>
              <a:ext cx="360000" cy="144000"/>
            </a:xfrm>
            <a:prstGeom prst="homePlate">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700" dirty="0" smtClean="0">
                  <a:solidFill>
                    <a:schemeClr val="tx1"/>
                  </a:solidFill>
                </a:rPr>
                <a:t>LC</a:t>
              </a:r>
              <a:endParaRPr lang="en-US" sz="700" dirty="0">
                <a:solidFill>
                  <a:schemeClr val="tx1"/>
                </a:solidFill>
              </a:endParaRPr>
            </a:p>
          </p:txBody>
        </p:sp>
        <p:sp>
          <p:nvSpPr>
            <p:cNvPr id="145" name="TextBox 112"/>
            <p:cNvSpPr txBox="1"/>
            <p:nvPr/>
          </p:nvSpPr>
          <p:spPr>
            <a:xfrm>
              <a:off x="7041232" y="5836341"/>
              <a:ext cx="661658" cy="285674"/>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Kiln constructor</a:t>
              </a:r>
              <a:r>
                <a:rPr lang="en-US" sz="700" baseline="30000" dirty="0" smtClean="0">
                  <a:latin typeface="Arial" pitchFamily="34" charset="0"/>
                  <a:cs typeface="Arial" pitchFamily="34" charset="0"/>
                </a:rPr>
                <a:t>b)</a:t>
              </a:r>
              <a:endParaRPr lang="en-US" sz="700" dirty="0" smtClean="0">
                <a:latin typeface="Arial" pitchFamily="34" charset="0"/>
                <a:cs typeface="Arial" pitchFamily="34" charset="0"/>
              </a:endParaRPr>
            </a:p>
          </p:txBody>
        </p:sp>
        <p:sp>
          <p:nvSpPr>
            <p:cNvPr id="146" name="Pentagon 113"/>
            <p:cNvSpPr/>
            <p:nvPr/>
          </p:nvSpPr>
          <p:spPr>
            <a:xfrm>
              <a:off x="6633818" y="5887452"/>
              <a:ext cx="360000" cy="144000"/>
            </a:xfrm>
            <a:prstGeom prst="homePlate">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700" dirty="0" smtClean="0">
                  <a:solidFill>
                    <a:schemeClr val="tx1"/>
                  </a:solidFill>
                </a:rPr>
                <a:t>KC</a:t>
              </a:r>
              <a:endParaRPr lang="en-US" sz="700" dirty="0">
                <a:solidFill>
                  <a:schemeClr val="tx1"/>
                </a:solidFill>
              </a:endParaRPr>
            </a:p>
          </p:txBody>
        </p:sp>
        <p:sp>
          <p:nvSpPr>
            <p:cNvPr id="147" name="TextBox 114"/>
            <p:cNvSpPr txBox="1"/>
            <p:nvPr/>
          </p:nvSpPr>
          <p:spPr>
            <a:xfrm>
              <a:off x="8139958" y="5836341"/>
              <a:ext cx="648072" cy="285674"/>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Engineering </a:t>
              </a:r>
            </a:p>
            <a:p>
              <a:r>
                <a:rPr lang="en-US" sz="700" dirty="0" smtClean="0">
                  <a:latin typeface="Arial" pitchFamily="34" charset="0"/>
                  <a:cs typeface="Arial" pitchFamily="34" charset="0"/>
                </a:rPr>
                <a:t>company</a:t>
              </a:r>
            </a:p>
          </p:txBody>
        </p:sp>
        <p:sp>
          <p:nvSpPr>
            <p:cNvPr id="148" name="Pentagon 115"/>
            <p:cNvSpPr/>
            <p:nvPr/>
          </p:nvSpPr>
          <p:spPr>
            <a:xfrm>
              <a:off x="7752866" y="5887452"/>
              <a:ext cx="360000" cy="144000"/>
            </a:xfrm>
            <a:prstGeom prst="homePlate">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700" dirty="0" smtClean="0">
                  <a:solidFill>
                    <a:schemeClr val="tx1"/>
                  </a:solidFill>
                </a:rPr>
                <a:t>EC</a:t>
              </a:r>
              <a:endParaRPr lang="en-US" sz="700" dirty="0">
                <a:solidFill>
                  <a:schemeClr val="tx1"/>
                </a:solidFill>
              </a:endParaRPr>
            </a:p>
          </p:txBody>
        </p:sp>
        <p:sp>
          <p:nvSpPr>
            <p:cNvPr id="149" name="TextBox 116"/>
            <p:cNvSpPr txBox="1"/>
            <p:nvPr/>
          </p:nvSpPr>
          <p:spPr>
            <a:xfrm>
              <a:off x="3408797" y="5836341"/>
              <a:ext cx="1042016" cy="285674"/>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Direct sale to </a:t>
              </a:r>
            </a:p>
            <a:p>
              <a:r>
                <a:rPr lang="en-US" sz="700" dirty="0" smtClean="0">
                  <a:latin typeface="Arial" pitchFamily="34" charset="0"/>
                  <a:cs typeface="Arial" pitchFamily="34" charset="0"/>
                </a:rPr>
                <a:t>customer (normally)</a:t>
              </a:r>
            </a:p>
          </p:txBody>
        </p:sp>
        <p:sp>
          <p:nvSpPr>
            <p:cNvPr id="150" name="TextBox 117"/>
            <p:cNvSpPr txBox="1"/>
            <p:nvPr/>
          </p:nvSpPr>
          <p:spPr>
            <a:xfrm>
              <a:off x="2500536" y="5836341"/>
              <a:ext cx="590729" cy="285674"/>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Scope of </a:t>
              </a:r>
            </a:p>
            <a:p>
              <a:r>
                <a:rPr lang="en-US" sz="700" dirty="0" smtClean="0">
                  <a:latin typeface="Arial" pitchFamily="34" charset="0"/>
                  <a:cs typeface="Arial" pitchFamily="34" charset="0"/>
                </a:rPr>
                <a:t>equipment</a:t>
              </a:r>
            </a:p>
          </p:txBody>
        </p:sp>
        <p:sp>
          <p:nvSpPr>
            <p:cNvPr id="151" name="TextBox 118"/>
            <p:cNvSpPr txBox="1"/>
            <p:nvPr/>
          </p:nvSpPr>
          <p:spPr>
            <a:xfrm>
              <a:off x="4876918" y="5836341"/>
              <a:ext cx="747896" cy="285674"/>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Component</a:t>
              </a:r>
            </a:p>
            <a:p>
              <a:r>
                <a:rPr lang="en-US" sz="700" dirty="0" smtClean="0">
                  <a:latin typeface="Arial" pitchFamily="34" charset="0"/>
                  <a:cs typeface="Arial" pitchFamily="34" charset="0"/>
                </a:rPr>
                <a:t>manufacturer</a:t>
              </a:r>
            </a:p>
          </p:txBody>
        </p:sp>
        <p:sp>
          <p:nvSpPr>
            <p:cNvPr id="152" name="Pentagon 119"/>
            <p:cNvSpPr/>
            <p:nvPr/>
          </p:nvSpPr>
          <p:spPr>
            <a:xfrm>
              <a:off x="4489826" y="5887452"/>
              <a:ext cx="360000" cy="144000"/>
            </a:xfrm>
            <a:prstGeom prst="homePlate">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700" dirty="0" smtClean="0">
                  <a:solidFill>
                    <a:schemeClr val="tx1"/>
                  </a:solidFill>
                </a:rPr>
                <a:t>CM</a:t>
              </a:r>
              <a:endParaRPr lang="en-US" sz="700" dirty="0">
                <a:solidFill>
                  <a:schemeClr val="tx1"/>
                </a:solidFill>
              </a:endParaRPr>
            </a:p>
          </p:txBody>
        </p:sp>
        <p:sp>
          <p:nvSpPr>
            <p:cNvPr id="153" name="Rectangle 135"/>
            <p:cNvSpPr/>
            <p:nvPr/>
          </p:nvSpPr>
          <p:spPr>
            <a:xfrm>
              <a:off x="3224808" y="5905452"/>
              <a:ext cx="108000"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700" dirty="0">
                <a:solidFill>
                  <a:schemeClr val="bg1"/>
                </a:solidFill>
              </a:endParaRPr>
            </a:p>
          </p:txBody>
        </p:sp>
        <p:sp>
          <p:nvSpPr>
            <p:cNvPr id="154" name="Rectangle 136"/>
            <p:cNvSpPr/>
            <p:nvPr/>
          </p:nvSpPr>
          <p:spPr>
            <a:xfrm>
              <a:off x="2323208" y="5905452"/>
              <a:ext cx="108000" cy="10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endParaRPr lang="en-US" sz="700" dirty="0">
                <a:solidFill>
                  <a:schemeClr val="bg1"/>
                </a:solidFill>
              </a:endParaRPr>
            </a:p>
          </p:txBody>
        </p:sp>
      </p:grpSp>
    </p:spTree>
    <p:extLst>
      <p:ext uri="{BB962C8B-B14F-4D97-AF65-F5344CB8AC3E}">
        <p14:creationId xmlns:p14="http://schemas.microsoft.com/office/powerpoint/2010/main" val="41230259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Purchasing criteria are divided into two groups: ”Winners“ – absolute basic requirements and “Qualifiers“ additional factors </a:t>
            </a:r>
          </a:p>
          <a:p>
            <a:pPr lvl="0"/>
            <a:r>
              <a:rPr lang="en-US" dirty="0" smtClean="0"/>
              <a:t>Operational costs, proven project experience and the pre-sales service are the top 3 criteria</a:t>
            </a:r>
          </a:p>
          <a:p>
            <a:endParaRPr lang="en-US" dirty="0"/>
          </a:p>
        </p:txBody>
      </p:sp>
      <p:sp>
        <p:nvSpPr>
          <p:cNvPr id="3" name="Textplatzhalter 2"/>
          <p:cNvSpPr>
            <a:spLocks noGrp="1"/>
          </p:cNvSpPr>
          <p:nvPr>
            <p:ph type="body" sz="quarter" idx="12"/>
          </p:nvPr>
        </p:nvSpPr>
        <p:spPr>
          <a:xfrm>
            <a:off x="5046663" y="1422400"/>
            <a:ext cx="4384027" cy="4604400"/>
          </a:xfrm>
        </p:spPr>
        <p:txBody>
          <a:bodyPr/>
          <a:lstStyle/>
          <a:p>
            <a:pPr>
              <a:spcAft>
                <a:spcPts val="300"/>
              </a:spcAft>
            </a:pPr>
            <a:r>
              <a:rPr lang="en-US" dirty="0" smtClean="0"/>
              <a:t>Comments</a:t>
            </a:r>
          </a:p>
          <a:p>
            <a:pPr lvl="2">
              <a:spcAft>
                <a:spcPts val="400"/>
              </a:spcAft>
            </a:pPr>
            <a:r>
              <a:rPr lang="en-US" sz="800" dirty="0" smtClean="0"/>
              <a:t>Customers consider low operating costs ensured by efficient [name] technology the most important purchase criterion. Due to kilns’ extended useful life, operating costs outweigh investment costs</a:t>
            </a:r>
          </a:p>
          <a:p>
            <a:pPr>
              <a:spcAft>
                <a:spcPts val="400"/>
              </a:spcAft>
            </a:pPr>
            <a:r>
              <a:rPr lang="en-US" sz="800" b="0" dirty="0" smtClean="0">
                <a:solidFill>
                  <a:schemeClr val="accent4"/>
                </a:solidFill>
              </a:rPr>
              <a:t>“...[name] plants have to be energy-efficient given that energy is among the plant’s major cost drivers ...”</a:t>
            </a:r>
            <a:r>
              <a:rPr lang="en-US" sz="800" dirty="0" smtClean="0">
                <a:solidFill>
                  <a:schemeClr val="accent4"/>
                </a:solidFill>
              </a:rPr>
              <a:t>	Chief operating officer, [Customer xyz], Germany</a:t>
            </a:r>
          </a:p>
          <a:p>
            <a:pPr>
              <a:spcAft>
                <a:spcPts val="400"/>
              </a:spcAft>
            </a:pPr>
            <a:r>
              <a:rPr lang="en-US" sz="800" b="0" dirty="0" smtClean="0">
                <a:solidFill>
                  <a:schemeClr val="accent4"/>
                </a:solidFill>
              </a:rPr>
              <a:t>“...For us, the operating cost of a [name] is what matters most. [name] operates for decades in many cases and energy prices are rising. Maintenance is also a significant share of life cycle cost if you sum it up over the years ...”      </a:t>
            </a:r>
            <a:r>
              <a:rPr lang="en-US" sz="800" dirty="0" smtClean="0">
                <a:solidFill>
                  <a:schemeClr val="accent4"/>
                </a:solidFill>
              </a:rPr>
              <a:t>Managing director, [Customer xyz], Germany</a:t>
            </a:r>
          </a:p>
          <a:p>
            <a:pPr lvl="2">
              <a:spcAft>
                <a:spcPts val="400"/>
              </a:spcAft>
            </a:pPr>
            <a:r>
              <a:rPr lang="en-US" sz="800" dirty="0" smtClean="0"/>
              <a:t>A [name] provider’s track record and references are key in supplier selection given that customers prioritize experience and know how</a:t>
            </a:r>
          </a:p>
          <a:p>
            <a:pPr>
              <a:spcAft>
                <a:spcPts val="400"/>
              </a:spcAft>
            </a:pPr>
            <a:r>
              <a:rPr lang="en-US" sz="800" b="0" dirty="0" smtClean="0">
                <a:solidFill>
                  <a:schemeClr val="accent4"/>
                </a:solidFill>
              </a:rPr>
              <a:t>“...The more kilns a provider has built the more he is considered by customers for new projects. References are absolutely key. This is why smaller players and new comers have such a hard time in winning new projects ...”</a:t>
            </a:r>
            <a:r>
              <a:rPr lang="en-US" sz="800" dirty="0" smtClean="0">
                <a:solidFill>
                  <a:schemeClr val="accent4"/>
                </a:solidFill>
              </a:rPr>
              <a:t>	Director, [Customer xyz], Russia</a:t>
            </a:r>
          </a:p>
          <a:p>
            <a:pPr lvl="2">
              <a:spcAft>
                <a:spcPts val="400"/>
              </a:spcAft>
            </a:pPr>
            <a:r>
              <a:rPr lang="en-US" sz="800" dirty="0" smtClean="0"/>
              <a:t>Pre-sales service, in particular customization and engineering capabilities, are considered important</a:t>
            </a:r>
          </a:p>
          <a:p>
            <a:pPr>
              <a:spcAft>
                <a:spcPts val="400"/>
              </a:spcAft>
            </a:pPr>
            <a:r>
              <a:rPr lang="en-US" sz="800" b="0" dirty="0" smtClean="0">
                <a:solidFill>
                  <a:schemeClr val="accent4"/>
                </a:solidFill>
              </a:rPr>
              <a:t>“...First of all, building lime plants is an engineering task. Most [name] in Europe and the U.S. are replacements. That means, a new [name] has to be implemented into an often outdated plant infrastructure ...”   </a:t>
            </a:r>
            <a:r>
              <a:rPr lang="en-US" sz="800" dirty="0" smtClean="0">
                <a:solidFill>
                  <a:schemeClr val="accent4"/>
                </a:solidFill>
              </a:rPr>
              <a:t>Head of technical purchasing, [Customer xyz], Austria</a:t>
            </a:r>
          </a:p>
          <a:p>
            <a:pPr lvl="2">
              <a:spcAft>
                <a:spcPts val="400"/>
              </a:spcAft>
            </a:pPr>
            <a:r>
              <a:rPr lang="en-US" sz="800" dirty="0" smtClean="0"/>
              <a:t>A significant share of customers require special solutions such as very large [name] or [name] that can process specific types of inputs</a:t>
            </a:r>
          </a:p>
          <a:p>
            <a:pPr>
              <a:spcAft>
                <a:spcPts val="400"/>
              </a:spcAft>
            </a:pPr>
            <a:r>
              <a:rPr lang="en-US" sz="800" b="0" dirty="0" smtClean="0">
                <a:solidFill>
                  <a:schemeClr val="accent4"/>
                </a:solidFill>
              </a:rPr>
              <a:t>“...Fuel flexibility is key. The more different fuels a lime plant can handle the better, because fuel prices vary significantly and there might be times when you can burn used tires or dung that is much cheaper than oil or gas ...”</a:t>
            </a:r>
            <a:r>
              <a:rPr lang="en-US" sz="800" dirty="0" smtClean="0"/>
              <a:t>	</a:t>
            </a:r>
            <a:r>
              <a:rPr lang="en-US" sz="800" dirty="0" smtClean="0">
                <a:solidFill>
                  <a:schemeClr val="accent4"/>
                </a:solidFill>
              </a:rPr>
              <a:t>Leading engineer, [Customer xyz], Russia</a:t>
            </a:r>
          </a:p>
          <a:p>
            <a:pPr lvl="2">
              <a:spcAft>
                <a:spcPts val="400"/>
              </a:spcAft>
            </a:pPr>
            <a:r>
              <a:rPr lang="en-US" sz="800" dirty="0" smtClean="0"/>
              <a:t>One-stop-shopping is not considered very important in relevant markets due to a low share of new plant constructions as well as the strength of customers’ inhouse engineering capabilities</a:t>
            </a:r>
          </a:p>
          <a:p>
            <a:pPr>
              <a:spcAft>
                <a:spcPts val="400"/>
              </a:spcAft>
            </a:pPr>
            <a:r>
              <a:rPr lang="en-US" sz="800" b="0" dirty="0" smtClean="0">
                <a:solidFill>
                  <a:schemeClr val="accent4"/>
                </a:solidFill>
              </a:rPr>
              <a:t>“...Most Western World customers do have their own plant development engineers that orchestrate a bunch of different suppliers. They mainly manage renewals and maintenance of existing infrastructure rather than sourcing entire new plants. That is why one-stop-shopping capabilities are not as crucial over here. However, the situation is different in many emerging markets where many new plants are built where customers lack engineering capabilities ...”</a:t>
            </a:r>
            <a:r>
              <a:rPr lang="en-US" sz="800" dirty="0" smtClean="0">
                <a:solidFill>
                  <a:schemeClr val="accent4"/>
                </a:solidFill>
              </a:rPr>
              <a:t/>
            </a:r>
            <a:br>
              <a:rPr lang="en-US" sz="800" dirty="0" smtClean="0">
                <a:solidFill>
                  <a:schemeClr val="accent4"/>
                </a:solidFill>
              </a:rPr>
            </a:br>
            <a:r>
              <a:rPr lang="en-US" sz="800" dirty="0" smtClean="0">
                <a:solidFill>
                  <a:schemeClr val="accent4"/>
                </a:solidFill>
              </a:rPr>
              <a:t>		Chief operating officer, [Customer xyz], Germany</a:t>
            </a:r>
            <a:endParaRPr lang="en-US" sz="800" dirty="0">
              <a:solidFill>
                <a:schemeClr val="accent4"/>
              </a:solidFill>
            </a:endParaRPr>
          </a:p>
        </p:txBody>
      </p:sp>
      <p:sp>
        <p:nvSpPr>
          <p:cNvPr id="5" name="Titel 4"/>
          <p:cNvSpPr>
            <a:spLocks noGrp="1"/>
          </p:cNvSpPr>
          <p:nvPr>
            <p:ph type="title"/>
          </p:nvPr>
        </p:nvSpPr>
        <p:spPr/>
        <p:txBody>
          <a:bodyPr/>
          <a:lstStyle/>
          <a:p>
            <a:r>
              <a:rPr lang="en-US" dirty="0" smtClean="0"/>
              <a:t>4. How do the customers make their decisions to buy? (2/2)</a:t>
            </a:r>
            <a:endParaRPr lang="en-US" dirty="0"/>
          </a:p>
        </p:txBody>
      </p:sp>
      <p:sp>
        <p:nvSpPr>
          <p:cNvPr id="7" name="Textplatzhalter 6"/>
          <p:cNvSpPr>
            <a:spLocks noGrp="1"/>
          </p:cNvSpPr>
          <p:nvPr>
            <p:ph type="body" sz="quarter" idx="13"/>
          </p:nvPr>
        </p:nvSpPr>
        <p:spPr/>
        <p:txBody>
          <a:bodyPr/>
          <a:lstStyle/>
          <a:p>
            <a:r>
              <a:rPr lang="en-US" dirty="0" smtClean="0"/>
              <a:t>Customer Analysis</a:t>
            </a:r>
            <a:endParaRPr lang="en-US" dirty="0"/>
          </a:p>
        </p:txBody>
      </p:sp>
      <p:sp>
        <p:nvSpPr>
          <p:cNvPr id="39" name="Text Box 8"/>
          <p:cNvSpPr txBox="1">
            <a:spLocks noChangeArrowheads="1"/>
          </p:cNvSpPr>
          <p:nvPr/>
        </p:nvSpPr>
        <p:spPr bwMode="gray">
          <a:xfrm>
            <a:off x="2446338" y="6021388"/>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KPMG interviews and analysis.</a:t>
            </a:r>
            <a:endParaRPr lang="en-US" sz="600" dirty="0">
              <a:cs typeface="Arial" pitchFamily="34" charset="0"/>
            </a:endParaRPr>
          </a:p>
        </p:txBody>
      </p:sp>
      <p:grpSp>
        <p:nvGrpSpPr>
          <p:cNvPr id="25" name="Gruppieren 24"/>
          <p:cNvGrpSpPr/>
          <p:nvPr/>
        </p:nvGrpSpPr>
        <p:grpSpPr>
          <a:xfrm>
            <a:off x="7120268" y="211707"/>
            <a:ext cx="2286926" cy="216024"/>
            <a:chOff x="-1239688" y="1268760"/>
            <a:chExt cx="864000" cy="216024"/>
          </a:xfrm>
        </p:grpSpPr>
        <p:sp>
          <p:nvSpPr>
            <p:cNvPr id="26" name="Rechteck 2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2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2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0" name="Text Placeholder 12"/>
          <p:cNvSpPr txBox="1">
            <a:spLocks/>
          </p:cNvSpPr>
          <p:nvPr>
            <p:custDataLst>
              <p:tags r:id="rId1"/>
            </p:custDataLst>
          </p:nvPr>
        </p:nvSpPr>
        <p:spPr>
          <a:xfrm>
            <a:off x="2447923" y="1422400"/>
            <a:ext cx="2411415"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Purchase criteria importance – </a:t>
            </a:r>
            <a:br>
              <a:rPr lang="en-US" sz="900" kern="0" dirty="0" smtClean="0">
                <a:latin typeface="Arial" panose="020B0604020202020204" pitchFamily="34" charset="0"/>
                <a:cs typeface="Arial" panose="020B0604020202020204" pitchFamily="34" charset="0"/>
              </a:rPr>
            </a:br>
            <a:r>
              <a:rPr lang="en-US" sz="900" kern="0" dirty="0" smtClean="0">
                <a:latin typeface="Arial" panose="020B0604020202020204" pitchFamily="34" charset="0"/>
                <a:cs typeface="Arial" panose="020B0604020202020204" pitchFamily="34" charset="0"/>
              </a:rPr>
              <a:t>Minerals (lime)</a:t>
            </a:r>
            <a:endParaRPr lang="en-US" sz="900" kern="0" dirty="0">
              <a:latin typeface="Arial" panose="020B0604020202020204" pitchFamily="34" charset="0"/>
              <a:cs typeface="Arial" panose="020B0604020202020204" pitchFamily="34" charset="0"/>
            </a:endParaRPr>
          </a:p>
        </p:txBody>
      </p:sp>
      <p:sp>
        <p:nvSpPr>
          <p:cNvPr id="155" name="TextBox 8"/>
          <p:cNvSpPr txBox="1"/>
          <p:nvPr/>
        </p:nvSpPr>
        <p:spPr>
          <a:xfrm>
            <a:off x="2815106" y="5712557"/>
            <a:ext cx="419987" cy="184666"/>
          </a:xfrm>
          <a:prstGeom prst="rect">
            <a:avLst/>
          </a:prstGeom>
          <a:noFill/>
        </p:spPr>
        <p:txBody>
          <a:bodyPr wrap="none" lIns="0" tIns="0" rIns="0" bIns="0" rtlCol="0">
            <a:spAutoFit/>
          </a:bodyPr>
          <a:lstStyle/>
          <a:p>
            <a:r>
              <a:rPr lang="en-US" sz="1200" dirty="0" smtClean="0">
                <a:latin typeface="Arial" pitchFamily="34" charset="0"/>
                <a:cs typeface="Arial" pitchFamily="34" charset="0"/>
              </a:rPr>
              <a:t> </a:t>
            </a:r>
            <a:r>
              <a:rPr lang="en-US" sz="800" dirty="0" smtClean="0">
                <a:latin typeface="Arial" pitchFamily="34" charset="0"/>
                <a:cs typeface="Arial" pitchFamily="34" charset="0"/>
              </a:rPr>
              <a:t>Winners</a:t>
            </a:r>
          </a:p>
        </p:txBody>
      </p:sp>
      <p:sp>
        <p:nvSpPr>
          <p:cNvPr id="156" name="TextBox 9"/>
          <p:cNvSpPr txBox="1"/>
          <p:nvPr/>
        </p:nvSpPr>
        <p:spPr>
          <a:xfrm>
            <a:off x="3775177" y="5694972"/>
            <a:ext cx="477695" cy="184666"/>
          </a:xfrm>
          <a:prstGeom prst="rect">
            <a:avLst/>
          </a:prstGeom>
          <a:noFill/>
        </p:spPr>
        <p:txBody>
          <a:bodyPr wrap="none" lIns="0" tIns="0" rIns="0" bIns="0" rtlCol="0">
            <a:spAutoFit/>
          </a:bodyPr>
          <a:lstStyle/>
          <a:p>
            <a:r>
              <a:rPr lang="en-US" sz="1200" dirty="0" smtClean="0">
                <a:latin typeface="Arial" pitchFamily="34" charset="0"/>
                <a:cs typeface="Arial" pitchFamily="34" charset="0"/>
              </a:rPr>
              <a:t> </a:t>
            </a:r>
            <a:r>
              <a:rPr lang="en-US" sz="800" dirty="0" smtClean="0">
                <a:latin typeface="Arial" pitchFamily="34" charset="0"/>
                <a:cs typeface="Arial" pitchFamily="34" charset="0"/>
              </a:rPr>
              <a:t>Qualifiers</a:t>
            </a:r>
          </a:p>
        </p:txBody>
      </p:sp>
      <p:sp>
        <p:nvSpPr>
          <p:cNvPr id="157" name="Rectangle 10"/>
          <p:cNvSpPr/>
          <p:nvPr/>
        </p:nvSpPr>
        <p:spPr>
          <a:xfrm flipH="1" flipV="1">
            <a:off x="2643168" y="5737102"/>
            <a:ext cx="144016" cy="1440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8" name="Rectangle 11"/>
          <p:cNvSpPr/>
          <p:nvPr/>
        </p:nvSpPr>
        <p:spPr>
          <a:xfrm flipH="1" flipV="1">
            <a:off x="3541693" y="5737102"/>
            <a:ext cx="144016" cy="144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9" name="Object 12"/>
          <p:cNvGraphicFramePr>
            <a:graphicFrameLocks noChangeAspect="1"/>
          </p:cNvGraphicFramePr>
          <p:nvPr>
            <p:custDataLst>
              <p:tags r:id="rId2"/>
            </p:custDataLst>
            <p:extLst>
              <p:ext uri="{D42A27DB-BD31-4B8C-83A1-F6EECF244321}">
                <p14:modId xmlns:p14="http://schemas.microsoft.com/office/powerpoint/2010/main" val="561500214"/>
              </p:ext>
            </p:extLst>
          </p:nvPr>
        </p:nvGraphicFramePr>
        <p:xfrm>
          <a:off x="3043115" y="1809261"/>
          <a:ext cx="1765424" cy="3765468"/>
        </p:xfrm>
        <a:graphic>
          <a:graphicData uri="http://schemas.openxmlformats.org/drawingml/2006/chart">
            <c:chart xmlns:c="http://schemas.openxmlformats.org/drawingml/2006/chart" xmlns:r="http://schemas.openxmlformats.org/officeDocument/2006/relationships" r:id="rId13"/>
          </a:graphicData>
        </a:graphic>
      </p:graphicFrame>
      <p:sp>
        <p:nvSpPr>
          <p:cNvPr id="160" name="Rectangle 13"/>
          <p:cNvSpPr/>
          <p:nvPr>
            <p:custDataLst>
              <p:tags r:id="rId3"/>
            </p:custDataLst>
          </p:nvPr>
        </p:nvSpPr>
        <p:spPr bwMode="auto">
          <a:xfrm>
            <a:off x="2374776" y="5252548"/>
            <a:ext cx="660400" cy="13652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0">
            <a:noAutofit/>
          </a:bodyPr>
          <a:lstStyle/>
          <a:p>
            <a:pPr algn="r">
              <a:spcBef>
                <a:spcPct val="0"/>
              </a:spcBef>
              <a:spcAft>
                <a:spcPct val="0"/>
              </a:spcAft>
            </a:pPr>
            <a:fld id="{4DE8D39D-610C-44D3-95DF-76B25036DC98}" type="datetime'C''''''''e''rt''if''ic''''at''i''o''''n''''''''s'''">
              <a:rPr lang="en-US" sz="800" smtClean="0">
                <a:solidFill>
                  <a:schemeClr val="tx1"/>
                </a:solidFill>
                <a:cs typeface="Arial"/>
              </a:rPr>
              <a:pPr algn="r">
                <a:spcBef>
                  <a:spcPct val="0"/>
                </a:spcBef>
                <a:spcAft>
                  <a:spcPct val="0"/>
                </a:spcAft>
              </a:pPr>
              <a:t>Certifications</a:t>
            </a:fld>
            <a:endParaRPr lang="en-US" sz="800" dirty="0">
              <a:solidFill>
                <a:schemeClr val="tx1"/>
              </a:solidFill>
              <a:latin typeface="Arial"/>
              <a:cs typeface="Arial"/>
              <a:sym typeface="Arial"/>
            </a:endParaRPr>
          </a:p>
        </p:txBody>
      </p:sp>
      <p:sp>
        <p:nvSpPr>
          <p:cNvPr id="161" name="Rectangle 14"/>
          <p:cNvSpPr/>
          <p:nvPr>
            <p:custDataLst>
              <p:tags r:id="rId4"/>
            </p:custDataLst>
          </p:nvPr>
        </p:nvSpPr>
        <p:spPr bwMode="auto">
          <a:xfrm>
            <a:off x="2489076" y="4779473"/>
            <a:ext cx="546100" cy="2730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0">
            <a:noAutofit/>
          </a:bodyPr>
          <a:lstStyle/>
          <a:p>
            <a:pPr algn="r">
              <a:spcBef>
                <a:spcPct val="0"/>
              </a:spcBef>
              <a:spcAft>
                <a:spcPct val="0"/>
              </a:spcAft>
            </a:pPr>
            <a:fld id="{D1CFCB10-AA31-43DE-80B4-84BFFC802DC2}" type="datetime'''''A''fter''''-s''''a''''le''''''s''''''&#10;''''''''se''''rvice'">
              <a:rPr lang="en-US" sz="800" smtClean="0">
                <a:solidFill>
                  <a:schemeClr val="tx1"/>
                </a:solidFill>
                <a:cs typeface="Arial"/>
              </a:rPr>
              <a:pPr algn="r">
                <a:spcBef>
                  <a:spcPct val="0"/>
                </a:spcBef>
                <a:spcAft>
                  <a:spcPct val="0"/>
                </a:spcAft>
              </a:pPr>
              <a:t>After-sales
service</a:t>
            </a:fld>
            <a:endParaRPr lang="en-US" sz="800" dirty="0">
              <a:solidFill>
                <a:schemeClr val="tx1"/>
              </a:solidFill>
              <a:latin typeface="Arial"/>
              <a:cs typeface="Arial"/>
              <a:sym typeface="Arial"/>
            </a:endParaRPr>
          </a:p>
        </p:txBody>
      </p:sp>
      <p:sp>
        <p:nvSpPr>
          <p:cNvPr id="162" name="Rectangle 15"/>
          <p:cNvSpPr/>
          <p:nvPr>
            <p:custDataLst>
              <p:tags r:id="rId5"/>
            </p:custDataLst>
          </p:nvPr>
        </p:nvSpPr>
        <p:spPr bwMode="auto">
          <a:xfrm>
            <a:off x="2527176" y="4374661"/>
            <a:ext cx="508000" cy="2730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0">
            <a:noAutofit/>
          </a:bodyPr>
          <a:lstStyle/>
          <a:p>
            <a:pPr algn="r">
              <a:spcBef>
                <a:spcPct val="0"/>
              </a:spcBef>
              <a:spcAft>
                <a:spcPct val="0"/>
              </a:spcAft>
            </a:pPr>
            <a:r>
              <a:rPr lang="en-US" sz="800" dirty="0" smtClean="0">
                <a:solidFill>
                  <a:schemeClr val="tx1"/>
                </a:solidFill>
                <a:latin typeface="Arial"/>
                <a:cs typeface="Arial"/>
                <a:sym typeface="Arial"/>
              </a:rPr>
              <a:t>[name]</a:t>
            </a:r>
          </a:p>
          <a:p>
            <a:pPr algn="r">
              <a:spcBef>
                <a:spcPct val="0"/>
              </a:spcBef>
              <a:spcAft>
                <a:spcPct val="0"/>
              </a:spcAft>
            </a:pPr>
            <a:r>
              <a:rPr lang="en-US" sz="800" dirty="0" smtClean="0">
                <a:solidFill>
                  <a:schemeClr val="tx1"/>
                </a:solidFill>
                <a:latin typeface="Arial"/>
                <a:cs typeface="Arial"/>
                <a:sym typeface="Arial"/>
              </a:rPr>
              <a:t>know how</a:t>
            </a:r>
            <a:endParaRPr lang="en-US" sz="800" dirty="0">
              <a:solidFill>
                <a:schemeClr val="tx1"/>
              </a:solidFill>
              <a:latin typeface="Arial"/>
              <a:cs typeface="Arial"/>
              <a:sym typeface="Arial"/>
            </a:endParaRPr>
          </a:p>
        </p:txBody>
      </p:sp>
      <p:sp>
        <p:nvSpPr>
          <p:cNvPr id="163" name="Rectangle 16"/>
          <p:cNvSpPr/>
          <p:nvPr>
            <p:custDataLst>
              <p:tags r:id="rId6"/>
            </p:custDataLst>
          </p:nvPr>
        </p:nvSpPr>
        <p:spPr bwMode="auto">
          <a:xfrm>
            <a:off x="2565276" y="3969848"/>
            <a:ext cx="469900" cy="2730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0">
            <a:noAutofit/>
          </a:bodyPr>
          <a:lstStyle/>
          <a:p>
            <a:pPr algn="r">
              <a:spcBef>
                <a:spcPct val="0"/>
              </a:spcBef>
              <a:spcAft>
                <a:spcPct val="0"/>
              </a:spcAft>
            </a:pPr>
            <a:fld id="{09633DFD-CF72-4064-A245-56592EE72427}" type="datetime'''''''''One-sto''''''''p''&#10;''sh''''opp''''''ing'''">
              <a:rPr lang="en-US" sz="800" smtClean="0">
                <a:solidFill>
                  <a:schemeClr val="tx1"/>
                </a:solidFill>
                <a:cs typeface="Arial"/>
              </a:rPr>
              <a:pPr algn="r">
                <a:spcBef>
                  <a:spcPct val="0"/>
                </a:spcBef>
                <a:spcAft>
                  <a:spcPct val="0"/>
                </a:spcAft>
              </a:pPr>
              <a:t>One-stop
shopping</a:t>
            </a:fld>
            <a:endParaRPr lang="en-US" sz="800" dirty="0">
              <a:solidFill>
                <a:schemeClr val="tx1"/>
              </a:solidFill>
              <a:latin typeface="Arial"/>
              <a:cs typeface="Arial"/>
              <a:sym typeface="Arial"/>
            </a:endParaRPr>
          </a:p>
        </p:txBody>
      </p:sp>
      <p:sp>
        <p:nvSpPr>
          <p:cNvPr id="164" name="Rectangle 17"/>
          <p:cNvSpPr/>
          <p:nvPr>
            <p:custDataLst>
              <p:tags r:id="rId7"/>
            </p:custDataLst>
          </p:nvPr>
        </p:nvSpPr>
        <p:spPr bwMode="auto">
          <a:xfrm>
            <a:off x="2476376" y="3565036"/>
            <a:ext cx="558800" cy="2730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0">
            <a:noAutofit/>
          </a:bodyPr>
          <a:lstStyle/>
          <a:p>
            <a:pPr algn="r">
              <a:spcBef>
                <a:spcPct val="0"/>
              </a:spcBef>
              <a:spcAft>
                <a:spcPct val="0"/>
              </a:spcAft>
            </a:pPr>
            <a:fld id="{CF8C4BB2-8935-41C6-9817-020EF0511460}" type="datetime'I''''n''''ves''''''''t''''m''e''''nt&#10;c''o''sts'''''''''''''">
              <a:rPr lang="en-US" sz="800" smtClean="0">
                <a:solidFill>
                  <a:schemeClr val="tx1"/>
                </a:solidFill>
                <a:cs typeface="Arial"/>
              </a:rPr>
              <a:pPr algn="r">
                <a:spcBef>
                  <a:spcPct val="0"/>
                </a:spcBef>
                <a:spcAft>
                  <a:spcPct val="0"/>
                </a:spcAft>
              </a:pPr>
              <a:t>Investment
costs</a:t>
            </a:fld>
            <a:endParaRPr lang="en-US" sz="800" dirty="0">
              <a:solidFill>
                <a:schemeClr val="tx1"/>
              </a:solidFill>
              <a:latin typeface="Arial"/>
              <a:cs typeface="Arial"/>
              <a:sym typeface="Arial"/>
            </a:endParaRPr>
          </a:p>
        </p:txBody>
      </p:sp>
      <p:sp>
        <p:nvSpPr>
          <p:cNvPr id="165" name="Rectangle 21"/>
          <p:cNvSpPr/>
          <p:nvPr>
            <p:custDataLst>
              <p:tags r:id="rId8"/>
            </p:custDataLst>
          </p:nvPr>
        </p:nvSpPr>
        <p:spPr bwMode="auto">
          <a:xfrm>
            <a:off x="2628776" y="3160223"/>
            <a:ext cx="406400" cy="2730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0">
            <a:noAutofit/>
          </a:bodyPr>
          <a:lstStyle/>
          <a:p>
            <a:pPr algn="r">
              <a:spcBef>
                <a:spcPct val="0"/>
              </a:spcBef>
              <a:spcAft>
                <a:spcPct val="0"/>
              </a:spcAft>
            </a:pPr>
            <a:fld id="{12C37655-A88B-4BF7-A8E6-E22A5371C20E}" type="datetime'''''''''Pro''''duct&#10;''''p''o''r''t''f''''ol''''''''''''i''o'''">
              <a:rPr lang="en-US" sz="800" smtClean="0">
                <a:solidFill>
                  <a:schemeClr val="tx1"/>
                </a:solidFill>
                <a:cs typeface="Arial"/>
              </a:rPr>
              <a:pPr algn="r">
                <a:spcBef>
                  <a:spcPct val="0"/>
                </a:spcBef>
                <a:spcAft>
                  <a:spcPct val="0"/>
                </a:spcAft>
              </a:pPr>
              <a:t>Product
portfolio</a:t>
            </a:fld>
            <a:endParaRPr lang="en-US" sz="800" dirty="0">
              <a:solidFill>
                <a:schemeClr val="tx1"/>
              </a:solidFill>
              <a:latin typeface="Arial"/>
              <a:cs typeface="Arial"/>
              <a:sym typeface="Arial"/>
            </a:endParaRPr>
          </a:p>
        </p:txBody>
      </p:sp>
      <p:sp>
        <p:nvSpPr>
          <p:cNvPr id="166" name="Rectangle 18"/>
          <p:cNvSpPr/>
          <p:nvPr>
            <p:custDataLst>
              <p:tags r:id="rId9"/>
            </p:custDataLst>
          </p:nvPr>
        </p:nvSpPr>
        <p:spPr bwMode="auto">
          <a:xfrm>
            <a:off x="2552576" y="2755411"/>
            <a:ext cx="482600" cy="2730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0">
            <a:noAutofit/>
          </a:bodyPr>
          <a:lstStyle/>
          <a:p>
            <a:pPr algn="r">
              <a:spcBef>
                <a:spcPct val="0"/>
              </a:spcBef>
              <a:spcAft>
                <a:spcPct val="0"/>
              </a:spcAft>
            </a:pPr>
            <a:fld id="{5DAC262B-DE7E-483C-86F1-850C80F7CC37}" type="datetime'''''P''re-s''''''''al''e''''''s&#10;s''''er''''''vi''c''''''e'">
              <a:rPr lang="en-US" sz="800" smtClean="0">
                <a:solidFill>
                  <a:schemeClr val="tx1"/>
                </a:solidFill>
                <a:cs typeface="Arial"/>
              </a:rPr>
              <a:pPr algn="r">
                <a:spcBef>
                  <a:spcPct val="0"/>
                </a:spcBef>
                <a:spcAft>
                  <a:spcPct val="0"/>
                </a:spcAft>
              </a:pPr>
              <a:t>Pre-sales
service</a:t>
            </a:fld>
            <a:endParaRPr lang="en-US" sz="800" dirty="0">
              <a:solidFill>
                <a:schemeClr val="tx1"/>
              </a:solidFill>
              <a:latin typeface="Arial"/>
              <a:cs typeface="Arial"/>
              <a:sym typeface="Arial"/>
            </a:endParaRPr>
          </a:p>
        </p:txBody>
      </p:sp>
      <p:sp>
        <p:nvSpPr>
          <p:cNvPr id="167" name="Rectangle 19"/>
          <p:cNvSpPr/>
          <p:nvPr>
            <p:custDataLst>
              <p:tags r:id="rId10"/>
            </p:custDataLst>
          </p:nvPr>
        </p:nvSpPr>
        <p:spPr bwMode="auto">
          <a:xfrm>
            <a:off x="2711326" y="2350598"/>
            <a:ext cx="323850" cy="2730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0">
            <a:noAutofit/>
          </a:bodyPr>
          <a:lstStyle/>
          <a:p>
            <a:pPr algn="r">
              <a:spcBef>
                <a:spcPct val="0"/>
              </a:spcBef>
              <a:spcAft>
                <a:spcPct val="0"/>
              </a:spcAft>
            </a:pPr>
            <a:fld id="{8B21A849-30B8-4BE9-86AA-E6948862B576}" type="datetime'''''''''''''''T''''r''''''a''''ck''&#10;r''eco''''''''''''''rd'">
              <a:rPr lang="en-US" sz="800" smtClean="0">
                <a:solidFill>
                  <a:schemeClr val="tx1"/>
                </a:solidFill>
                <a:cs typeface="Arial"/>
              </a:rPr>
              <a:pPr algn="r">
                <a:spcBef>
                  <a:spcPct val="0"/>
                </a:spcBef>
                <a:spcAft>
                  <a:spcPct val="0"/>
                </a:spcAft>
              </a:pPr>
              <a:t>Track
record</a:t>
            </a:fld>
            <a:endParaRPr lang="en-US" sz="800" dirty="0">
              <a:solidFill>
                <a:schemeClr val="tx1"/>
              </a:solidFill>
              <a:latin typeface="Arial"/>
              <a:cs typeface="Arial"/>
              <a:sym typeface="Arial"/>
            </a:endParaRPr>
          </a:p>
        </p:txBody>
      </p:sp>
      <p:sp>
        <p:nvSpPr>
          <p:cNvPr id="168" name="Rectangle 20"/>
          <p:cNvSpPr/>
          <p:nvPr>
            <p:custDataLst>
              <p:tags r:id="rId11"/>
            </p:custDataLst>
          </p:nvPr>
        </p:nvSpPr>
        <p:spPr bwMode="auto">
          <a:xfrm>
            <a:off x="2533526" y="1945786"/>
            <a:ext cx="501650" cy="27305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chorCtr="0">
            <a:noAutofit/>
          </a:bodyPr>
          <a:lstStyle/>
          <a:p>
            <a:pPr algn="r">
              <a:spcBef>
                <a:spcPct val="0"/>
              </a:spcBef>
              <a:spcAft>
                <a:spcPct val="0"/>
              </a:spcAft>
            </a:pPr>
            <a:fld id="{666F03AE-9BA5-4BB6-AB8A-CF6017C27C27}" type="datetime'''''O''perati''n''''''g''''''''''''''''''''''&#10;''c''o''''s''ts'">
              <a:rPr lang="en-US" sz="800" smtClean="0">
                <a:solidFill>
                  <a:schemeClr val="tx1"/>
                </a:solidFill>
                <a:cs typeface="Arial"/>
              </a:rPr>
              <a:pPr algn="r">
                <a:spcBef>
                  <a:spcPct val="0"/>
                </a:spcBef>
                <a:spcAft>
                  <a:spcPct val="0"/>
                </a:spcAft>
              </a:pPr>
              <a:t>Operating
costs</a:t>
            </a:fld>
            <a:endParaRPr lang="en-US" sz="800" dirty="0">
              <a:solidFill>
                <a:schemeClr val="tx1"/>
              </a:solidFill>
              <a:latin typeface="Arial"/>
              <a:cs typeface="Arial"/>
              <a:sym typeface="Arial"/>
            </a:endParaRPr>
          </a:p>
        </p:txBody>
      </p:sp>
      <p:sp>
        <p:nvSpPr>
          <p:cNvPr id="169" name="TextBox 22"/>
          <p:cNvSpPr txBox="1"/>
          <p:nvPr/>
        </p:nvSpPr>
        <p:spPr>
          <a:xfrm>
            <a:off x="4607400" y="5561378"/>
            <a:ext cx="216024" cy="123111"/>
          </a:xfrm>
          <a:prstGeom prst="rect">
            <a:avLst/>
          </a:prstGeom>
          <a:noFill/>
        </p:spPr>
        <p:txBody>
          <a:bodyPr wrap="square" lIns="0" tIns="0" rIns="0" bIns="0" rtlCol="0">
            <a:spAutoFit/>
          </a:bodyPr>
          <a:lstStyle/>
          <a:p>
            <a:r>
              <a:rPr lang="en-US" sz="800" dirty="0" smtClean="0">
                <a:latin typeface="Arial" pitchFamily="34" charset="0"/>
                <a:cs typeface="Arial" pitchFamily="34" charset="0"/>
              </a:rPr>
              <a:t>High</a:t>
            </a:r>
          </a:p>
        </p:txBody>
      </p:sp>
      <p:sp>
        <p:nvSpPr>
          <p:cNvPr id="170" name="TextBox 23"/>
          <p:cNvSpPr txBox="1"/>
          <p:nvPr/>
        </p:nvSpPr>
        <p:spPr>
          <a:xfrm>
            <a:off x="3046084" y="5552586"/>
            <a:ext cx="216024" cy="123111"/>
          </a:xfrm>
          <a:prstGeom prst="rect">
            <a:avLst/>
          </a:prstGeom>
          <a:noFill/>
        </p:spPr>
        <p:txBody>
          <a:bodyPr wrap="square" lIns="0" tIns="0" rIns="0" bIns="0" rtlCol="0">
            <a:spAutoFit/>
          </a:bodyPr>
          <a:lstStyle/>
          <a:p>
            <a:r>
              <a:rPr lang="en-US" sz="800" dirty="0" smtClean="0">
                <a:latin typeface="Arial" pitchFamily="34" charset="0"/>
                <a:cs typeface="Arial" pitchFamily="34" charset="0"/>
              </a:rPr>
              <a:t>Low</a:t>
            </a:r>
          </a:p>
        </p:txBody>
      </p:sp>
    </p:spTree>
    <p:extLst>
      <p:ext uri="{BB962C8B-B14F-4D97-AF65-F5344CB8AC3E}">
        <p14:creationId xmlns:p14="http://schemas.microsoft.com/office/powerpoint/2010/main" val="13203458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The switching barriers are relatively low</a:t>
            </a:r>
          </a:p>
          <a:p>
            <a:pPr lvl="0"/>
            <a:r>
              <a:rPr lang="en-US" dirty="0" smtClean="0"/>
              <a:t>Reputation, quality risk and limited alternatives are the most important criteria</a:t>
            </a:r>
          </a:p>
          <a:p>
            <a:endParaRPr lang="en-US" dirty="0"/>
          </a:p>
        </p:txBody>
      </p:sp>
      <p:sp>
        <p:nvSpPr>
          <p:cNvPr id="5" name="Titel 4"/>
          <p:cNvSpPr>
            <a:spLocks noGrp="1"/>
          </p:cNvSpPr>
          <p:nvPr>
            <p:ph type="title"/>
          </p:nvPr>
        </p:nvSpPr>
        <p:spPr/>
        <p:txBody>
          <a:bodyPr/>
          <a:lstStyle/>
          <a:p>
            <a:r>
              <a:rPr lang="en-US" dirty="0" smtClean="0"/>
              <a:t>5. How loyal are customers?</a:t>
            </a:r>
            <a:endParaRPr lang="en-US" dirty="0"/>
          </a:p>
        </p:txBody>
      </p:sp>
      <p:sp>
        <p:nvSpPr>
          <p:cNvPr id="7" name="Textplatzhalter 6"/>
          <p:cNvSpPr>
            <a:spLocks noGrp="1"/>
          </p:cNvSpPr>
          <p:nvPr>
            <p:ph type="body" sz="quarter" idx="13"/>
          </p:nvPr>
        </p:nvSpPr>
        <p:spPr/>
        <p:txBody>
          <a:bodyPr/>
          <a:lstStyle/>
          <a:p>
            <a:r>
              <a:rPr lang="en-US" dirty="0" smtClean="0"/>
              <a:t>Customer Analysis</a:t>
            </a:r>
            <a:endParaRPr lang="en-US" dirty="0"/>
          </a:p>
        </p:txBody>
      </p:sp>
      <p:sp>
        <p:nvSpPr>
          <p:cNvPr id="39" name="Text Box 8"/>
          <p:cNvSpPr txBox="1">
            <a:spLocks noChangeArrowheads="1"/>
          </p:cNvSpPr>
          <p:nvPr/>
        </p:nvSpPr>
        <p:spPr bwMode="gray">
          <a:xfrm>
            <a:off x="2446338" y="6021388"/>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KPMG interviews and analysis.</a:t>
            </a:r>
            <a:endParaRPr lang="en-US" sz="600" dirty="0">
              <a:cs typeface="Arial" pitchFamily="34" charset="0"/>
            </a:endParaRPr>
          </a:p>
        </p:txBody>
      </p:sp>
      <p:grpSp>
        <p:nvGrpSpPr>
          <p:cNvPr id="25" name="Gruppieren 24"/>
          <p:cNvGrpSpPr/>
          <p:nvPr/>
        </p:nvGrpSpPr>
        <p:grpSpPr>
          <a:xfrm>
            <a:off x="7120268" y="211707"/>
            <a:ext cx="2286926" cy="216024"/>
            <a:chOff x="-1239688" y="1268760"/>
            <a:chExt cx="864000" cy="216024"/>
          </a:xfrm>
        </p:grpSpPr>
        <p:sp>
          <p:nvSpPr>
            <p:cNvPr id="26" name="Rechteck 2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2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2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0" name="Text Placeholder 12"/>
          <p:cNvSpPr txBox="1">
            <a:spLocks/>
          </p:cNvSpPr>
          <p:nvPr>
            <p:custDataLst>
              <p:tags r:id="rId1"/>
            </p:custDataLst>
          </p:nvPr>
        </p:nvSpPr>
        <p:spPr>
          <a:xfrm>
            <a:off x="2447923" y="1422400"/>
            <a:ext cx="339896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smtClean="0">
                <a:latin typeface="Arial" panose="020B0604020202020204" pitchFamily="34" charset="0"/>
                <a:cs typeface="Arial" panose="020B0604020202020204" pitchFamily="34" charset="0"/>
              </a:rPr>
              <a:t>Key switching barriers for [name] customers</a:t>
            </a:r>
            <a:endParaRPr lang="en-US" sz="900" kern="0" dirty="0">
              <a:latin typeface="Arial" panose="020B0604020202020204" pitchFamily="34" charset="0"/>
              <a:cs typeface="Arial" panose="020B0604020202020204" pitchFamily="34" charset="0"/>
            </a:endParaRPr>
          </a:p>
        </p:txBody>
      </p:sp>
      <p:grpSp>
        <p:nvGrpSpPr>
          <p:cNvPr id="11" name="Gruppieren 10"/>
          <p:cNvGrpSpPr/>
          <p:nvPr/>
        </p:nvGrpSpPr>
        <p:grpSpPr>
          <a:xfrm>
            <a:off x="2446966" y="1688246"/>
            <a:ext cx="6970083" cy="904475"/>
            <a:chOff x="2446965" y="1617910"/>
            <a:chExt cx="6980232" cy="904475"/>
          </a:xfrm>
        </p:grpSpPr>
        <p:sp>
          <p:nvSpPr>
            <p:cNvPr id="29" name="Text Placeholder 7"/>
            <p:cNvSpPr txBox="1">
              <a:spLocks/>
            </p:cNvSpPr>
            <p:nvPr/>
          </p:nvSpPr>
          <p:spPr>
            <a:xfrm>
              <a:off x="3332283" y="1617910"/>
              <a:ext cx="5293161" cy="904475"/>
            </a:xfrm>
            <a:prstGeom prst="rect">
              <a:avLst/>
            </a:prstGeom>
            <a:ln>
              <a:solidFill>
                <a:schemeClr val="tx2"/>
              </a:solidFill>
            </a:ln>
          </p:spPr>
          <p:txBody>
            <a:bodyPr wrap="square" lIns="36000" tIns="36000" rIns="36000" bIns="36000">
              <a:noAutofit/>
            </a:bodyPr>
            <a:lstStyle/>
            <a:p>
              <a:pPr marL="216000" lvl="2" indent="-216000">
                <a:buClr>
                  <a:schemeClr val="tx2"/>
                </a:buClr>
                <a:buFont typeface="Univers for KPMG Light" panose="020B0403020202020204" pitchFamily="34" charset="0"/>
                <a:buChar char="—"/>
                <a:defRPr/>
              </a:pPr>
              <a:r>
                <a:rPr lang="en-US" sz="900" dirty="0" smtClean="0">
                  <a:solidFill>
                    <a:srgbClr val="000000"/>
                  </a:solidFill>
                  <a:cs typeface="Arial" pitchFamily="34" charset="0"/>
                </a:rPr>
                <a:t>A strong track record as well as prospects for long-term continuance on the market prevent customers from switching away from the industry’s protagonists</a:t>
              </a:r>
            </a:p>
            <a:p>
              <a:pPr marL="360363" lvl="3" indent="-184150">
                <a:buClr>
                  <a:srgbClr val="97989A"/>
                </a:buClr>
                <a:tabLst>
                  <a:tab pos="360363" algn="l"/>
                </a:tabLst>
                <a:defRPr/>
              </a:pPr>
              <a:r>
                <a:rPr lang="en-US" sz="900" dirty="0" smtClean="0">
                  <a:solidFill>
                    <a:schemeClr val="accent4"/>
                  </a:solidFill>
                  <a:cs typeface="Arial" pitchFamily="34" charset="0"/>
                </a:rPr>
                <a:t>“...	It was a fundamental decision to source from a leading [name] manufacturer. Thus, reputation is key. A supplier must have a strong track record of successful projects and should likely be available for the new [name]’s useful life ...”</a:t>
              </a:r>
              <a:br>
                <a:rPr lang="en-US" sz="900" dirty="0" smtClean="0">
                  <a:solidFill>
                    <a:schemeClr val="accent4"/>
                  </a:solidFill>
                  <a:cs typeface="Arial" pitchFamily="34" charset="0"/>
                </a:rPr>
              </a:br>
              <a:r>
                <a:rPr lang="en-US" sz="900" b="1" dirty="0" smtClean="0">
                  <a:solidFill>
                    <a:schemeClr val="accent4"/>
                  </a:solidFill>
                  <a:cs typeface="Arial" pitchFamily="34" charset="0"/>
                </a:rPr>
                <a:t>		</a:t>
              </a:r>
              <a:r>
                <a:rPr lang="en-US" sz="900" b="1" dirty="0" smtClean="0">
                  <a:solidFill>
                    <a:schemeClr val="accent4"/>
                  </a:solidFill>
                </a:rPr>
                <a:t>Engineering department manager, </a:t>
              </a:r>
              <a:r>
                <a:rPr lang="en-US" sz="900" b="1" dirty="0" smtClean="0">
                  <a:solidFill>
                    <a:schemeClr val="accent4"/>
                  </a:solidFill>
                  <a:cs typeface="Arial" pitchFamily="34" charset="0"/>
                </a:rPr>
                <a:t>[Customer xyz]</a:t>
              </a:r>
              <a:r>
                <a:rPr lang="en-US" sz="900" b="1" dirty="0" smtClean="0">
                  <a:solidFill>
                    <a:schemeClr val="accent4"/>
                  </a:solidFill>
                </a:rPr>
                <a:t>, Qatar</a:t>
              </a:r>
            </a:p>
          </p:txBody>
        </p:sp>
        <p:sp>
          <p:nvSpPr>
            <p:cNvPr id="34" name="Rectangle 4"/>
            <p:cNvSpPr>
              <a:spLocks/>
            </p:cNvSpPr>
            <p:nvPr/>
          </p:nvSpPr>
          <p:spPr>
            <a:xfrm>
              <a:off x="2446965" y="1617910"/>
              <a:ext cx="885319"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r>
                <a:rPr lang="en-US" sz="900" b="1" dirty="0" smtClean="0">
                  <a:solidFill>
                    <a:schemeClr val="bg1"/>
                  </a:solidFill>
                  <a:latin typeface="Arial" pitchFamily="34" charset="0"/>
                  <a:cs typeface="Arial" pitchFamily="34" charset="0"/>
                </a:rPr>
                <a:t>Reputation</a:t>
              </a:r>
              <a:endParaRPr lang="en-US" sz="900" b="1" dirty="0">
                <a:solidFill>
                  <a:schemeClr val="bg1"/>
                </a:solidFill>
                <a:latin typeface="Arial" pitchFamily="34" charset="0"/>
                <a:cs typeface="Arial" pitchFamily="34" charset="0"/>
              </a:endParaRPr>
            </a:p>
          </p:txBody>
        </p:sp>
        <p:sp>
          <p:nvSpPr>
            <p:cNvPr id="42" name="Rectangle 4"/>
            <p:cNvSpPr>
              <a:spLocks/>
            </p:cNvSpPr>
            <p:nvPr/>
          </p:nvSpPr>
          <p:spPr>
            <a:xfrm>
              <a:off x="8669468" y="1617910"/>
              <a:ext cx="757729" cy="904475"/>
            </a:xfrm>
            <a:prstGeom prst="rect">
              <a:avLst/>
            </a:prstGeom>
            <a:solidFill>
              <a:schemeClr val="bg1"/>
            </a:solidFill>
            <a:ln w="9525">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endParaRPr lang="en-US" sz="900" b="1" dirty="0">
                <a:solidFill>
                  <a:schemeClr val="bg1"/>
                </a:solidFill>
                <a:latin typeface="Arial" pitchFamily="34" charset="0"/>
                <a:cs typeface="Arial" pitchFamily="34" charset="0"/>
              </a:endParaRPr>
            </a:p>
          </p:txBody>
        </p:sp>
      </p:grpSp>
      <p:grpSp>
        <p:nvGrpSpPr>
          <p:cNvPr id="10" name="Gruppieren 9"/>
          <p:cNvGrpSpPr/>
          <p:nvPr/>
        </p:nvGrpSpPr>
        <p:grpSpPr>
          <a:xfrm>
            <a:off x="2446966" y="2641414"/>
            <a:ext cx="6960228" cy="923943"/>
            <a:chOff x="2446965" y="2555512"/>
            <a:chExt cx="6970362" cy="923943"/>
          </a:xfrm>
        </p:grpSpPr>
        <p:sp>
          <p:nvSpPr>
            <p:cNvPr id="32" name="Text Placeholder 7"/>
            <p:cNvSpPr txBox="1">
              <a:spLocks/>
            </p:cNvSpPr>
            <p:nvPr/>
          </p:nvSpPr>
          <p:spPr>
            <a:xfrm>
              <a:off x="3332285" y="2555513"/>
              <a:ext cx="5293160" cy="923942"/>
            </a:xfrm>
            <a:prstGeom prst="rect">
              <a:avLst/>
            </a:prstGeom>
            <a:ln>
              <a:solidFill>
                <a:schemeClr val="tx2"/>
              </a:solidFill>
            </a:ln>
          </p:spPr>
          <p:txBody>
            <a:bodyPr wrap="square" lIns="36000" tIns="36000" rIns="36000" bIns="36000">
              <a:noAutofit/>
            </a:bodyPr>
            <a:lstStyle/>
            <a:p>
              <a:pPr marL="216000" lvl="2" indent="-216000">
                <a:buClr>
                  <a:schemeClr val="tx2"/>
                </a:buClr>
                <a:buFont typeface="Univers for KPMG Light" panose="020B0403020202020204" pitchFamily="34" charset="0"/>
                <a:buChar char="—"/>
                <a:defRPr/>
              </a:pPr>
              <a:r>
                <a:rPr lang="en-US" sz="900" dirty="0" smtClean="0">
                  <a:solidFill>
                    <a:srgbClr val="000000"/>
                  </a:solidFill>
                  <a:cs typeface="Arial" pitchFamily="34" charset="0"/>
                </a:rPr>
                <a:t>Only few suppliers offer required engineering capabilities and manpower for larger [name] projects</a:t>
              </a:r>
            </a:p>
            <a:p>
              <a:pPr marL="360363" lvl="3" indent="-184150">
                <a:buClr>
                  <a:srgbClr val="97989A"/>
                </a:buClr>
                <a:tabLst>
                  <a:tab pos="630238" algn="l"/>
                </a:tabLst>
                <a:defRPr/>
              </a:pPr>
              <a:r>
                <a:rPr lang="en-US" sz="900" dirty="0" smtClean="0">
                  <a:solidFill>
                    <a:schemeClr val="accent4"/>
                  </a:solidFill>
                  <a:cs typeface="Arial" pitchFamily="34" charset="0"/>
                </a:rPr>
                <a:t>“...	[name] suppliers are engineers in the first place. While the implementation is mainly done by various sub-contractors such as local craftsmen, it is the engineering that defines both quality and technical capabilities of the [name]. There are not as much capable suppliers with state-of-the-art engineered solutions for customers to choose from ...”</a:t>
              </a:r>
              <a:br>
                <a:rPr lang="en-US" sz="900" dirty="0" smtClean="0">
                  <a:solidFill>
                    <a:schemeClr val="accent4"/>
                  </a:solidFill>
                  <a:cs typeface="Arial" pitchFamily="34" charset="0"/>
                </a:rPr>
              </a:br>
              <a:r>
                <a:rPr lang="en-US" sz="900" b="1" dirty="0" smtClean="0">
                  <a:solidFill>
                    <a:schemeClr val="accent4"/>
                  </a:solidFill>
                  <a:cs typeface="Arial" pitchFamily="34" charset="0"/>
                </a:rPr>
                <a:t>	 		Chief operating officer, [Customer xyz], Germany</a:t>
              </a:r>
            </a:p>
          </p:txBody>
        </p:sp>
        <p:sp>
          <p:nvSpPr>
            <p:cNvPr id="35" name="Rectangle 5"/>
            <p:cNvSpPr>
              <a:spLocks/>
            </p:cNvSpPr>
            <p:nvPr/>
          </p:nvSpPr>
          <p:spPr>
            <a:xfrm>
              <a:off x="2446965" y="2555512"/>
              <a:ext cx="885319" cy="923943"/>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r>
                <a:rPr lang="en-US" sz="900" b="1" dirty="0" smtClean="0">
                  <a:solidFill>
                    <a:schemeClr val="bg1"/>
                  </a:solidFill>
                  <a:latin typeface="Arial" pitchFamily="34" charset="0"/>
                  <a:cs typeface="Arial" pitchFamily="34" charset="0"/>
                </a:rPr>
                <a:t>Engineering capabilities</a:t>
              </a:r>
              <a:endParaRPr lang="en-US" sz="900" b="1" dirty="0">
                <a:solidFill>
                  <a:schemeClr val="bg1"/>
                </a:solidFill>
                <a:latin typeface="Arial" pitchFamily="34" charset="0"/>
                <a:cs typeface="Arial" pitchFamily="34" charset="0"/>
              </a:endParaRPr>
            </a:p>
          </p:txBody>
        </p:sp>
        <p:sp>
          <p:nvSpPr>
            <p:cNvPr id="43" name="Rectangle 5"/>
            <p:cNvSpPr>
              <a:spLocks/>
            </p:cNvSpPr>
            <p:nvPr/>
          </p:nvSpPr>
          <p:spPr>
            <a:xfrm>
              <a:off x="8669468" y="2555512"/>
              <a:ext cx="747859" cy="923943"/>
            </a:xfrm>
            <a:prstGeom prst="rect">
              <a:avLst/>
            </a:prstGeom>
            <a:solidFill>
              <a:schemeClr val="bg1"/>
            </a:solidFill>
            <a:ln w="9525">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endParaRPr lang="en-US" sz="900" b="1" dirty="0">
                <a:solidFill>
                  <a:schemeClr val="bg1"/>
                </a:solidFill>
                <a:latin typeface="Arial" pitchFamily="34" charset="0"/>
                <a:cs typeface="Arial" pitchFamily="34" charset="0"/>
              </a:endParaRPr>
            </a:p>
          </p:txBody>
        </p:sp>
      </p:grpSp>
      <p:grpSp>
        <p:nvGrpSpPr>
          <p:cNvPr id="8" name="Gruppieren 7"/>
          <p:cNvGrpSpPr/>
          <p:nvPr/>
        </p:nvGrpSpPr>
        <p:grpSpPr>
          <a:xfrm>
            <a:off x="2446966" y="3614050"/>
            <a:ext cx="6970084" cy="1468030"/>
            <a:chOff x="2446965" y="3613925"/>
            <a:chExt cx="6980233" cy="1468030"/>
          </a:xfrm>
        </p:grpSpPr>
        <p:sp>
          <p:nvSpPr>
            <p:cNvPr id="31" name="Text Placeholder 7"/>
            <p:cNvSpPr txBox="1">
              <a:spLocks/>
            </p:cNvSpPr>
            <p:nvPr/>
          </p:nvSpPr>
          <p:spPr>
            <a:xfrm>
              <a:off x="3332284" y="3613925"/>
              <a:ext cx="5293160" cy="1468030"/>
            </a:xfrm>
            <a:prstGeom prst="rect">
              <a:avLst/>
            </a:prstGeom>
            <a:ln>
              <a:solidFill>
                <a:schemeClr val="tx2"/>
              </a:solidFill>
            </a:ln>
          </p:spPr>
          <p:txBody>
            <a:bodyPr wrap="square" lIns="36000" tIns="36000" rIns="36000" bIns="36000">
              <a:noAutofit/>
            </a:bodyPr>
            <a:lstStyle/>
            <a:p>
              <a:pPr marL="216000" lvl="2" indent="-216000">
                <a:buClr>
                  <a:schemeClr val="tx2"/>
                </a:buClr>
                <a:buFont typeface="Univers for KPMG Light" panose="020B0403020202020204" pitchFamily="34" charset="0"/>
                <a:buChar char="—"/>
                <a:defRPr/>
              </a:pPr>
              <a:r>
                <a:rPr lang="en-US" sz="900" dirty="0" smtClean="0">
                  <a:solidFill>
                    <a:srgbClr val="000000"/>
                  </a:solidFill>
                  <a:cs typeface="Arial" pitchFamily="34" charset="0"/>
                </a:rPr>
                <a:t>There are only few suppliers being able to provide large or multiple-fuel [name] and entire plants</a:t>
              </a:r>
            </a:p>
            <a:p>
              <a:pPr marL="360363" lvl="3" indent="-184150">
                <a:buClr>
                  <a:srgbClr val="97989A"/>
                </a:buClr>
                <a:tabLst>
                  <a:tab pos="630238" algn="l"/>
                </a:tabLst>
                <a:defRPr/>
              </a:pPr>
              <a:r>
                <a:rPr lang="en-US" sz="900" dirty="0" smtClean="0">
                  <a:solidFill>
                    <a:schemeClr val="accent4"/>
                  </a:solidFill>
                  <a:cs typeface="Arial" pitchFamily="34" charset="0"/>
                </a:rPr>
                <a:t>“...	Some customers require particularly large [name] or those that are flexible with regards to the type of fuel they use. Since not all suppliers are able to build such [name], this obviously limits the availability of potential suppliers ...”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Managing director, [Customer xyz], Germany</a:t>
              </a:r>
              <a:r>
                <a:rPr lang="en-US" sz="900" dirty="0" smtClean="0">
                  <a:solidFill>
                    <a:schemeClr val="accent4"/>
                  </a:solidFill>
                  <a:cs typeface="Arial" pitchFamily="34" charset="0"/>
                </a:rPr>
                <a:t/>
              </a:r>
              <a:br>
                <a:rPr lang="en-US" sz="900" dirty="0" smtClean="0">
                  <a:solidFill>
                    <a:schemeClr val="accent4"/>
                  </a:solidFill>
                  <a:cs typeface="Arial" pitchFamily="34" charset="0"/>
                </a:rPr>
              </a:br>
              <a:endParaRPr lang="en-US" sz="900" dirty="0" smtClean="0">
                <a:solidFill>
                  <a:schemeClr val="accent4"/>
                </a:solidFill>
                <a:cs typeface="Arial" pitchFamily="34" charset="0"/>
              </a:endParaRPr>
            </a:p>
            <a:p>
              <a:pPr marL="360363" lvl="3" indent="-184150">
                <a:buClr>
                  <a:srgbClr val="97989A"/>
                </a:buClr>
                <a:tabLst>
                  <a:tab pos="630238" algn="l"/>
                </a:tabLst>
                <a:defRPr/>
              </a:pPr>
              <a:r>
                <a:rPr lang="en-US" sz="900" dirty="0" smtClean="0">
                  <a:solidFill>
                    <a:schemeClr val="accent4"/>
                  </a:solidFill>
                  <a:cs typeface="Arial" pitchFamily="34" charset="0"/>
                </a:rPr>
                <a:t>“...	Most [name] operators in emerging markets need an all-in offer since they do not have the engineering staff at hand as it is the case in Europe or North America. The need for a one-stop shop excludes many supplier alternatives ...”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Managing director, [Customer xyz], Germany</a:t>
              </a:r>
            </a:p>
          </p:txBody>
        </p:sp>
        <p:sp>
          <p:nvSpPr>
            <p:cNvPr id="36" name="Rectangle 8"/>
            <p:cNvSpPr>
              <a:spLocks/>
            </p:cNvSpPr>
            <p:nvPr/>
          </p:nvSpPr>
          <p:spPr>
            <a:xfrm>
              <a:off x="2446965" y="3613925"/>
              <a:ext cx="885319" cy="1468030"/>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r>
                <a:rPr lang="en-US" sz="900" b="1" dirty="0" smtClean="0">
                  <a:solidFill>
                    <a:schemeClr val="bg1"/>
                  </a:solidFill>
                  <a:latin typeface="Arial" pitchFamily="34" charset="0"/>
                  <a:cs typeface="Arial" pitchFamily="34" charset="0"/>
                </a:rPr>
                <a:t>Specific requirements</a:t>
              </a:r>
              <a:endParaRPr lang="en-US" sz="900" b="1" dirty="0">
                <a:solidFill>
                  <a:schemeClr val="bg1"/>
                </a:solidFill>
                <a:latin typeface="Arial" pitchFamily="34" charset="0"/>
                <a:cs typeface="Arial" pitchFamily="34" charset="0"/>
              </a:endParaRPr>
            </a:p>
          </p:txBody>
        </p:sp>
        <p:sp>
          <p:nvSpPr>
            <p:cNvPr id="44" name="Rectangle 8"/>
            <p:cNvSpPr>
              <a:spLocks/>
            </p:cNvSpPr>
            <p:nvPr/>
          </p:nvSpPr>
          <p:spPr>
            <a:xfrm>
              <a:off x="8669468" y="3613925"/>
              <a:ext cx="757730" cy="1468030"/>
            </a:xfrm>
            <a:prstGeom prst="rect">
              <a:avLst/>
            </a:prstGeom>
            <a:solidFill>
              <a:schemeClr val="bg1"/>
            </a:solidFill>
            <a:ln w="9525">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endParaRPr lang="en-US" sz="900" b="1" dirty="0">
                <a:solidFill>
                  <a:schemeClr val="bg1"/>
                </a:solidFill>
                <a:latin typeface="Arial" pitchFamily="34" charset="0"/>
                <a:cs typeface="Arial" pitchFamily="34" charset="0"/>
              </a:endParaRPr>
            </a:p>
          </p:txBody>
        </p:sp>
      </p:grpSp>
      <p:grpSp>
        <p:nvGrpSpPr>
          <p:cNvPr id="4" name="Gruppieren 3"/>
          <p:cNvGrpSpPr/>
          <p:nvPr/>
        </p:nvGrpSpPr>
        <p:grpSpPr>
          <a:xfrm>
            <a:off x="2446966" y="5130772"/>
            <a:ext cx="6970084" cy="874375"/>
            <a:chOff x="2446965" y="5148356"/>
            <a:chExt cx="6980233" cy="874375"/>
          </a:xfrm>
        </p:grpSpPr>
        <p:sp>
          <p:nvSpPr>
            <p:cNvPr id="33" name="Text Placeholder 7"/>
            <p:cNvSpPr txBox="1">
              <a:spLocks/>
            </p:cNvSpPr>
            <p:nvPr/>
          </p:nvSpPr>
          <p:spPr>
            <a:xfrm>
              <a:off x="3332284" y="5148356"/>
              <a:ext cx="5293160" cy="874375"/>
            </a:xfrm>
            <a:prstGeom prst="rect">
              <a:avLst/>
            </a:prstGeom>
            <a:ln>
              <a:solidFill>
                <a:schemeClr val="tx2"/>
              </a:solidFill>
            </a:ln>
          </p:spPr>
          <p:txBody>
            <a:bodyPr wrap="square" lIns="36000" tIns="36000" rIns="36000" bIns="36000">
              <a:noAutofit/>
            </a:bodyPr>
            <a:lstStyle/>
            <a:p>
              <a:pPr marL="216000" lvl="2" indent="-216000">
                <a:buClr>
                  <a:schemeClr val="tx2"/>
                </a:buClr>
                <a:buFont typeface="Univers for KPMG Light" panose="020B0403020202020204" pitchFamily="34" charset="0"/>
                <a:buChar char="—"/>
                <a:defRPr/>
              </a:pPr>
              <a:r>
                <a:rPr lang="en-US" sz="900" dirty="0" smtClean="0">
                  <a:solidFill>
                    <a:srgbClr val="000000"/>
                  </a:solidFill>
                  <a:cs typeface="Arial" pitchFamily="34" charset="0"/>
                </a:rPr>
                <a:t>In some cases, existing supplier relationships give rise to limited customer loyalty</a:t>
              </a:r>
            </a:p>
            <a:p>
              <a:pPr marL="360363" lvl="3" indent="-184150">
                <a:buClr>
                  <a:srgbClr val="97989A"/>
                </a:buClr>
                <a:tabLst>
                  <a:tab pos="630238" algn="l"/>
                </a:tabLst>
                <a:defRPr/>
              </a:pPr>
              <a:r>
                <a:rPr lang="en-US" sz="900" dirty="0" smtClean="0">
                  <a:solidFill>
                    <a:schemeClr val="accent4"/>
                  </a:solidFill>
                  <a:cs typeface="Arial" pitchFamily="34" charset="0"/>
                </a:rPr>
                <a:t>“...	Continued interaction with customers via service contracts or repeated [name] projects increase customer loyalty</a:t>
              </a:r>
              <a:br>
                <a:rPr lang="en-US" sz="900" dirty="0" smtClean="0">
                  <a:solidFill>
                    <a:schemeClr val="accent4"/>
                  </a:solidFill>
                  <a:cs typeface="Arial" pitchFamily="34" charset="0"/>
                </a:rPr>
              </a:br>
              <a:r>
                <a:rPr lang="en-US" sz="900" dirty="0" smtClean="0">
                  <a:solidFill>
                    <a:schemeClr val="accent4"/>
                  </a:solidFill>
                  <a:cs typeface="Arial" pitchFamily="34" charset="0"/>
                </a:rPr>
                <a:t>and slightly reduce the likelihood of switching. However, there is little space for loyalty in tender processes ...”</a:t>
              </a:r>
              <a:br>
                <a:rPr lang="en-US" sz="900" dirty="0" smtClean="0">
                  <a:solidFill>
                    <a:schemeClr val="accent4"/>
                  </a:solidFill>
                  <a:cs typeface="Arial" pitchFamily="34" charset="0"/>
                </a:rPr>
              </a:br>
              <a:r>
                <a:rPr lang="en-US" sz="900" b="1" dirty="0" smtClean="0">
                  <a:solidFill>
                    <a:schemeClr val="accent4"/>
                  </a:solidFill>
                  <a:cs typeface="Arial" pitchFamily="34" charset="0"/>
                </a:rPr>
                <a:t>	</a:t>
              </a:r>
              <a:r>
                <a:rPr lang="en-US" sz="900" b="1" dirty="0" smtClean="0">
                  <a:solidFill>
                    <a:schemeClr val="accent4"/>
                  </a:solidFill>
                </a:rPr>
                <a:t> 		</a:t>
              </a:r>
              <a:r>
                <a:rPr lang="en-US" sz="900" b="1" dirty="0" smtClean="0">
                  <a:solidFill>
                    <a:schemeClr val="accent4"/>
                  </a:solidFill>
                  <a:cs typeface="Arial" pitchFamily="34" charset="0"/>
                </a:rPr>
                <a:t>Head of purchasing, [Customer xyz],</a:t>
              </a:r>
              <a:r>
                <a:rPr lang="en-US" sz="900" b="1" dirty="0" smtClean="0">
                  <a:solidFill>
                    <a:schemeClr val="accent4"/>
                  </a:solidFill>
                </a:rPr>
                <a:t> Russia </a:t>
              </a:r>
              <a:endParaRPr lang="en-US" sz="900" b="1" dirty="0" smtClean="0">
                <a:solidFill>
                  <a:schemeClr val="accent4"/>
                </a:solidFill>
                <a:cs typeface="Arial" pitchFamily="34" charset="0"/>
              </a:endParaRPr>
            </a:p>
          </p:txBody>
        </p:sp>
        <p:sp>
          <p:nvSpPr>
            <p:cNvPr id="37" name="Rectangle 16"/>
            <p:cNvSpPr>
              <a:spLocks/>
            </p:cNvSpPr>
            <p:nvPr/>
          </p:nvSpPr>
          <p:spPr>
            <a:xfrm>
              <a:off x="2446965" y="5148356"/>
              <a:ext cx="885319" cy="8743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r>
                <a:rPr lang="en-US" sz="900" b="1" dirty="0" smtClean="0">
                  <a:solidFill>
                    <a:schemeClr val="bg1"/>
                  </a:solidFill>
                  <a:latin typeface="Arial" pitchFamily="34" charset="0"/>
                  <a:cs typeface="Arial" pitchFamily="34" charset="0"/>
                </a:rPr>
                <a:t>Supplier relationships</a:t>
              </a:r>
              <a:endParaRPr lang="en-US" sz="900" b="1" dirty="0">
                <a:solidFill>
                  <a:schemeClr val="bg1"/>
                </a:solidFill>
                <a:latin typeface="Arial" pitchFamily="34" charset="0"/>
                <a:cs typeface="Arial" pitchFamily="34" charset="0"/>
              </a:endParaRPr>
            </a:p>
          </p:txBody>
        </p:sp>
        <p:sp>
          <p:nvSpPr>
            <p:cNvPr id="45" name="Rectangle 16"/>
            <p:cNvSpPr>
              <a:spLocks/>
            </p:cNvSpPr>
            <p:nvPr/>
          </p:nvSpPr>
          <p:spPr>
            <a:xfrm>
              <a:off x="8669468" y="5148356"/>
              <a:ext cx="757730" cy="874375"/>
            </a:xfrm>
            <a:prstGeom prst="rect">
              <a:avLst/>
            </a:prstGeom>
            <a:solidFill>
              <a:schemeClr val="bg1"/>
            </a:solidFill>
            <a:ln w="9525">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endParaRPr lang="en-US" sz="900" b="1" dirty="0">
                <a:solidFill>
                  <a:schemeClr val="bg1"/>
                </a:solidFill>
                <a:latin typeface="Arial" pitchFamily="34" charset="0"/>
                <a:cs typeface="Arial" pitchFamily="34" charset="0"/>
              </a:endParaRPr>
            </a:p>
          </p:txBody>
        </p:sp>
      </p:grpSp>
      <p:sp>
        <p:nvSpPr>
          <p:cNvPr id="38" name="Text Placeholder 12"/>
          <p:cNvSpPr txBox="1">
            <a:spLocks/>
          </p:cNvSpPr>
          <p:nvPr>
            <p:custDataLst>
              <p:tags r:id="rId2"/>
            </p:custDataLst>
          </p:nvPr>
        </p:nvSpPr>
        <p:spPr>
          <a:xfrm>
            <a:off x="8660422" y="1422400"/>
            <a:ext cx="756627"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algn="ctr"/>
            <a:r>
              <a:rPr lang="en-US" sz="900" kern="0" dirty="0" smtClean="0">
                <a:latin typeface="Arial" panose="020B0604020202020204" pitchFamily="34" charset="0"/>
                <a:cs typeface="Arial" panose="020B0604020202020204" pitchFamily="34" charset="0"/>
              </a:rPr>
              <a:t>Strength </a:t>
            </a:r>
            <a:br>
              <a:rPr lang="en-US" sz="900" kern="0" dirty="0" smtClean="0">
                <a:latin typeface="Arial" panose="020B0604020202020204" pitchFamily="34" charset="0"/>
                <a:cs typeface="Arial" panose="020B0604020202020204" pitchFamily="34" charset="0"/>
              </a:rPr>
            </a:br>
            <a:r>
              <a:rPr lang="en-US" sz="900" kern="0" dirty="0" smtClean="0">
                <a:latin typeface="Arial" panose="020B0604020202020204" pitchFamily="34" charset="0"/>
                <a:cs typeface="Arial" panose="020B0604020202020204" pitchFamily="34" charset="0"/>
              </a:rPr>
              <a:t>of barrier</a:t>
            </a:r>
            <a:endParaRPr lang="en-US" sz="900" kern="0" dirty="0">
              <a:latin typeface="Arial" panose="020B0604020202020204" pitchFamily="34" charset="0"/>
              <a:cs typeface="Arial" panose="020B0604020202020204" pitchFamily="34" charset="0"/>
            </a:endParaRPr>
          </a:p>
        </p:txBody>
      </p:sp>
      <p:sp>
        <p:nvSpPr>
          <p:cNvPr id="46" name="Oval 14"/>
          <p:cNvSpPr/>
          <p:nvPr>
            <p:custDataLst>
              <p:tags r:id="rId3"/>
            </p:custDataLst>
          </p:nvPr>
        </p:nvSpPr>
        <p:spPr bwMode="auto">
          <a:xfrm>
            <a:off x="8867531" y="1932232"/>
            <a:ext cx="361950" cy="361950"/>
          </a:xfrm>
          <a:prstGeom prst="ellipse">
            <a:avLst/>
          </a:prstGeom>
          <a:solidFill>
            <a:schemeClr val="bg1"/>
          </a:solidFill>
          <a:ln w="9525">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7" name="Arc 15"/>
          <p:cNvSpPr/>
          <p:nvPr>
            <p:custDataLst>
              <p:tags r:id="rId4"/>
            </p:custDataLst>
          </p:nvPr>
        </p:nvSpPr>
        <p:spPr bwMode="gray">
          <a:xfrm>
            <a:off x="8867531" y="1932232"/>
            <a:ext cx="361950" cy="361950"/>
          </a:xfrm>
          <a:prstGeom prst="arc">
            <a:avLst>
              <a:gd name="adj1" fmla="val 16200000"/>
              <a:gd name="adj2" fmla="val 2700000"/>
            </a:avLst>
          </a:prstGeom>
          <a:solidFill>
            <a:schemeClr val="tx2"/>
          </a:solidFill>
          <a:ln w="9525">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8" name="Oval 18"/>
          <p:cNvSpPr/>
          <p:nvPr>
            <p:custDataLst>
              <p:tags r:id="rId5"/>
            </p:custDataLst>
          </p:nvPr>
        </p:nvSpPr>
        <p:spPr bwMode="auto">
          <a:xfrm>
            <a:off x="8864356" y="2909497"/>
            <a:ext cx="365125" cy="365125"/>
          </a:xfrm>
          <a:prstGeom prst="ellipse">
            <a:avLst/>
          </a:prstGeom>
          <a:solidFill>
            <a:schemeClr val="bg1"/>
          </a:solidFill>
          <a:ln w="9525">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9" name="Arc 19"/>
          <p:cNvSpPr/>
          <p:nvPr>
            <p:custDataLst>
              <p:tags r:id="rId6"/>
            </p:custDataLst>
          </p:nvPr>
        </p:nvSpPr>
        <p:spPr bwMode="gray">
          <a:xfrm>
            <a:off x="8864356" y="2909497"/>
            <a:ext cx="365123" cy="365123"/>
          </a:xfrm>
          <a:prstGeom prst="arc">
            <a:avLst>
              <a:gd name="adj1" fmla="val 16200000"/>
              <a:gd name="adj2" fmla="val 0"/>
            </a:avLst>
          </a:prstGeom>
          <a:solidFill>
            <a:schemeClr val="tx2"/>
          </a:solidFill>
          <a:ln w="9525">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0" name="Oval 20"/>
          <p:cNvSpPr/>
          <p:nvPr>
            <p:custDataLst>
              <p:tags r:id="rId7"/>
            </p:custDataLst>
          </p:nvPr>
        </p:nvSpPr>
        <p:spPr bwMode="auto">
          <a:xfrm>
            <a:off x="8864356" y="4165503"/>
            <a:ext cx="365125" cy="365125"/>
          </a:xfrm>
          <a:prstGeom prst="ellipse">
            <a:avLst/>
          </a:prstGeom>
          <a:solidFill>
            <a:schemeClr val="bg1"/>
          </a:solidFill>
          <a:ln w="9525">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1" name="Arc 21"/>
          <p:cNvSpPr/>
          <p:nvPr>
            <p:custDataLst>
              <p:tags r:id="rId8"/>
            </p:custDataLst>
          </p:nvPr>
        </p:nvSpPr>
        <p:spPr bwMode="gray">
          <a:xfrm>
            <a:off x="8864356" y="4165503"/>
            <a:ext cx="365123" cy="365123"/>
          </a:xfrm>
          <a:prstGeom prst="arc">
            <a:avLst>
              <a:gd name="adj1" fmla="val 16200000"/>
              <a:gd name="adj2" fmla="val 0"/>
            </a:avLst>
          </a:prstGeom>
          <a:solidFill>
            <a:schemeClr val="tx2"/>
          </a:solidFill>
          <a:ln w="9525">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2" name="Oval 22"/>
          <p:cNvSpPr/>
          <p:nvPr>
            <p:custDataLst>
              <p:tags r:id="rId9"/>
            </p:custDataLst>
          </p:nvPr>
        </p:nvSpPr>
        <p:spPr bwMode="auto">
          <a:xfrm>
            <a:off x="8864356" y="5422168"/>
            <a:ext cx="365125" cy="365125"/>
          </a:xfrm>
          <a:prstGeom prst="ellipse">
            <a:avLst/>
          </a:prstGeom>
          <a:solidFill>
            <a:schemeClr val="bg1"/>
          </a:solidFill>
          <a:ln w="9525">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3" name="Arc 23"/>
          <p:cNvSpPr/>
          <p:nvPr>
            <p:custDataLst>
              <p:tags r:id="rId10"/>
            </p:custDataLst>
          </p:nvPr>
        </p:nvSpPr>
        <p:spPr bwMode="gray">
          <a:xfrm>
            <a:off x="8864356" y="5422168"/>
            <a:ext cx="365123" cy="365123"/>
          </a:xfrm>
          <a:prstGeom prst="arc">
            <a:avLst>
              <a:gd name="adj1" fmla="val 16200000"/>
              <a:gd name="adj2" fmla="val 18900000"/>
            </a:avLst>
          </a:prstGeom>
          <a:solidFill>
            <a:schemeClr val="tx2"/>
          </a:solidFill>
          <a:ln w="9525">
            <a:solidFill>
              <a:schemeClr val="tx2"/>
            </a:solidFill>
            <a:headEnd type="none"/>
            <a:tailEnd type="none"/>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4" name="TextBox 25"/>
          <p:cNvSpPr txBox="1"/>
          <p:nvPr/>
        </p:nvSpPr>
        <p:spPr>
          <a:xfrm>
            <a:off x="8469190" y="6100885"/>
            <a:ext cx="182742" cy="107722"/>
          </a:xfrm>
          <a:prstGeom prst="rect">
            <a:avLst/>
          </a:prstGeom>
          <a:noFill/>
        </p:spPr>
        <p:txBody>
          <a:bodyPr wrap="none" lIns="0" tIns="0" rIns="0" bIns="0" rtlCol="0" anchor="ctr">
            <a:spAutoFit/>
          </a:bodyPr>
          <a:lstStyle/>
          <a:p>
            <a:r>
              <a:rPr lang="en-US" sz="700" dirty="0" smtClean="0">
                <a:latin typeface="Arial" pitchFamily="34" charset="0"/>
                <a:cs typeface="Arial" pitchFamily="34" charset="0"/>
              </a:rPr>
              <a:t>High</a:t>
            </a:r>
          </a:p>
        </p:txBody>
      </p:sp>
      <p:sp>
        <p:nvSpPr>
          <p:cNvPr id="55" name="TextBox 26"/>
          <p:cNvSpPr txBox="1"/>
          <p:nvPr/>
        </p:nvSpPr>
        <p:spPr>
          <a:xfrm>
            <a:off x="9151815" y="6100885"/>
            <a:ext cx="189154" cy="107722"/>
          </a:xfrm>
          <a:prstGeom prst="rect">
            <a:avLst/>
          </a:prstGeom>
          <a:noFill/>
        </p:spPr>
        <p:txBody>
          <a:bodyPr wrap="none" lIns="0" tIns="0" rIns="0" bIns="0" rtlCol="0" anchor="ctr">
            <a:spAutoFit/>
          </a:bodyPr>
          <a:lstStyle/>
          <a:p>
            <a:r>
              <a:rPr lang="en-US" sz="700" dirty="0" smtClean="0">
                <a:latin typeface="Arial" pitchFamily="34" charset="0"/>
                <a:cs typeface="Arial" pitchFamily="34" charset="0"/>
              </a:rPr>
              <a:t> Low</a:t>
            </a:r>
          </a:p>
        </p:txBody>
      </p:sp>
      <p:sp>
        <p:nvSpPr>
          <p:cNvPr id="56" name="Oval 27"/>
          <p:cNvSpPr/>
          <p:nvPr>
            <p:custDataLst>
              <p:tags r:id="rId11"/>
            </p:custDataLst>
          </p:nvPr>
        </p:nvSpPr>
        <p:spPr bwMode="auto">
          <a:xfrm>
            <a:off x="8246573" y="6075118"/>
            <a:ext cx="144000" cy="144000"/>
          </a:xfrm>
          <a:prstGeom prst="ellipse">
            <a:avLst/>
          </a:prstGeom>
          <a:solidFill>
            <a:schemeClr val="tx2"/>
          </a:solidFill>
          <a:ln w="9525">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57" name="Oval 28"/>
          <p:cNvSpPr/>
          <p:nvPr>
            <p:custDataLst>
              <p:tags r:id="rId12"/>
            </p:custDataLst>
          </p:nvPr>
        </p:nvSpPr>
        <p:spPr bwMode="auto">
          <a:xfrm>
            <a:off x="8959361" y="6075118"/>
            <a:ext cx="144000" cy="144000"/>
          </a:xfrm>
          <a:prstGeom prst="ellipse">
            <a:avLst/>
          </a:prstGeom>
          <a:solidFill>
            <a:schemeClr val="bg1"/>
          </a:solidFill>
          <a:ln w="9525">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Tree>
    <p:extLst>
      <p:ext uri="{BB962C8B-B14F-4D97-AF65-F5344CB8AC3E}">
        <p14:creationId xmlns:p14="http://schemas.microsoft.com/office/powerpoint/2010/main" val="48773016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Switching suppliers is a standard occurrence</a:t>
            </a:r>
          </a:p>
          <a:p>
            <a:pPr lvl="0"/>
            <a:r>
              <a:rPr lang="en-US" dirty="0" smtClean="0"/>
              <a:t>New investments in [name] require a bidding process and result in switching suppliers</a:t>
            </a:r>
          </a:p>
          <a:p>
            <a:endParaRPr lang="en-US" dirty="0"/>
          </a:p>
        </p:txBody>
      </p:sp>
      <p:sp>
        <p:nvSpPr>
          <p:cNvPr id="5" name="Titel 4"/>
          <p:cNvSpPr>
            <a:spLocks noGrp="1"/>
          </p:cNvSpPr>
          <p:nvPr>
            <p:ph type="title"/>
          </p:nvPr>
        </p:nvSpPr>
        <p:spPr/>
        <p:txBody>
          <a:bodyPr/>
          <a:lstStyle/>
          <a:p>
            <a:r>
              <a:rPr lang="en-US" dirty="0" smtClean="0"/>
              <a:t>5. How loyal are customers?</a:t>
            </a:r>
            <a:endParaRPr lang="en-US" dirty="0"/>
          </a:p>
        </p:txBody>
      </p:sp>
      <p:sp>
        <p:nvSpPr>
          <p:cNvPr id="7" name="Textplatzhalter 6"/>
          <p:cNvSpPr>
            <a:spLocks noGrp="1"/>
          </p:cNvSpPr>
          <p:nvPr>
            <p:ph type="body" sz="quarter" idx="13"/>
          </p:nvPr>
        </p:nvSpPr>
        <p:spPr/>
        <p:txBody>
          <a:bodyPr/>
          <a:lstStyle/>
          <a:p>
            <a:r>
              <a:rPr lang="en-US" dirty="0" smtClean="0"/>
              <a:t>Customer Analysis</a:t>
            </a:r>
            <a:endParaRPr lang="en-US" dirty="0"/>
          </a:p>
        </p:txBody>
      </p:sp>
      <p:sp>
        <p:nvSpPr>
          <p:cNvPr id="39" name="Text Box 8"/>
          <p:cNvSpPr txBox="1">
            <a:spLocks noChangeArrowheads="1"/>
          </p:cNvSpPr>
          <p:nvPr/>
        </p:nvSpPr>
        <p:spPr bwMode="gray">
          <a:xfrm>
            <a:off x="2446338" y="6021388"/>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KPMG interviews and analysis.</a:t>
            </a:r>
            <a:endParaRPr lang="en-US" sz="600" dirty="0">
              <a:cs typeface="Arial" pitchFamily="34" charset="0"/>
            </a:endParaRPr>
          </a:p>
        </p:txBody>
      </p:sp>
      <p:grpSp>
        <p:nvGrpSpPr>
          <p:cNvPr id="25" name="Gruppieren 24"/>
          <p:cNvGrpSpPr/>
          <p:nvPr/>
        </p:nvGrpSpPr>
        <p:grpSpPr>
          <a:xfrm>
            <a:off x="7120268" y="211707"/>
            <a:ext cx="2286926" cy="216024"/>
            <a:chOff x="-1239688" y="1268760"/>
            <a:chExt cx="864000" cy="216024"/>
          </a:xfrm>
        </p:grpSpPr>
        <p:sp>
          <p:nvSpPr>
            <p:cNvPr id="26" name="Rechteck 2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2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2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0" name="Text Placeholder 12"/>
          <p:cNvSpPr txBox="1">
            <a:spLocks/>
          </p:cNvSpPr>
          <p:nvPr>
            <p:custDataLst>
              <p:tags r:id="rId1"/>
            </p:custDataLst>
          </p:nvPr>
        </p:nvSpPr>
        <p:spPr>
          <a:xfrm>
            <a:off x="2447923" y="1422400"/>
            <a:ext cx="339896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Switching </a:t>
            </a:r>
            <a:r>
              <a:rPr lang="en-US" sz="900" kern="0" dirty="0" smtClean="0">
                <a:latin typeface="Arial" panose="020B0604020202020204" pitchFamily="34" charset="0"/>
                <a:cs typeface="Arial" panose="020B0604020202020204" pitchFamily="34" charset="0"/>
              </a:rPr>
              <a:t>behavior </a:t>
            </a:r>
            <a:r>
              <a:rPr lang="en-US" sz="900" kern="0" dirty="0">
                <a:latin typeface="Arial" panose="020B0604020202020204" pitchFamily="34" charset="0"/>
                <a:cs typeface="Arial" panose="020B0604020202020204" pitchFamily="34" charset="0"/>
              </a:rPr>
              <a:t>of Minerals (lime) customers</a:t>
            </a:r>
          </a:p>
        </p:txBody>
      </p:sp>
      <p:sp>
        <p:nvSpPr>
          <p:cNvPr id="29" name="Text Placeholder 7"/>
          <p:cNvSpPr txBox="1">
            <a:spLocks/>
          </p:cNvSpPr>
          <p:nvPr/>
        </p:nvSpPr>
        <p:spPr>
          <a:xfrm>
            <a:off x="2446339" y="1940247"/>
            <a:ext cx="3400545" cy="4081141"/>
          </a:xfrm>
          <a:prstGeom prst="rect">
            <a:avLst/>
          </a:prstGeom>
          <a:ln>
            <a:solidFill>
              <a:schemeClr val="tx2"/>
            </a:solidFill>
          </a:ln>
        </p:spPr>
        <p:txBody>
          <a:bodyPr wrap="square" lIns="36000" tIns="36000" rIns="36000" bIns="36000">
            <a:noAutofit/>
          </a:bodyPr>
          <a:lstStyle/>
          <a:p>
            <a:pPr marL="216000" lvl="2" indent="-216000">
              <a:spcBef>
                <a:spcPts val="300"/>
              </a:spcBef>
              <a:spcAft>
                <a:spcPts val="600"/>
              </a:spcAft>
              <a:buClr>
                <a:schemeClr val="tx2"/>
              </a:buClr>
              <a:buFont typeface="Univers for KPMG Light" panose="020B0403020202020204" pitchFamily="34" charset="0"/>
              <a:buChar char="—"/>
              <a:defRPr/>
            </a:pPr>
            <a:r>
              <a:rPr lang="en-US" sz="900" dirty="0" smtClean="0">
                <a:solidFill>
                  <a:srgbClr val="000000"/>
                </a:solidFill>
                <a:cs typeface="Arial" pitchFamily="34" charset="0"/>
              </a:rPr>
              <a:t>Switching [name] suppliers is standard</a:t>
            </a:r>
          </a:p>
          <a:p>
            <a:pPr marL="355600" lvl="3" indent="-139700">
              <a:spcBef>
                <a:spcPts val="300"/>
              </a:spcBef>
              <a:spcAft>
                <a:spcPts val="600"/>
              </a:spcAft>
              <a:buClr>
                <a:srgbClr val="97989A"/>
              </a:buClr>
              <a:tabLst>
                <a:tab pos="355600" algn="l"/>
              </a:tabLst>
              <a:defRPr/>
            </a:pPr>
            <a:r>
              <a:rPr lang="en-US" sz="900" dirty="0" smtClean="0">
                <a:solidFill>
                  <a:schemeClr val="accent4"/>
                </a:solidFill>
                <a:cs typeface="Arial" pitchFamily="34" charset="0"/>
              </a:rPr>
              <a:t>“...	Customers may switch suppliers whenever they build a [name]. This is nothing unusual. I would say loyalty is less common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General director, [Customer xyz], Russia</a:t>
            </a:r>
          </a:p>
          <a:p>
            <a:pPr marL="216000" lvl="2" indent="-216000">
              <a:spcBef>
                <a:spcPts val="300"/>
              </a:spcBef>
              <a:spcAft>
                <a:spcPts val="600"/>
              </a:spcAft>
              <a:buClr>
                <a:schemeClr val="tx2"/>
              </a:buClr>
              <a:buFont typeface="Univers for KPMG Light" panose="020B0403020202020204" pitchFamily="34" charset="0"/>
              <a:buChar char="—"/>
              <a:defRPr/>
            </a:pPr>
            <a:r>
              <a:rPr lang="en-US" sz="900" dirty="0" smtClean="0">
                <a:solidFill>
                  <a:srgbClr val="000000"/>
                </a:solidFill>
                <a:cs typeface="Arial" pitchFamily="34" charset="0"/>
              </a:rPr>
              <a:t>There are no regular patterns for switching</a:t>
            </a:r>
          </a:p>
          <a:p>
            <a:pPr marL="355600" lvl="3" indent="-139700">
              <a:spcBef>
                <a:spcPts val="300"/>
              </a:spcBef>
              <a:spcAft>
                <a:spcPts val="600"/>
              </a:spcAft>
              <a:buClr>
                <a:srgbClr val="97989A"/>
              </a:buClr>
              <a:tabLst>
                <a:tab pos="630238" algn="l"/>
              </a:tabLst>
              <a:defRPr/>
            </a:pPr>
            <a:r>
              <a:rPr lang="en-US" sz="900" dirty="0" smtClean="0">
                <a:solidFill>
                  <a:schemeClr val="accent4"/>
                </a:solidFill>
                <a:cs typeface="Arial" pitchFamily="34" charset="0"/>
              </a:rPr>
              <a:t>“...	One can switch to an alternative [name] supplier after one year or after 20 years. It depends on when you build the next [name]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Process engineer, [Customer xyz], USA</a:t>
            </a:r>
          </a:p>
          <a:p>
            <a:pPr marL="216000" lvl="2" indent="-216000">
              <a:spcBef>
                <a:spcPts val="300"/>
              </a:spcBef>
              <a:spcAft>
                <a:spcPts val="600"/>
              </a:spcAft>
              <a:buClr>
                <a:schemeClr val="tx2"/>
              </a:buClr>
              <a:buFont typeface="Univers for KPMG Light" panose="020B0403020202020204" pitchFamily="34" charset="0"/>
              <a:buChar char="—"/>
              <a:defRPr/>
            </a:pPr>
            <a:r>
              <a:rPr lang="en-US" sz="900" dirty="0" smtClean="0">
                <a:solidFill>
                  <a:srgbClr val="000000"/>
                </a:solidFill>
                <a:cs typeface="Arial" pitchFamily="34" charset="0"/>
              </a:rPr>
              <a:t>Lime kilns usually require replacement after 20-25 years</a:t>
            </a:r>
          </a:p>
          <a:p>
            <a:pPr marL="355600" lvl="3" indent="-139700">
              <a:spcBef>
                <a:spcPts val="300"/>
              </a:spcBef>
              <a:spcAft>
                <a:spcPts val="600"/>
              </a:spcAft>
              <a:buClr>
                <a:srgbClr val="97989A"/>
              </a:buClr>
              <a:tabLst>
                <a:tab pos="630238" algn="l"/>
              </a:tabLst>
              <a:defRPr/>
            </a:pPr>
            <a:r>
              <a:rPr lang="en-US" sz="900" dirty="0" smtClean="0">
                <a:solidFill>
                  <a:schemeClr val="accent4"/>
                </a:solidFill>
                <a:cs typeface="Arial" pitchFamily="34" charset="0"/>
              </a:rPr>
              <a:t>“...	You need to replace a [name] after 20-25 years but there might be the requirement to replace it earlier due to technological change such as alternative fuels or more efficient processes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Head of department for machinery purchasing, 	[Customer xyz], Russia</a:t>
            </a:r>
          </a:p>
          <a:p>
            <a:pPr marL="216000" lvl="2" indent="-216000">
              <a:spcBef>
                <a:spcPts val="300"/>
              </a:spcBef>
              <a:spcAft>
                <a:spcPts val="600"/>
              </a:spcAft>
              <a:buClr>
                <a:schemeClr val="tx2"/>
              </a:buClr>
              <a:buFont typeface="Univers for KPMG Light" panose="020B0403020202020204" pitchFamily="34" charset="0"/>
              <a:buChar char="—"/>
              <a:defRPr/>
            </a:pPr>
            <a:r>
              <a:rPr lang="en-US" sz="900" dirty="0" smtClean="0">
                <a:solidFill>
                  <a:srgbClr val="000000"/>
                </a:solidFill>
                <a:cs typeface="Arial" pitchFamily="34" charset="0"/>
              </a:rPr>
              <a:t>The frequency of switching is higher in emerging markets</a:t>
            </a:r>
          </a:p>
          <a:p>
            <a:pPr marL="355600" lvl="3" indent="-139700">
              <a:spcBef>
                <a:spcPts val="300"/>
              </a:spcBef>
              <a:spcAft>
                <a:spcPts val="600"/>
              </a:spcAft>
              <a:buClr>
                <a:srgbClr val="97989A"/>
              </a:buClr>
              <a:tabLst>
                <a:tab pos="630238" algn="l"/>
              </a:tabLst>
              <a:defRPr/>
            </a:pPr>
            <a:r>
              <a:rPr lang="en-US" sz="900" dirty="0" smtClean="0">
                <a:solidFill>
                  <a:schemeClr val="accent4"/>
                </a:solidFill>
                <a:cs typeface="Arial" pitchFamily="34" charset="0"/>
              </a:rPr>
              <a:t>“...	The more kilns are produced, the more opportunities customers have for changing their [name] suppliers. This is obviously much more often the case in emerging </a:t>
            </a:r>
            <a:br>
              <a:rPr lang="en-US" sz="900" dirty="0" smtClean="0">
                <a:solidFill>
                  <a:schemeClr val="accent4"/>
                </a:solidFill>
                <a:cs typeface="Arial" pitchFamily="34" charset="0"/>
              </a:rPr>
            </a:br>
            <a:r>
              <a:rPr lang="en-US" sz="900" dirty="0" smtClean="0">
                <a:solidFill>
                  <a:schemeClr val="accent4"/>
                </a:solidFill>
                <a:cs typeface="Arial" pitchFamily="34" charset="0"/>
              </a:rPr>
              <a:t>markets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Plant manager, [Customer xyz], Egypt</a:t>
            </a:r>
            <a:endParaRPr lang="en-US" sz="900" b="1" dirty="0">
              <a:solidFill>
                <a:schemeClr val="accent4"/>
              </a:solidFill>
              <a:cs typeface="Arial" pitchFamily="34" charset="0"/>
            </a:endParaRPr>
          </a:p>
        </p:txBody>
      </p:sp>
      <p:sp>
        <p:nvSpPr>
          <p:cNvPr id="34" name="Rectangle 4"/>
          <p:cNvSpPr>
            <a:spLocks/>
          </p:cNvSpPr>
          <p:nvPr/>
        </p:nvSpPr>
        <p:spPr>
          <a:xfrm>
            <a:off x="2446965" y="1688247"/>
            <a:ext cx="3399919" cy="252000"/>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r>
              <a:rPr lang="en-US" sz="900" b="1" dirty="0" smtClean="0">
                <a:solidFill>
                  <a:schemeClr val="bg1"/>
                </a:solidFill>
                <a:latin typeface="Arial" pitchFamily="34" charset="0"/>
                <a:cs typeface="Arial" pitchFamily="34" charset="0"/>
              </a:rPr>
              <a:t>Frequency of switching</a:t>
            </a:r>
            <a:endParaRPr lang="en-US" sz="900" b="1" dirty="0">
              <a:solidFill>
                <a:schemeClr val="bg1"/>
              </a:solidFill>
              <a:latin typeface="Arial" pitchFamily="34" charset="0"/>
              <a:cs typeface="Arial" pitchFamily="34" charset="0"/>
            </a:endParaRPr>
          </a:p>
        </p:txBody>
      </p:sp>
      <p:sp>
        <p:nvSpPr>
          <p:cNvPr id="40" name="Text Placeholder 7"/>
          <p:cNvSpPr txBox="1">
            <a:spLocks/>
          </p:cNvSpPr>
          <p:nvPr/>
        </p:nvSpPr>
        <p:spPr>
          <a:xfrm>
            <a:off x="6016505" y="1940247"/>
            <a:ext cx="3400545" cy="4081141"/>
          </a:xfrm>
          <a:prstGeom prst="rect">
            <a:avLst/>
          </a:prstGeom>
          <a:ln>
            <a:solidFill>
              <a:schemeClr val="tx2"/>
            </a:solidFill>
          </a:ln>
        </p:spPr>
        <p:txBody>
          <a:bodyPr wrap="square" lIns="36000" tIns="36000" rIns="36000" bIns="36000">
            <a:noAutofit/>
          </a:bodyPr>
          <a:lstStyle/>
          <a:p>
            <a:pPr marL="216000" lvl="2" indent="-216000">
              <a:spcAft>
                <a:spcPts val="300"/>
              </a:spcAft>
              <a:buClr>
                <a:schemeClr val="tx2"/>
              </a:buClr>
              <a:buFont typeface="Univers for KPMG Light" panose="020B0403020202020204" pitchFamily="34" charset="0"/>
              <a:buChar char="—"/>
              <a:defRPr/>
            </a:pPr>
            <a:r>
              <a:rPr lang="en-US" sz="900" dirty="0" smtClean="0">
                <a:solidFill>
                  <a:srgbClr val="000000"/>
                </a:solidFill>
                <a:cs typeface="Arial" pitchFamily="34" charset="0"/>
              </a:rPr>
              <a:t>Investment decisions trigger [name] projects implying new supplier choices</a:t>
            </a:r>
          </a:p>
          <a:p>
            <a:pPr marL="361950" lvl="3" indent="-152400">
              <a:spcAft>
                <a:spcPts val="300"/>
              </a:spcAft>
              <a:buClr>
                <a:srgbClr val="97989A"/>
              </a:buClr>
              <a:tabLst>
                <a:tab pos="361950" algn="l"/>
              </a:tabLst>
              <a:defRPr/>
            </a:pPr>
            <a:r>
              <a:rPr lang="en-US" sz="900" dirty="0" smtClean="0">
                <a:solidFill>
                  <a:schemeClr val="accent4"/>
                </a:solidFill>
                <a:cs typeface="Arial" pitchFamily="34" charset="0"/>
              </a:rPr>
              <a:t>“...	We consider all sourcing options whenever we build a new [name]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Chief operating officer, [Customer xyz], Germany</a:t>
            </a:r>
          </a:p>
          <a:p>
            <a:pPr marL="361950" lvl="3" indent="-152400">
              <a:spcAft>
                <a:spcPts val="300"/>
              </a:spcAft>
              <a:buClr>
                <a:srgbClr val="97989A"/>
              </a:buClr>
              <a:tabLst>
                <a:tab pos="630238" algn="l"/>
              </a:tabLst>
              <a:defRPr/>
            </a:pPr>
            <a:r>
              <a:rPr lang="en-US" sz="900" dirty="0" smtClean="0">
                <a:solidFill>
                  <a:schemeClr val="accent4"/>
                </a:solidFill>
                <a:cs typeface="Arial" pitchFamily="34" charset="0"/>
              </a:rPr>
              <a:t>“...	Kilns are a multi-million dollar investment. To keep the process competitive, we cannot afford to stick with one supplier at the outset. Therefore, we invite [name] manufacturers to hand in tender offers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Head of sales department, [Customer xyz], Germany</a:t>
            </a:r>
          </a:p>
          <a:p>
            <a:pPr marL="216000" lvl="2" indent="-216000">
              <a:spcAft>
                <a:spcPts val="300"/>
              </a:spcAft>
              <a:buClr>
                <a:schemeClr val="tx2"/>
              </a:buClr>
              <a:buFont typeface="Univers for KPMG Light" panose="020B0403020202020204" pitchFamily="34" charset="0"/>
              <a:buChar char="—"/>
              <a:defRPr/>
            </a:pPr>
            <a:r>
              <a:rPr lang="en-US" sz="900" dirty="0" smtClean="0">
                <a:solidFill>
                  <a:srgbClr val="000000"/>
                </a:solidFill>
                <a:cs typeface="Arial" pitchFamily="34" charset="0"/>
              </a:rPr>
              <a:t>Quality problems &amp; reputation issues are switching motivations</a:t>
            </a:r>
          </a:p>
          <a:p>
            <a:pPr marL="361950" lvl="3" indent="-152400">
              <a:spcAft>
                <a:spcPts val="300"/>
              </a:spcAft>
              <a:buClr>
                <a:srgbClr val="97989A"/>
              </a:buClr>
              <a:tabLst>
                <a:tab pos="630238" algn="l"/>
              </a:tabLst>
              <a:defRPr/>
            </a:pPr>
            <a:r>
              <a:rPr lang="en-US" sz="900" dirty="0" smtClean="0">
                <a:solidFill>
                  <a:schemeClr val="accent4"/>
                </a:solidFill>
                <a:cs typeface="Arial" pitchFamily="34" charset="0"/>
              </a:rPr>
              <a:t>“...	Customers pay attention to any quality issues that may occur at other important [name] projects and would switch to alternative suppliers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Head of technical purchasing, [Cust. xyz], Germany</a:t>
            </a:r>
          </a:p>
          <a:p>
            <a:pPr marL="216000" lvl="2" indent="-216000">
              <a:spcAft>
                <a:spcPts val="300"/>
              </a:spcAft>
              <a:buClr>
                <a:schemeClr val="tx2"/>
              </a:buClr>
              <a:buFont typeface="Univers for KPMG Light" panose="020B0403020202020204" pitchFamily="34" charset="0"/>
              <a:buChar char="—"/>
              <a:defRPr/>
            </a:pPr>
            <a:r>
              <a:rPr lang="en-US" sz="900" dirty="0" smtClean="0">
                <a:solidFill>
                  <a:srgbClr val="000000"/>
                </a:solidFill>
                <a:cs typeface="Arial" pitchFamily="34" charset="0"/>
              </a:rPr>
              <a:t>The availability of additional players triggers switching</a:t>
            </a:r>
          </a:p>
          <a:p>
            <a:pPr marL="361950" lvl="3" indent="-152400">
              <a:spcAft>
                <a:spcPts val="300"/>
              </a:spcAft>
              <a:buClr>
                <a:srgbClr val="97989A"/>
              </a:buClr>
              <a:tabLst>
                <a:tab pos="630238" algn="l"/>
              </a:tabLst>
              <a:defRPr/>
            </a:pPr>
            <a:r>
              <a:rPr lang="en-US" sz="900" dirty="0" smtClean="0">
                <a:solidFill>
                  <a:schemeClr val="accent4"/>
                </a:solidFill>
                <a:cs typeface="Arial" pitchFamily="34" charset="0"/>
              </a:rPr>
              <a:t>“...	The emergence of new players with sufficient engineering capabilities has triggered switching in the past. Qualical is a good example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Managing director, [Customer xyz], Germany</a:t>
            </a:r>
          </a:p>
          <a:p>
            <a:pPr marL="216000" lvl="2" indent="-216000">
              <a:spcAft>
                <a:spcPts val="300"/>
              </a:spcAft>
              <a:buClr>
                <a:schemeClr val="tx2"/>
              </a:buClr>
              <a:buFont typeface="Univers for KPMG Light" panose="020B0403020202020204" pitchFamily="34" charset="0"/>
              <a:buChar char="—"/>
              <a:defRPr/>
            </a:pPr>
            <a:r>
              <a:rPr lang="en-US" sz="900" dirty="0" smtClean="0">
                <a:solidFill>
                  <a:srgbClr val="000000"/>
                </a:solidFill>
                <a:cs typeface="Arial" pitchFamily="34" charset="0"/>
              </a:rPr>
              <a:t>The need for specific technological solutions leads to switching</a:t>
            </a:r>
          </a:p>
          <a:p>
            <a:pPr marL="361950" lvl="3" indent="-152400">
              <a:spcAft>
                <a:spcPts val="300"/>
              </a:spcAft>
              <a:buClr>
                <a:srgbClr val="97989A"/>
              </a:buClr>
              <a:tabLst>
                <a:tab pos="630238" algn="l"/>
              </a:tabLst>
              <a:defRPr/>
            </a:pPr>
            <a:r>
              <a:rPr lang="en-US" sz="900" dirty="0" smtClean="0">
                <a:solidFill>
                  <a:schemeClr val="accent4"/>
                </a:solidFill>
                <a:cs typeface="Arial" pitchFamily="34" charset="0"/>
              </a:rPr>
              <a:t>“...	When requiring a highly specific [name] solution only offered by one of the established players, switching may be the only option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Sales manager, [Customer xyz], Germany</a:t>
            </a:r>
            <a:endParaRPr lang="en-US" sz="900" b="1" dirty="0">
              <a:solidFill>
                <a:schemeClr val="accent4"/>
              </a:solidFill>
              <a:cs typeface="Arial" pitchFamily="34" charset="0"/>
            </a:endParaRPr>
          </a:p>
        </p:txBody>
      </p:sp>
      <p:sp>
        <p:nvSpPr>
          <p:cNvPr id="41" name="Rectangle 4"/>
          <p:cNvSpPr>
            <a:spLocks/>
          </p:cNvSpPr>
          <p:nvPr/>
        </p:nvSpPr>
        <p:spPr>
          <a:xfrm>
            <a:off x="6017131" y="1688248"/>
            <a:ext cx="3399919" cy="252000"/>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r>
              <a:rPr lang="en-US" sz="900" b="1" dirty="0" smtClean="0">
                <a:solidFill>
                  <a:schemeClr val="bg1"/>
                </a:solidFill>
                <a:latin typeface="Arial" pitchFamily="34" charset="0"/>
                <a:cs typeface="Arial" pitchFamily="34" charset="0"/>
              </a:rPr>
              <a:t>Switching motivations</a:t>
            </a:r>
            <a:endParaRPr lang="en-US" sz="9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17608902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Purchasing organizations are becoming increasingly important in the hospital market</a:t>
            </a:r>
          </a:p>
          <a:p>
            <a:pPr lvl="0"/>
            <a:r>
              <a:rPr lang="en-US" dirty="0" smtClean="0"/>
              <a:t>The top 10 purchasing organizations are responsible for 72% of the total volume</a:t>
            </a:r>
          </a:p>
          <a:p>
            <a:endParaRPr lang="en-US" dirty="0"/>
          </a:p>
        </p:txBody>
      </p:sp>
      <p:sp>
        <p:nvSpPr>
          <p:cNvPr id="5" name="Titel 4"/>
          <p:cNvSpPr>
            <a:spLocks noGrp="1"/>
          </p:cNvSpPr>
          <p:nvPr>
            <p:ph type="title"/>
          </p:nvPr>
        </p:nvSpPr>
        <p:spPr/>
        <p:txBody>
          <a:bodyPr/>
          <a:lstStyle/>
          <a:p>
            <a:r>
              <a:rPr lang="en-US" dirty="0" smtClean="0"/>
              <a:t>6. What trends is customer behavior subject to?</a:t>
            </a:r>
            <a:endParaRPr lang="en-US" dirty="0"/>
          </a:p>
        </p:txBody>
      </p:sp>
      <p:sp>
        <p:nvSpPr>
          <p:cNvPr id="7" name="Textplatzhalter 6"/>
          <p:cNvSpPr>
            <a:spLocks noGrp="1"/>
          </p:cNvSpPr>
          <p:nvPr>
            <p:ph type="body" sz="quarter" idx="13"/>
          </p:nvPr>
        </p:nvSpPr>
        <p:spPr/>
        <p:txBody>
          <a:bodyPr/>
          <a:lstStyle/>
          <a:p>
            <a:r>
              <a:rPr lang="en-US" dirty="0" smtClean="0"/>
              <a:t>Customer Analysis</a:t>
            </a:r>
            <a:endParaRPr lang="en-US" dirty="0"/>
          </a:p>
        </p:txBody>
      </p:sp>
      <p:grpSp>
        <p:nvGrpSpPr>
          <p:cNvPr id="25" name="Gruppieren 24"/>
          <p:cNvGrpSpPr/>
          <p:nvPr/>
        </p:nvGrpSpPr>
        <p:grpSpPr>
          <a:xfrm>
            <a:off x="7120268" y="211707"/>
            <a:ext cx="2286926" cy="216024"/>
            <a:chOff x="-1239688" y="1268760"/>
            <a:chExt cx="864000" cy="216024"/>
          </a:xfrm>
        </p:grpSpPr>
        <p:sp>
          <p:nvSpPr>
            <p:cNvPr id="26" name="Rechteck 2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2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2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0" name="Text Placeholder 12"/>
          <p:cNvSpPr txBox="1">
            <a:spLocks/>
          </p:cNvSpPr>
          <p:nvPr>
            <p:custDataLst>
              <p:tags r:id="rId1"/>
            </p:custDataLst>
          </p:nvPr>
        </p:nvSpPr>
        <p:spPr>
          <a:xfrm>
            <a:off x="2447922" y="1422400"/>
            <a:ext cx="6959271" cy="23495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Accelerating price pressure in the German healthcare market has shifted purchasing power from direct negotiation with suppliers to indirect purchasing through purchasing </a:t>
            </a:r>
            <a:r>
              <a:rPr lang="en-US" sz="900" kern="0" dirty="0" smtClean="0">
                <a:latin typeface="Arial" panose="020B0604020202020204" pitchFamily="34" charset="0"/>
                <a:cs typeface="Arial" panose="020B0604020202020204" pitchFamily="34" charset="0"/>
              </a:rPr>
              <a:t>organization</a:t>
            </a:r>
            <a:endParaRPr lang="en-US" sz="900" kern="0" dirty="0">
              <a:latin typeface="Arial" panose="020B0604020202020204" pitchFamily="34" charset="0"/>
              <a:cs typeface="Arial" panose="020B0604020202020204" pitchFamily="34" charset="0"/>
            </a:endParaRPr>
          </a:p>
          <a:p>
            <a:pPr marL="216000" lvl="2" indent="-216000">
              <a:defRPr/>
            </a:pPr>
            <a:r>
              <a:rPr lang="en-US" sz="900" dirty="0">
                <a:solidFill>
                  <a:srgbClr val="000000"/>
                </a:solidFill>
                <a:latin typeface="+mn-lt"/>
                <a:cs typeface="Arial" pitchFamily="34" charset="0"/>
              </a:rPr>
              <a:t>Group purchasing </a:t>
            </a:r>
            <a:r>
              <a:rPr lang="en-US" sz="900" dirty="0" smtClean="0">
                <a:solidFill>
                  <a:srgbClr val="000000"/>
                </a:solidFill>
                <a:latin typeface="+mn-lt"/>
                <a:cs typeface="Arial" pitchFamily="34" charset="0"/>
              </a:rPr>
              <a:t>organizations </a:t>
            </a:r>
            <a:r>
              <a:rPr lang="en-US" sz="900" dirty="0">
                <a:solidFill>
                  <a:srgbClr val="000000"/>
                </a:solidFill>
                <a:latin typeface="+mn-lt"/>
                <a:cs typeface="Arial" pitchFamily="34" charset="0"/>
              </a:rPr>
              <a:t>(GPOs) bundle the product needs of hospitals and help them to negotiate lower prices from producers. This type of purchasing is becoming more relevant for hospitals to generate synergies, especially in material costs</a:t>
            </a:r>
          </a:p>
          <a:p>
            <a:pPr marL="360000" lvl="3" indent="-144000"/>
            <a:r>
              <a:rPr lang="en-US" sz="900" dirty="0">
                <a:solidFill>
                  <a:schemeClr val="tx1"/>
                </a:solidFill>
                <a:latin typeface="+mn-lt"/>
                <a:cs typeface="Arial" pitchFamily="34" charset="0"/>
              </a:rPr>
              <a:t>“The importance of purchasing groups is expected to further increase over the next couple of years. The market will experience a massive </a:t>
            </a:r>
            <a:r>
              <a:rPr lang="en-US" sz="900" dirty="0" smtClean="0">
                <a:solidFill>
                  <a:schemeClr val="tx1"/>
                </a:solidFill>
                <a:latin typeface="+mn-lt"/>
                <a:cs typeface="Arial" pitchFamily="34" charset="0"/>
              </a:rPr>
              <a:t>reorganization.” </a:t>
            </a:r>
            <a:r>
              <a:rPr lang="en-US" sz="900" dirty="0">
                <a:solidFill>
                  <a:schemeClr val="tx1"/>
                </a:solidFill>
                <a:latin typeface="+mn-lt"/>
                <a:cs typeface="Arial" pitchFamily="34" charset="0"/>
              </a:rPr>
              <a:t>(Hospital, purchasing)</a:t>
            </a:r>
          </a:p>
          <a:p>
            <a:pPr marL="216000" lvl="2" indent="-216000">
              <a:defRPr/>
            </a:pPr>
            <a:r>
              <a:rPr lang="en-US" sz="900" dirty="0">
                <a:solidFill>
                  <a:srgbClr val="000000"/>
                </a:solidFill>
                <a:latin typeface="+mn-lt"/>
                <a:cs typeface="Arial" pitchFamily="34" charset="0"/>
              </a:rPr>
              <a:t>More than 80% of hospitals handle their purchasing at least partly through GPOs. Total volume handled by purchasing groups in Germany </a:t>
            </a:r>
            <a:r>
              <a:rPr lang="en-US" sz="900" dirty="0" smtClean="0">
                <a:solidFill>
                  <a:srgbClr val="000000"/>
                </a:solidFill>
                <a:latin typeface="+mn-lt"/>
                <a:cs typeface="Arial" pitchFamily="34" charset="0"/>
              </a:rPr>
              <a:t>totaled </a:t>
            </a:r>
            <a:r>
              <a:rPr lang="en-US" sz="900" dirty="0">
                <a:solidFill>
                  <a:srgbClr val="000000"/>
                </a:solidFill>
                <a:latin typeface="+mn-lt"/>
                <a:cs typeface="Arial" pitchFamily="34" charset="0"/>
              </a:rPr>
              <a:t>€</a:t>
            </a:r>
            <a:r>
              <a:rPr lang="en-US" sz="900" dirty="0" smtClean="0">
                <a:solidFill>
                  <a:srgbClr val="000000"/>
                </a:solidFill>
                <a:latin typeface="+mn-lt"/>
                <a:cs typeface="Arial" pitchFamily="34" charset="0"/>
              </a:rPr>
              <a:t>12 billion </a:t>
            </a:r>
            <a:r>
              <a:rPr lang="en-US" sz="900" dirty="0">
                <a:solidFill>
                  <a:srgbClr val="000000"/>
                </a:solidFill>
                <a:latin typeface="+mn-lt"/>
                <a:cs typeface="Arial" pitchFamily="34" charset="0"/>
              </a:rPr>
              <a:t>in 2010</a:t>
            </a:r>
          </a:p>
          <a:p>
            <a:pPr marL="216000" lvl="2" indent="-216000">
              <a:defRPr/>
            </a:pPr>
            <a:r>
              <a:rPr lang="en-US" sz="900" dirty="0">
                <a:solidFill>
                  <a:srgbClr val="000000"/>
                </a:solidFill>
                <a:latin typeface="+mn-lt"/>
                <a:cs typeface="Arial" pitchFamily="34" charset="0"/>
              </a:rPr>
              <a:t>The average buying volume through GPOs has doubled in the last decade to about 50%. Volumes are expected to further increase driven by price pressure and higher volumes of GPOs</a:t>
            </a:r>
          </a:p>
          <a:p>
            <a:pPr marL="216000" lvl="2" indent="-216000">
              <a:defRPr/>
            </a:pPr>
            <a:r>
              <a:rPr lang="en-US" sz="900" dirty="0">
                <a:solidFill>
                  <a:srgbClr val="000000"/>
                </a:solidFill>
                <a:latin typeface="+mn-lt"/>
                <a:cs typeface="Arial" pitchFamily="34" charset="0"/>
              </a:rPr>
              <a:t>According to market feedback Group purchasing </a:t>
            </a:r>
            <a:r>
              <a:rPr lang="en-US" sz="900" dirty="0" smtClean="0">
                <a:solidFill>
                  <a:srgbClr val="000000"/>
                </a:solidFill>
                <a:latin typeface="+mn-lt"/>
                <a:cs typeface="Arial" pitchFamily="34" charset="0"/>
              </a:rPr>
              <a:t>organizations </a:t>
            </a:r>
            <a:r>
              <a:rPr lang="en-US" sz="900" dirty="0">
                <a:solidFill>
                  <a:srgbClr val="000000"/>
                </a:solidFill>
                <a:latin typeface="+mn-lt"/>
                <a:cs typeface="Arial" pitchFamily="34" charset="0"/>
              </a:rPr>
              <a:t>achieve significant rebates for their members on top on hospital base price lists</a:t>
            </a:r>
          </a:p>
          <a:p>
            <a:pPr marL="360000" lvl="3" indent="-144000"/>
            <a:r>
              <a:rPr lang="en-US" sz="900" dirty="0">
                <a:solidFill>
                  <a:schemeClr val="tx1"/>
                </a:solidFill>
                <a:latin typeface="+mn-lt"/>
                <a:cs typeface="Arial" pitchFamily="34" charset="0"/>
              </a:rPr>
              <a:t>“As part of a large purchasing group </a:t>
            </a:r>
            <a:r>
              <a:rPr lang="en-US" sz="900" dirty="0" smtClean="0">
                <a:solidFill>
                  <a:schemeClr val="tx1"/>
                </a:solidFill>
                <a:latin typeface="+mn-lt"/>
                <a:cs typeface="Arial" pitchFamily="34" charset="0"/>
              </a:rPr>
              <a:t>organization </a:t>
            </a:r>
            <a:r>
              <a:rPr lang="en-US" sz="900" dirty="0">
                <a:solidFill>
                  <a:schemeClr val="tx1"/>
                </a:solidFill>
                <a:latin typeface="+mn-lt"/>
                <a:cs typeface="Arial" pitchFamily="34" charset="0"/>
              </a:rPr>
              <a:t>we were able to reduce our costs of goods by 2-8% in 2010 varying by product group compared to 2009.” (Hospital, purchasing)</a:t>
            </a:r>
          </a:p>
          <a:p>
            <a:pPr marL="360000" lvl="3" indent="-144000"/>
            <a:r>
              <a:rPr lang="en-US" sz="900" dirty="0">
                <a:solidFill>
                  <a:schemeClr val="tx1"/>
                </a:solidFill>
                <a:latin typeface="+mn-lt"/>
                <a:cs typeface="Arial" pitchFamily="34" charset="0"/>
              </a:rPr>
              <a:t>“The impact of price reductions driven by group purchasing is different for every hospital given variety purchasing costs. However, on average group purchasing typically results in price reduction of 5-6%.” (Association, implants)</a:t>
            </a:r>
          </a:p>
        </p:txBody>
      </p:sp>
      <p:grpSp>
        <p:nvGrpSpPr>
          <p:cNvPr id="74" name="Gruppieren 73"/>
          <p:cNvGrpSpPr/>
          <p:nvPr/>
        </p:nvGrpSpPr>
        <p:grpSpPr>
          <a:xfrm>
            <a:off x="2447922" y="4292421"/>
            <a:ext cx="2798763" cy="1428036"/>
            <a:chOff x="2454275" y="4562476"/>
            <a:chExt cx="2798763" cy="1428036"/>
          </a:xfrm>
        </p:grpSpPr>
        <p:sp>
          <p:nvSpPr>
            <p:cNvPr id="9" name="Freeform 5"/>
            <p:cNvSpPr>
              <a:spLocks noEditPoints="1"/>
            </p:cNvSpPr>
            <p:nvPr/>
          </p:nvSpPr>
          <p:spPr bwMode="auto">
            <a:xfrm>
              <a:off x="2982913" y="5202238"/>
              <a:ext cx="2093913" cy="600075"/>
            </a:xfrm>
            <a:custGeom>
              <a:avLst/>
              <a:gdLst>
                <a:gd name="T0" fmla="*/ 0 w 1319"/>
                <a:gd name="T1" fmla="*/ 186 h 378"/>
                <a:gd name="T2" fmla="*/ 548 w 1319"/>
                <a:gd name="T3" fmla="*/ 186 h 378"/>
                <a:gd name="T4" fmla="*/ 548 w 1319"/>
                <a:gd name="T5" fmla="*/ 378 h 378"/>
                <a:gd name="T6" fmla="*/ 0 w 1319"/>
                <a:gd name="T7" fmla="*/ 378 h 378"/>
                <a:gd name="T8" fmla="*/ 0 w 1319"/>
                <a:gd name="T9" fmla="*/ 186 h 378"/>
                <a:gd name="T10" fmla="*/ 771 w 1319"/>
                <a:gd name="T11" fmla="*/ 0 h 378"/>
                <a:gd name="T12" fmla="*/ 1319 w 1319"/>
                <a:gd name="T13" fmla="*/ 0 h 378"/>
                <a:gd name="T14" fmla="*/ 1319 w 1319"/>
                <a:gd name="T15" fmla="*/ 378 h 378"/>
                <a:gd name="T16" fmla="*/ 771 w 1319"/>
                <a:gd name="T17" fmla="*/ 378 h 378"/>
                <a:gd name="T18" fmla="*/ 771 w 1319"/>
                <a:gd name="T19"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9" h="378">
                  <a:moveTo>
                    <a:pt x="0" y="186"/>
                  </a:moveTo>
                  <a:lnTo>
                    <a:pt x="548" y="186"/>
                  </a:lnTo>
                  <a:lnTo>
                    <a:pt x="548" y="378"/>
                  </a:lnTo>
                  <a:lnTo>
                    <a:pt x="0" y="378"/>
                  </a:lnTo>
                  <a:lnTo>
                    <a:pt x="0" y="186"/>
                  </a:lnTo>
                  <a:close/>
                  <a:moveTo>
                    <a:pt x="771" y="0"/>
                  </a:moveTo>
                  <a:lnTo>
                    <a:pt x="1319" y="0"/>
                  </a:lnTo>
                  <a:lnTo>
                    <a:pt x="1319" y="378"/>
                  </a:lnTo>
                  <a:lnTo>
                    <a:pt x="771" y="378"/>
                  </a:lnTo>
                  <a:lnTo>
                    <a:pt x="771"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
            <p:cNvSpPr>
              <a:spLocks noEditPoints="1"/>
            </p:cNvSpPr>
            <p:nvPr/>
          </p:nvSpPr>
          <p:spPr bwMode="auto">
            <a:xfrm>
              <a:off x="2978150" y="5197476"/>
              <a:ext cx="2103438" cy="609600"/>
            </a:xfrm>
            <a:custGeom>
              <a:avLst/>
              <a:gdLst>
                <a:gd name="T0" fmla="*/ 0 w 3520"/>
                <a:gd name="T1" fmla="*/ 504 h 1024"/>
                <a:gd name="T2" fmla="*/ 8 w 3520"/>
                <a:gd name="T3" fmla="*/ 496 h 1024"/>
                <a:gd name="T4" fmla="*/ 1464 w 3520"/>
                <a:gd name="T5" fmla="*/ 496 h 1024"/>
                <a:gd name="T6" fmla="*/ 1472 w 3520"/>
                <a:gd name="T7" fmla="*/ 504 h 1024"/>
                <a:gd name="T8" fmla="*/ 1472 w 3520"/>
                <a:gd name="T9" fmla="*/ 1016 h 1024"/>
                <a:gd name="T10" fmla="*/ 1464 w 3520"/>
                <a:gd name="T11" fmla="*/ 1024 h 1024"/>
                <a:gd name="T12" fmla="*/ 8 w 3520"/>
                <a:gd name="T13" fmla="*/ 1024 h 1024"/>
                <a:gd name="T14" fmla="*/ 0 w 3520"/>
                <a:gd name="T15" fmla="*/ 1016 h 1024"/>
                <a:gd name="T16" fmla="*/ 0 w 3520"/>
                <a:gd name="T17" fmla="*/ 504 h 1024"/>
                <a:gd name="T18" fmla="*/ 16 w 3520"/>
                <a:gd name="T19" fmla="*/ 1016 h 1024"/>
                <a:gd name="T20" fmla="*/ 8 w 3520"/>
                <a:gd name="T21" fmla="*/ 1008 h 1024"/>
                <a:gd name="T22" fmla="*/ 1464 w 3520"/>
                <a:gd name="T23" fmla="*/ 1008 h 1024"/>
                <a:gd name="T24" fmla="*/ 1456 w 3520"/>
                <a:gd name="T25" fmla="*/ 1016 h 1024"/>
                <a:gd name="T26" fmla="*/ 1456 w 3520"/>
                <a:gd name="T27" fmla="*/ 504 h 1024"/>
                <a:gd name="T28" fmla="*/ 1464 w 3520"/>
                <a:gd name="T29" fmla="*/ 512 h 1024"/>
                <a:gd name="T30" fmla="*/ 8 w 3520"/>
                <a:gd name="T31" fmla="*/ 512 h 1024"/>
                <a:gd name="T32" fmla="*/ 16 w 3520"/>
                <a:gd name="T33" fmla="*/ 504 h 1024"/>
                <a:gd name="T34" fmla="*/ 16 w 3520"/>
                <a:gd name="T35" fmla="*/ 1016 h 1024"/>
                <a:gd name="T36" fmla="*/ 2048 w 3520"/>
                <a:gd name="T37" fmla="*/ 8 h 1024"/>
                <a:gd name="T38" fmla="*/ 2056 w 3520"/>
                <a:gd name="T39" fmla="*/ 0 h 1024"/>
                <a:gd name="T40" fmla="*/ 3512 w 3520"/>
                <a:gd name="T41" fmla="*/ 0 h 1024"/>
                <a:gd name="T42" fmla="*/ 3520 w 3520"/>
                <a:gd name="T43" fmla="*/ 8 h 1024"/>
                <a:gd name="T44" fmla="*/ 3520 w 3520"/>
                <a:gd name="T45" fmla="*/ 1016 h 1024"/>
                <a:gd name="T46" fmla="*/ 3512 w 3520"/>
                <a:gd name="T47" fmla="*/ 1024 h 1024"/>
                <a:gd name="T48" fmla="*/ 2056 w 3520"/>
                <a:gd name="T49" fmla="*/ 1024 h 1024"/>
                <a:gd name="T50" fmla="*/ 2048 w 3520"/>
                <a:gd name="T51" fmla="*/ 1016 h 1024"/>
                <a:gd name="T52" fmla="*/ 2048 w 3520"/>
                <a:gd name="T53" fmla="*/ 8 h 1024"/>
                <a:gd name="T54" fmla="*/ 2064 w 3520"/>
                <a:gd name="T55" fmla="*/ 1016 h 1024"/>
                <a:gd name="T56" fmla="*/ 2056 w 3520"/>
                <a:gd name="T57" fmla="*/ 1008 h 1024"/>
                <a:gd name="T58" fmla="*/ 3512 w 3520"/>
                <a:gd name="T59" fmla="*/ 1008 h 1024"/>
                <a:gd name="T60" fmla="*/ 3504 w 3520"/>
                <a:gd name="T61" fmla="*/ 1016 h 1024"/>
                <a:gd name="T62" fmla="*/ 3504 w 3520"/>
                <a:gd name="T63" fmla="*/ 8 h 1024"/>
                <a:gd name="T64" fmla="*/ 3512 w 3520"/>
                <a:gd name="T65" fmla="*/ 16 h 1024"/>
                <a:gd name="T66" fmla="*/ 2056 w 3520"/>
                <a:gd name="T67" fmla="*/ 16 h 1024"/>
                <a:gd name="T68" fmla="*/ 2064 w 3520"/>
                <a:gd name="T69" fmla="*/ 8 h 1024"/>
                <a:gd name="T70" fmla="*/ 2064 w 3520"/>
                <a:gd name="T71" fmla="*/ 1016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20" h="1024">
                  <a:moveTo>
                    <a:pt x="0" y="504"/>
                  </a:moveTo>
                  <a:cubicBezTo>
                    <a:pt x="0" y="500"/>
                    <a:pt x="4" y="496"/>
                    <a:pt x="8" y="496"/>
                  </a:cubicBezTo>
                  <a:lnTo>
                    <a:pt x="1464" y="496"/>
                  </a:lnTo>
                  <a:cubicBezTo>
                    <a:pt x="1469" y="496"/>
                    <a:pt x="1472" y="500"/>
                    <a:pt x="1472" y="504"/>
                  </a:cubicBezTo>
                  <a:lnTo>
                    <a:pt x="1472" y="1016"/>
                  </a:lnTo>
                  <a:cubicBezTo>
                    <a:pt x="1472" y="1021"/>
                    <a:pt x="1469" y="1024"/>
                    <a:pt x="1464" y="1024"/>
                  </a:cubicBezTo>
                  <a:lnTo>
                    <a:pt x="8" y="1024"/>
                  </a:lnTo>
                  <a:cubicBezTo>
                    <a:pt x="4" y="1024"/>
                    <a:pt x="0" y="1021"/>
                    <a:pt x="0" y="1016"/>
                  </a:cubicBezTo>
                  <a:lnTo>
                    <a:pt x="0" y="504"/>
                  </a:lnTo>
                  <a:close/>
                  <a:moveTo>
                    <a:pt x="16" y="1016"/>
                  </a:moveTo>
                  <a:lnTo>
                    <a:pt x="8" y="1008"/>
                  </a:lnTo>
                  <a:lnTo>
                    <a:pt x="1464" y="1008"/>
                  </a:lnTo>
                  <a:lnTo>
                    <a:pt x="1456" y="1016"/>
                  </a:lnTo>
                  <a:lnTo>
                    <a:pt x="1456" y="504"/>
                  </a:lnTo>
                  <a:lnTo>
                    <a:pt x="1464" y="512"/>
                  </a:lnTo>
                  <a:lnTo>
                    <a:pt x="8" y="512"/>
                  </a:lnTo>
                  <a:lnTo>
                    <a:pt x="16" y="504"/>
                  </a:lnTo>
                  <a:lnTo>
                    <a:pt x="16" y="1016"/>
                  </a:lnTo>
                  <a:close/>
                  <a:moveTo>
                    <a:pt x="2048" y="8"/>
                  </a:moveTo>
                  <a:cubicBezTo>
                    <a:pt x="2048" y="4"/>
                    <a:pt x="2052" y="0"/>
                    <a:pt x="2056" y="0"/>
                  </a:cubicBezTo>
                  <a:lnTo>
                    <a:pt x="3512" y="0"/>
                  </a:lnTo>
                  <a:cubicBezTo>
                    <a:pt x="3517" y="0"/>
                    <a:pt x="3520" y="4"/>
                    <a:pt x="3520" y="8"/>
                  </a:cubicBezTo>
                  <a:lnTo>
                    <a:pt x="3520" y="1016"/>
                  </a:lnTo>
                  <a:cubicBezTo>
                    <a:pt x="3520" y="1021"/>
                    <a:pt x="3517" y="1024"/>
                    <a:pt x="3512" y="1024"/>
                  </a:cubicBezTo>
                  <a:lnTo>
                    <a:pt x="2056" y="1024"/>
                  </a:lnTo>
                  <a:cubicBezTo>
                    <a:pt x="2052" y="1024"/>
                    <a:pt x="2048" y="1021"/>
                    <a:pt x="2048" y="1016"/>
                  </a:cubicBezTo>
                  <a:lnTo>
                    <a:pt x="2048" y="8"/>
                  </a:lnTo>
                  <a:close/>
                  <a:moveTo>
                    <a:pt x="2064" y="1016"/>
                  </a:moveTo>
                  <a:lnTo>
                    <a:pt x="2056" y="1008"/>
                  </a:lnTo>
                  <a:lnTo>
                    <a:pt x="3512" y="1008"/>
                  </a:lnTo>
                  <a:lnTo>
                    <a:pt x="3504" y="1016"/>
                  </a:lnTo>
                  <a:lnTo>
                    <a:pt x="3504" y="8"/>
                  </a:lnTo>
                  <a:lnTo>
                    <a:pt x="3512" y="16"/>
                  </a:lnTo>
                  <a:lnTo>
                    <a:pt x="2056" y="16"/>
                  </a:lnTo>
                  <a:lnTo>
                    <a:pt x="2064" y="8"/>
                  </a:lnTo>
                  <a:lnTo>
                    <a:pt x="2064" y="1016"/>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Freeform 7"/>
            <p:cNvSpPr>
              <a:spLocks noEditPoints="1"/>
            </p:cNvSpPr>
            <p:nvPr/>
          </p:nvSpPr>
          <p:spPr bwMode="auto">
            <a:xfrm>
              <a:off x="2982913" y="4619626"/>
              <a:ext cx="2093913" cy="877888"/>
            </a:xfrm>
            <a:custGeom>
              <a:avLst/>
              <a:gdLst>
                <a:gd name="T0" fmla="*/ 0 w 1319"/>
                <a:gd name="T1" fmla="*/ 0 h 553"/>
                <a:gd name="T2" fmla="*/ 548 w 1319"/>
                <a:gd name="T3" fmla="*/ 0 h 553"/>
                <a:gd name="T4" fmla="*/ 548 w 1319"/>
                <a:gd name="T5" fmla="*/ 553 h 553"/>
                <a:gd name="T6" fmla="*/ 0 w 1319"/>
                <a:gd name="T7" fmla="*/ 553 h 553"/>
                <a:gd name="T8" fmla="*/ 0 w 1319"/>
                <a:gd name="T9" fmla="*/ 0 h 553"/>
                <a:gd name="T10" fmla="*/ 771 w 1319"/>
                <a:gd name="T11" fmla="*/ 0 h 553"/>
                <a:gd name="T12" fmla="*/ 1319 w 1319"/>
                <a:gd name="T13" fmla="*/ 0 h 553"/>
                <a:gd name="T14" fmla="*/ 1319 w 1319"/>
                <a:gd name="T15" fmla="*/ 367 h 553"/>
                <a:gd name="T16" fmla="*/ 771 w 1319"/>
                <a:gd name="T17" fmla="*/ 367 h 553"/>
                <a:gd name="T18" fmla="*/ 771 w 1319"/>
                <a:gd name="T19"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9" h="553">
                  <a:moveTo>
                    <a:pt x="0" y="0"/>
                  </a:moveTo>
                  <a:lnTo>
                    <a:pt x="548" y="0"/>
                  </a:lnTo>
                  <a:lnTo>
                    <a:pt x="548" y="553"/>
                  </a:lnTo>
                  <a:lnTo>
                    <a:pt x="0" y="553"/>
                  </a:lnTo>
                  <a:lnTo>
                    <a:pt x="0" y="0"/>
                  </a:lnTo>
                  <a:close/>
                  <a:moveTo>
                    <a:pt x="771" y="0"/>
                  </a:moveTo>
                  <a:lnTo>
                    <a:pt x="1319" y="0"/>
                  </a:lnTo>
                  <a:lnTo>
                    <a:pt x="1319" y="367"/>
                  </a:lnTo>
                  <a:lnTo>
                    <a:pt x="771" y="367"/>
                  </a:lnTo>
                  <a:lnTo>
                    <a:pt x="771"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8"/>
            <p:cNvSpPr>
              <a:spLocks noEditPoints="1"/>
            </p:cNvSpPr>
            <p:nvPr/>
          </p:nvSpPr>
          <p:spPr bwMode="auto">
            <a:xfrm>
              <a:off x="2978150" y="4614863"/>
              <a:ext cx="2103438" cy="887413"/>
            </a:xfrm>
            <a:custGeom>
              <a:avLst/>
              <a:gdLst>
                <a:gd name="T0" fmla="*/ 0 w 3520"/>
                <a:gd name="T1" fmla="*/ 8 h 1488"/>
                <a:gd name="T2" fmla="*/ 8 w 3520"/>
                <a:gd name="T3" fmla="*/ 0 h 1488"/>
                <a:gd name="T4" fmla="*/ 1464 w 3520"/>
                <a:gd name="T5" fmla="*/ 0 h 1488"/>
                <a:gd name="T6" fmla="*/ 1472 w 3520"/>
                <a:gd name="T7" fmla="*/ 8 h 1488"/>
                <a:gd name="T8" fmla="*/ 1472 w 3520"/>
                <a:gd name="T9" fmla="*/ 1480 h 1488"/>
                <a:gd name="T10" fmla="*/ 1464 w 3520"/>
                <a:gd name="T11" fmla="*/ 1488 h 1488"/>
                <a:gd name="T12" fmla="*/ 8 w 3520"/>
                <a:gd name="T13" fmla="*/ 1488 h 1488"/>
                <a:gd name="T14" fmla="*/ 0 w 3520"/>
                <a:gd name="T15" fmla="*/ 1480 h 1488"/>
                <a:gd name="T16" fmla="*/ 0 w 3520"/>
                <a:gd name="T17" fmla="*/ 8 h 1488"/>
                <a:gd name="T18" fmla="*/ 16 w 3520"/>
                <a:gd name="T19" fmla="*/ 1480 h 1488"/>
                <a:gd name="T20" fmla="*/ 8 w 3520"/>
                <a:gd name="T21" fmla="*/ 1472 h 1488"/>
                <a:gd name="T22" fmla="*/ 1464 w 3520"/>
                <a:gd name="T23" fmla="*/ 1472 h 1488"/>
                <a:gd name="T24" fmla="*/ 1456 w 3520"/>
                <a:gd name="T25" fmla="*/ 1480 h 1488"/>
                <a:gd name="T26" fmla="*/ 1456 w 3520"/>
                <a:gd name="T27" fmla="*/ 8 h 1488"/>
                <a:gd name="T28" fmla="*/ 1464 w 3520"/>
                <a:gd name="T29" fmla="*/ 16 h 1488"/>
                <a:gd name="T30" fmla="*/ 8 w 3520"/>
                <a:gd name="T31" fmla="*/ 16 h 1488"/>
                <a:gd name="T32" fmla="*/ 16 w 3520"/>
                <a:gd name="T33" fmla="*/ 8 h 1488"/>
                <a:gd name="T34" fmla="*/ 16 w 3520"/>
                <a:gd name="T35" fmla="*/ 1480 h 1488"/>
                <a:gd name="T36" fmla="*/ 2048 w 3520"/>
                <a:gd name="T37" fmla="*/ 8 h 1488"/>
                <a:gd name="T38" fmla="*/ 2056 w 3520"/>
                <a:gd name="T39" fmla="*/ 0 h 1488"/>
                <a:gd name="T40" fmla="*/ 3512 w 3520"/>
                <a:gd name="T41" fmla="*/ 0 h 1488"/>
                <a:gd name="T42" fmla="*/ 3520 w 3520"/>
                <a:gd name="T43" fmla="*/ 8 h 1488"/>
                <a:gd name="T44" fmla="*/ 3520 w 3520"/>
                <a:gd name="T45" fmla="*/ 984 h 1488"/>
                <a:gd name="T46" fmla="*/ 3512 w 3520"/>
                <a:gd name="T47" fmla="*/ 992 h 1488"/>
                <a:gd name="T48" fmla="*/ 2056 w 3520"/>
                <a:gd name="T49" fmla="*/ 992 h 1488"/>
                <a:gd name="T50" fmla="*/ 2048 w 3520"/>
                <a:gd name="T51" fmla="*/ 984 h 1488"/>
                <a:gd name="T52" fmla="*/ 2048 w 3520"/>
                <a:gd name="T53" fmla="*/ 8 h 1488"/>
                <a:gd name="T54" fmla="*/ 2064 w 3520"/>
                <a:gd name="T55" fmla="*/ 984 h 1488"/>
                <a:gd name="T56" fmla="*/ 2056 w 3520"/>
                <a:gd name="T57" fmla="*/ 976 h 1488"/>
                <a:gd name="T58" fmla="*/ 3512 w 3520"/>
                <a:gd name="T59" fmla="*/ 976 h 1488"/>
                <a:gd name="T60" fmla="*/ 3504 w 3520"/>
                <a:gd name="T61" fmla="*/ 984 h 1488"/>
                <a:gd name="T62" fmla="*/ 3504 w 3520"/>
                <a:gd name="T63" fmla="*/ 8 h 1488"/>
                <a:gd name="T64" fmla="*/ 3512 w 3520"/>
                <a:gd name="T65" fmla="*/ 16 h 1488"/>
                <a:gd name="T66" fmla="*/ 2056 w 3520"/>
                <a:gd name="T67" fmla="*/ 16 h 1488"/>
                <a:gd name="T68" fmla="*/ 2064 w 3520"/>
                <a:gd name="T69" fmla="*/ 8 h 1488"/>
                <a:gd name="T70" fmla="*/ 2064 w 3520"/>
                <a:gd name="T71" fmla="*/ 984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20" h="1488">
                  <a:moveTo>
                    <a:pt x="0" y="8"/>
                  </a:moveTo>
                  <a:cubicBezTo>
                    <a:pt x="0" y="4"/>
                    <a:pt x="4" y="0"/>
                    <a:pt x="8" y="0"/>
                  </a:cubicBezTo>
                  <a:lnTo>
                    <a:pt x="1464" y="0"/>
                  </a:lnTo>
                  <a:cubicBezTo>
                    <a:pt x="1469" y="0"/>
                    <a:pt x="1472" y="4"/>
                    <a:pt x="1472" y="8"/>
                  </a:cubicBezTo>
                  <a:lnTo>
                    <a:pt x="1472" y="1480"/>
                  </a:lnTo>
                  <a:cubicBezTo>
                    <a:pt x="1472" y="1485"/>
                    <a:pt x="1469" y="1488"/>
                    <a:pt x="1464" y="1488"/>
                  </a:cubicBezTo>
                  <a:lnTo>
                    <a:pt x="8" y="1488"/>
                  </a:lnTo>
                  <a:cubicBezTo>
                    <a:pt x="4" y="1488"/>
                    <a:pt x="0" y="1485"/>
                    <a:pt x="0" y="1480"/>
                  </a:cubicBezTo>
                  <a:lnTo>
                    <a:pt x="0" y="8"/>
                  </a:lnTo>
                  <a:close/>
                  <a:moveTo>
                    <a:pt x="16" y="1480"/>
                  </a:moveTo>
                  <a:lnTo>
                    <a:pt x="8" y="1472"/>
                  </a:lnTo>
                  <a:lnTo>
                    <a:pt x="1464" y="1472"/>
                  </a:lnTo>
                  <a:lnTo>
                    <a:pt x="1456" y="1480"/>
                  </a:lnTo>
                  <a:lnTo>
                    <a:pt x="1456" y="8"/>
                  </a:lnTo>
                  <a:lnTo>
                    <a:pt x="1464" y="16"/>
                  </a:lnTo>
                  <a:lnTo>
                    <a:pt x="8" y="16"/>
                  </a:lnTo>
                  <a:lnTo>
                    <a:pt x="16" y="8"/>
                  </a:lnTo>
                  <a:lnTo>
                    <a:pt x="16" y="1480"/>
                  </a:lnTo>
                  <a:close/>
                  <a:moveTo>
                    <a:pt x="2048" y="8"/>
                  </a:moveTo>
                  <a:cubicBezTo>
                    <a:pt x="2048" y="4"/>
                    <a:pt x="2052" y="0"/>
                    <a:pt x="2056" y="0"/>
                  </a:cubicBezTo>
                  <a:lnTo>
                    <a:pt x="3512" y="0"/>
                  </a:lnTo>
                  <a:cubicBezTo>
                    <a:pt x="3517" y="0"/>
                    <a:pt x="3520" y="4"/>
                    <a:pt x="3520" y="8"/>
                  </a:cubicBezTo>
                  <a:lnTo>
                    <a:pt x="3520" y="984"/>
                  </a:lnTo>
                  <a:cubicBezTo>
                    <a:pt x="3520" y="989"/>
                    <a:pt x="3517" y="992"/>
                    <a:pt x="3512" y="992"/>
                  </a:cubicBezTo>
                  <a:lnTo>
                    <a:pt x="2056" y="992"/>
                  </a:lnTo>
                  <a:cubicBezTo>
                    <a:pt x="2052" y="992"/>
                    <a:pt x="2048" y="989"/>
                    <a:pt x="2048" y="984"/>
                  </a:cubicBezTo>
                  <a:lnTo>
                    <a:pt x="2048" y="8"/>
                  </a:lnTo>
                  <a:close/>
                  <a:moveTo>
                    <a:pt x="2064" y="984"/>
                  </a:moveTo>
                  <a:lnTo>
                    <a:pt x="2056" y="976"/>
                  </a:lnTo>
                  <a:lnTo>
                    <a:pt x="3512" y="976"/>
                  </a:lnTo>
                  <a:lnTo>
                    <a:pt x="3504" y="984"/>
                  </a:lnTo>
                  <a:lnTo>
                    <a:pt x="3504" y="8"/>
                  </a:lnTo>
                  <a:lnTo>
                    <a:pt x="3512" y="16"/>
                  </a:lnTo>
                  <a:lnTo>
                    <a:pt x="2056" y="16"/>
                  </a:lnTo>
                  <a:lnTo>
                    <a:pt x="2064" y="8"/>
                  </a:lnTo>
                  <a:lnTo>
                    <a:pt x="2064" y="984"/>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Rectangle 9"/>
            <p:cNvSpPr>
              <a:spLocks noChangeArrowheads="1"/>
            </p:cNvSpPr>
            <p:nvPr/>
          </p:nvSpPr>
          <p:spPr bwMode="auto">
            <a:xfrm>
              <a:off x="2797175" y="4619626"/>
              <a:ext cx="9525" cy="1182688"/>
            </a:xfrm>
            <a:prstGeom prst="rect">
              <a:avLst/>
            </a:prstGeom>
            <a:solidFill>
              <a:srgbClr val="000000"/>
            </a:solidFill>
            <a:ln w="6350"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10"/>
            <p:cNvSpPr>
              <a:spLocks noEditPoints="1"/>
            </p:cNvSpPr>
            <p:nvPr/>
          </p:nvSpPr>
          <p:spPr bwMode="auto">
            <a:xfrm>
              <a:off x="2773363" y="4614863"/>
              <a:ext cx="28575" cy="1192213"/>
            </a:xfrm>
            <a:custGeom>
              <a:avLst/>
              <a:gdLst>
                <a:gd name="T0" fmla="*/ 0 w 18"/>
                <a:gd name="T1" fmla="*/ 745 h 751"/>
                <a:gd name="T2" fmla="*/ 18 w 18"/>
                <a:gd name="T3" fmla="*/ 745 h 751"/>
                <a:gd name="T4" fmla="*/ 18 w 18"/>
                <a:gd name="T5" fmla="*/ 751 h 751"/>
                <a:gd name="T6" fmla="*/ 0 w 18"/>
                <a:gd name="T7" fmla="*/ 751 h 751"/>
                <a:gd name="T8" fmla="*/ 0 w 18"/>
                <a:gd name="T9" fmla="*/ 745 h 751"/>
                <a:gd name="T10" fmla="*/ 0 w 18"/>
                <a:gd name="T11" fmla="*/ 595 h 751"/>
                <a:gd name="T12" fmla="*/ 18 w 18"/>
                <a:gd name="T13" fmla="*/ 595 h 751"/>
                <a:gd name="T14" fmla="*/ 18 w 18"/>
                <a:gd name="T15" fmla="*/ 601 h 751"/>
                <a:gd name="T16" fmla="*/ 0 w 18"/>
                <a:gd name="T17" fmla="*/ 601 h 751"/>
                <a:gd name="T18" fmla="*/ 0 w 18"/>
                <a:gd name="T19" fmla="*/ 595 h 751"/>
                <a:gd name="T20" fmla="*/ 0 w 18"/>
                <a:gd name="T21" fmla="*/ 445 h 751"/>
                <a:gd name="T22" fmla="*/ 18 w 18"/>
                <a:gd name="T23" fmla="*/ 445 h 751"/>
                <a:gd name="T24" fmla="*/ 18 w 18"/>
                <a:gd name="T25" fmla="*/ 451 h 751"/>
                <a:gd name="T26" fmla="*/ 0 w 18"/>
                <a:gd name="T27" fmla="*/ 451 h 751"/>
                <a:gd name="T28" fmla="*/ 0 w 18"/>
                <a:gd name="T29" fmla="*/ 445 h 751"/>
                <a:gd name="T30" fmla="*/ 0 w 18"/>
                <a:gd name="T31" fmla="*/ 294 h 751"/>
                <a:gd name="T32" fmla="*/ 18 w 18"/>
                <a:gd name="T33" fmla="*/ 294 h 751"/>
                <a:gd name="T34" fmla="*/ 18 w 18"/>
                <a:gd name="T35" fmla="*/ 300 h 751"/>
                <a:gd name="T36" fmla="*/ 0 w 18"/>
                <a:gd name="T37" fmla="*/ 300 h 751"/>
                <a:gd name="T38" fmla="*/ 0 w 18"/>
                <a:gd name="T39" fmla="*/ 294 h 751"/>
                <a:gd name="T40" fmla="*/ 0 w 18"/>
                <a:gd name="T41" fmla="*/ 150 h 751"/>
                <a:gd name="T42" fmla="*/ 18 w 18"/>
                <a:gd name="T43" fmla="*/ 150 h 751"/>
                <a:gd name="T44" fmla="*/ 18 w 18"/>
                <a:gd name="T45" fmla="*/ 156 h 751"/>
                <a:gd name="T46" fmla="*/ 0 w 18"/>
                <a:gd name="T47" fmla="*/ 156 h 751"/>
                <a:gd name="T48" fmla="*/ 0 w 18"/>
                <a:gd name="T49" fmla="*/ 150 h 751"/>
                <a:gd name="T50" fmla="*/ 0 w 18"/>
                <a:gd name="T51" fmla="*/ 0 h 751"/>
                <a:gd name="T52" fmla="*/ 18 w 18"/>
                <a:gd name="T53" fmla="*/ 0 h 751"/>
                <a:gd name="T54" fmla="*/ 18 w 18"/>
                <a:gd name="T55" fmla="*/ 6 h 751"/>
                <a:gd name="T56" fmla="*/ 0 w 18"/>
                <a:gd name="T57" fmla="*/ 6 h 751"/>
                <a:gd name="T58" fmla="*/ 0 w 18"/>
                <a:gd name="T59"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 h="751">
                  <a:moveTo>
                    <a:pt x="0" y="745"/>
                  </a:moveTo>
                  <a:lnTo>
                    <a:pt x="18" y="745"/>
                  </a:lnTo>
                  <a:lnTo>
                    <a:pt x="18" y="751"/>
                  </a:lnTo>
                  <a:lnTo>
                    <a:pt x="0" y="751"/>
                  </a:lnTo>
                  <a:lnTo>
                    <a:pt x="0" y="745"/>
                  </a:lnTo>
                  <a:close/>
                  <a:moveTo>
                    <a:pt x="0" y="595"/>
                  </a:moveTo>
                  <a:lnTo>
                    <a:pt x="18" y="595"/>
                  </a:lnTo>
                  <a:lnTo>
                    <a:pt x="18" y="601"/>
                  </a:lnTo>
                  <a:lnTo>
                    <a:pt x="0" y="601"/>
                  </a:lnTo>
                  <a:lnTo>
                    <a:pt x="0" y="595"/>
                  </a:lnTo>
                  <a:close/>
                  <a:moveTo>
                    <a:pt x="0" y="445"/>
                  </a:moveTo>
                  <a:lnTo>
                    <a:pt x="18" y="445"/>
                  </a:lnTo>
                  <a:lnTo>
                    <a:pt x="18" y="451"/>
                  </a:lnTo>
                  <a:lnTo>
                    <a:pt x="0" y="451"/>
                  </a:lnTo>
                  <a:lnTo>
                    <a:pt x="0" y="445"/>
                  </a:lnTo>
                  <a:close/>
                  <a:moveTo>
                    <a:pt x="0" y="294"/>
                  </a:moveTo>
                  <a:lnTo>
                    <a:pt x="18" y="294"/>
                  </a:lnTo>
                  <a:lnTo>
                    <a:pt x="18" y="300"/>
                  </a:lnTo>
                  <a:lnTo>
                    <a:pt x="0" y="300"/>
                  </a:lnTo>
                  <a:lnTo>
                    <a:pt x="0" y="294"/>
                  </a:lnTo>
                  <a:close/>
                  <a:moveTo>
                    <a:pt x="0" y="150"/>
                  </a:moveTo>
                  <a:lnTo>
                    <a:pt x="18" y="150"/>
                  </a:lnTo>
                  <a:lnTo>
                    <a:pt x="18" y="156"/>
                  </a:lnTo>
                  <a:lnTo>
                    <a:pt x="0" y="156"/>
                  </a:lnTo>
                  <a:lnTo>
                    <a:pt x="0" y="150"/>
                  </a:lnTo>
                  <a:close/>
                  <a:moveTo>
                    <a:pt x="0" y="0"/>
                  </a:moveTo>
                  <a:lnTo>
                    <a:pt x="18" y="0"/>
                  </a:lnTo>
                  <a:lnTo>
                    <a:pt x="18" y="6"/>
                  </a:lnTo>
                  <a:lnTo>
                    <a:pt x="0" y="6"/>
                  </a:lnTo>
                  <a:lnTo>
                    <a:pt x="0" y="0"/>
                  </a:lnTo>
                  <a:close/>
                </a:path>
              </a:pathLst>
            </a:custGeom>
            <a:solidFill>
              <a:srgbClr val="000000"/>
            </a:solidFill>
            <a:ln w="6350"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7" name="Rectangle 11"/>
            <p:cNvSpPr>
              <a:spLocks noChangeArrowheads="1"/>
            </p:cNvSpPr>
            <p:nvPr/>
          </p:nvSpPr>
          <p:spPr bwMode="auto">
            <a:xfrm>
              <a:off x="2801938" y="5797551"/>
              <a:ext cx="2446338" cy="9525"/>
            </a:xfrm>
            <a:prstGeom prst="rect">
              <a:avLst/>
            </a:prstGeom>
            <a:solidFill>
              <a:srgbClr val="000000"/>
            </a:solidFill>
            <a:ln w="3175"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8" name="Freeform 12"/>
            <p:cNvSpPr>
              <a:spLocks noEditPoints="1"/>
            </p:cNvSpPr>
            <p:nvPr/>
          </p:nvSpPr>
          <p:spPr bwMode="auto">
            <a:xfrm>
              <a:off x="2797175" y="5802313"/>
              <a:ext cx="2455863" cy="28575"/>
            </a:xfrm>
            <a:custGeom>
              <a:avLst/>
              <a:gdLst>
                <a:gd name="T0" fmla="*/ 6 w 1547"/>
                <a:gd name="T1" fmla="*/ 0 h 18"/>
                <a:gd name="T2" fmla="*/ 6 w 1547"/>
                <a:gd name="T3" fmla="*/ 18 h 18"/>
                <a:gd name="T4" fmla="*/ 0 w 1547"/>
                <a:gd name="T5" fmla="*/ 18 h 18"/>
                <a:gd name="T6" fmla="*/ 0 w 1547"/>
                <a:gd name="T7" fmla="*/ 0 h 18"/>
                <a:gd name="T8" fmla="*/ 6 w 1547"/>
                <a:gd name="T9" fmla="*/ 0 h 18"/>
                <a:gd name="T10" fmla="*/ 776 w 1547"/>
                <a:gd name="T11" fmla="*/ 0 h 18"/>
                <a:gd name="T12" fmla="*/ 776 w 1547"/>
                <a:gd name="T13" fmla="*/ 18 h 18"/>
                <a:gd name="T14" fmla="*/ 770 w 1547"/>
                <a:gd name="T15" fmla="*/ 18 h 18"/>
                <a:gd name="T16" fmla="*/ 770 w 1547"/>
                <a:gd name="T17" fmla="*/ 0 h 18"/>
                <a:gd name="T18" fmla="*/ 776 w 1547"/>
                <a:gd name="T19" fmla="*/ 0 h 18"/>
                <a:gd name="T20" fmla="*/ 1547 w 1547"/>
                <a:gd name="T21" fmla="*/ 0 h 18"/>
                <a:gd name="T22" fmla="*/ 1547 w 1547"/>
                <a:gd name="T23" fmla="*/ 18 h 18"/>
                <a:gd name="T24" fmla="*/ 1541 w 1547"/>
                <a:gd name="T25" fmla="*/ 18 h 18"/>
                <a:gd name="T26" fmla="*/ 1541 w 1547"/>
                <a:gd name="T27" fmla="*/ 0 h 18"/>
                <a:gd name="T28" fmla="*/ 1547 w 1547"/>
                <a:gd name="T2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47" h="18">
                  <a:moveTo>
                    <a:pt x="6" y="0"/>
                  </a:moveTo>
                  <a:lnTo>
                    <a:pt x="6" y="18"/>
                  </a:lnTo>
                  <a:lnTo>
                    <a:pt x="0" y="18"/>
                  </a:lnTo>
                  <a:lnTo>
                    <a:pt x="0" y="0"/>
                  </a:lnTo>
                  <a:lnTo>
                    <a:pt x="6" y="0"/>
                  </a:lnTo>
                  <a:close/>
                  <a:moveTo>
                    <a:pt x="776" y="0"/>
                  </a:moveTo>
                  <a:lnTo>
                    <a:pt x="776" y="18"/>
                  </a:lnTo>
                  <a:lnTo>
                    <a:pt x="770" y="18"/>
                  </a:lnTo>
                  <a:lnTo>
                    <a:pt x="770" y="0"/>
                  </a:lnTo>
                  <a:lnTo>
                    <a:pt x="776" y="0"/>
                  </a:lnTo>
                  <a:close/>
                  <a:moveTo>
                    <a:pt x="1547" y="0"/>
                  </a:moveTo>
                  <a:lnTo>
                    <a:pt x="1547" y="18"/>
                  </a:lnTo>
                  <a:lnTo>
                    <a:pt x="1541" y="18"/>
                  </a:lnTo>
                  <a:lnTo>
                    <a:pt x="1541" y="0"/>
                  </a:lnTo>
                  <a:lnTo>
                    <a:pt x="1547" y="0"/>
                  </a:lnTo>
                  <a:close/>
                </a:path>
              </a:pathLst>
            </a:custGeom>
            <a:solidFill>
              <a:srgbClr val="000000"/>
            </a:solidFill>
            <a:ln w="9525"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Rectangle 13"/>
            <p:cNvSpPr>
              <a:spLocks noChangeArrowheads="1"/>
            </p:cNvSpPr>
            <p:nvPr/>
          </p:nvSpPr>
          <p:spPr bwMode="auto">
            <a:xfrm>
              <a:off x="3328988" y="5616576"/>
              <a:ext cx="179536"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chemeClr val="bg1"/>
                  </a:solidFill>
                  <a:effectLst/>
                  <a:latin typeface="Arial" panose="020B0604020202020204" pitchFamily="34" charset="0"/>
                </a:rPr>
                <a:t>25%</a:t>
              </a:r>
              <a:endParaRPr kumimoji="0" lang="en-US" altLang="en-US" sz="1800" b="0" i="0" u="none" strike="noStrike" cap="none" normalizeH="0" baseline="0" dirty="0" smtClean="0">
                <a:ln>
                  <a:noFill/>
                </a:ln>
                <a:solidFill>
                  <a:schemeClr val="bg1"/>
                </a:solidFill>
                <a:effectLst/>
                <a:latin typeface="Arial" panose="020B0604020202020204" pitchFamily="34" charset="0"/>
              </a:endParaRPr>
            </a:p>
          </p:txBody>
        </p:sp>
        <p:sp>
          <p:nvSpPr>
            <p:cNvPr id="20" name="Rectangle 14"/>
            <p:cNvSpPr>
              <a:spLocks noChangeArrowheads="1"/>
            </p:cNvSpPr>
            <p:nvPr/>
          </p:nvSpPr>
          <p:spPr bwMode="auto">
            <a:xfrm>
              <a:off x="4552950" y="5468938"/>
              <a:ext cx="179536"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chemeClr val="bg1"/>
                  </a:solidFill>
                  <a:effectLst/>
                  <a:latin typeface="Arial" panose="020B0604020202020204" pitchFamily="34" charset="0"/>
                </a:rPr>
                <a:t>50%</a:t>
              </a:r>
              <a:endParaRPr kumimoji="0" lang="en-US" altLang="en-US" sz="1800" b="0" i="0" u="none" strike="noStrike" cap="none" normalizeH="0" baseline="0" dirty="0" smtClean="0">
                <a:ln>
                  <a:noFill/>
                </a:ln>
                <a:solidFill>
                  <a:schemeClr val="bg1"/>
                </a:solidFill>
                <a:effectLst/>
                <a:latin typeface="Arial" panose="020B0604020202020204" pitchFamily="34" charset="0"/>
              </a:endParaRPr>
            </a:p>
          </p:txBody>
        </p:sp>
        <p:sp>
          <p:nvSpPr>
            <p:cNvPr id="21" name="Rectangle 15"/>
            <p:cNvSpPr>
              <a:spLocks noChangeArrowheads="1"/>
            </p:cNvSpPr>
            <p:nvPr/>
          </p:nvSpPr>
          <p:spPr bwMode="auto">
            <a:xfrm>
              <a:off x="3328988" y="5026026"/>
              <a:ext cx="179536"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chemeClr val="bg1"/>
                  </a:solidFill>
                  <a:effectLst/>
                  <a:latin typeface="Arial" panose="020B0604020202020204" pitchFamily="34" charset="0"/>
                </a:rPr>
                <a:t>75%</a:t>
              </a:r>
              <a:endParaRPr kumimoji="0" lang="en-US" altLang="en-US" sz="1800" b="0" i="0" u="none" strike="noStrike" cap="none" normalizeH="0" baseline="0" dirty="0" smtClean="0">
                <a:ln>
                  <a:noFill/>
                </a:ln>
                <a:solidFill>
                  <a:schemeClr val="bg1"/>
                </a:solidFill>
                <a:effectLst/>
                <a:latin typeface="Arial" panose="020B0604020202020204" pitchFamily="34" charset="0"/>
              </a:endParaRPr>
            </a:p>
          </p:txBody>
        </p:sp>
        <p:sp>
          <p:nvSpPr>
            <p:cNvPr id="22" name="Rectangle 16"/>
            <p:cNvSpPr>
              <a:spLocks noChangeArrowheads="1"/>
            </p:cNvSpPr>
            <p:nvPr/>
          </p:nvSpPr>
          <p:spPr bwMode="auto">
            <a:xfrm>
              <a:off x="4552950" y="4876801"/>
              <a:ext cx="179536"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chemeClr val="bg1"/>
                  </a:solidFill>
                  <a:effectLst/>
                  <a:latin typeface="Arial" panose="020B0604020202020204" pitchFamily="34" charset="0"/>
                </a:rPr>
                <a:t>50%</a:t>
              </a:r>
              <a:endParaRPr kumimoji="0" lang="en-US" altLang="en-US" sz="1800" b="0" i="0" u="none" strike="noStrike" cap="none" normalizeH="0" baseline="0" dirty="0" smtClean="0">
                <a:ln>
                  <a:noFill/>
                </a:ln>
                <a:solidFill>
                  <a:schemeClr val="bg1"/>
                </a:solidFill>
                <a:effectLst/>
                <a:latin typeface="Arial" panose="020B0604020202020204" pitchFamily="34" charset="0"/>
              </a:endParaRPr>
            </a:p>
          </p:txBody>
        </p:sp>
        <p:sp>
          <p:nvSpPr>
            <p:cNvPr id="23" name="Rectangle 17"/>
            <p:cNvSpPr>
              <a:spLocks noChangeArrowheads="1"/>
            </p:cNvSpPr>
            <p:nvPr/>
          </p:nvSpPr>
          <p:spPr bwMode="auto">
            <a:xfrm>
              <a:off x="2568575" y="5743576"/>
              <a:ext cx="149080"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4" name="Rectangle 18"/>
            <p:cNvSpPr>
              <a:spLocks noChangeArrowheads="1"/>
            </p:cNvSpPr>
            <p:nvPr/>
          </p:nvSpPr>
          <p:spPr bwMode="auto">
            <a:xfrm>
              <a:off x="2511425" y="5508626"/>
              <a:ext cx="206788"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20%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41" name="Rectangle 19"/>
            <p:cNvSpPr>
              <a:spLocks noChangeArrowheads="1"/>
            </p:cNvSpPr>
            <p:nvPr/>
          </p:nvSpPr>
          <p:spPr bwMode="auto">
            <a:xfrm>
              <a:off x="2511425" y="5272088"/>
              <a:ext cx="206788"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40%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58" name="Rectangle 20"/>
            <p:cNvSpPr>
              <a:spLocks noChangeArrowheads="1"/>
            </p:cNvSpPr>
            <p:nvPr/>
          </p:nvSpPr>
          <p:spPr bwMode="auto">
            <a:xfrm>
              <a:off x="2511425" y="5035551"/>
              <a:ext cx="206788"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60%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59" name="Rectangle 21"/>
            <p:cNvSpPr>
              <a:spLocks noChangeArrowheads="1"/>
            </p:cNvSpPr>
            <p:nvPr/>
          </p:nvSpPr>
          <p:spPr bwMode="auto">
            <a:xfrm>
              <a:off x="2511425" y="4799013"/>
              <a:ext cx="206788"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80%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0" name="Rectangle 22"/>
            <p:cNvSpPr>
              <a:spLocks noChangeArrowheads="1"/>
            </p:cNvSpPr>
            <p:nvPr/>
          </p:nvSpPr>
          <p:spPr bwMode="auto">
            <a:xfrm>
              <a:off x="2454275" y="4562476"/>
              <a:ext cx="26449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100%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1" name="Rectangle 23"/>
            <p:cNvSpPr>
              <a:spLocks noChangeArrowheads="1"/>
            </p:cNvSpPr>
            <p:nvPr/>
          </p:nvSpPr>
          <p:spPr bwMode="auto">
            <a:xfrm>
              <a:off x="3306763" y="5867401"/>
              <a:ext cx="230832"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2000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2" name="Rectangle 24"/>
            <p:cNvSpPr>
              <a:spLocks noChangeArrowheads="1"/>
            </p:cNvSpPr>
            <p:nvPr/>
          </p:nvSpPr>
          <p:spPr bwMode="auto">
            <a:xfrm>
              <a:off x="4530725" y="5867401"/>
              <a:ext cx="230832"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2010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grpSp>
      <p:grpSp>
        <p:nvGrpSpPr>
          <p:cNvPr id="75" name="Gruppieren 74"/>
          <p:cNvGrpSpPr/>
          <p:nvPr/>
        </p:nvGrpSpPr>
        <p:grpSpPr>
          <a:xfrm>
            <a:off x="2794000" y="5884863"/>
            <a:ext cx="2554288" cy="123111"/>
            <a:chOff x="5168900" y="4887913"/>
            <a:chExt cx="2554288" cy="123111"/>
          </a:xfrm>
        </p:grpSpPr>
        <p:sp>
          <p:nvSpPr>
            <p:cNvPr id="63" name="Rectangle 25"/>
            <p:cNvSpPr>
              <a:spLocks noChangeArrowheads="1"/>
            </p:cNvSpPr>
            <p:nvPr/>
          </p:nvSpPr>
          <p:spPr bwMode="auto">
            <a:xfrm>
              <a:off x="5168900" y="4914901"/>
              <a:ext cx="69850" cy="69849"/>
            </a:xfrm>
            <a:prstGeom prst="rect">
              <a:avLst/>
            </a:prstGeom>
            <a:solidFill>
              <a:schemeClr val="accent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800" dirty="0"/>
            </a:p>
          </p:txBody>
        </p:sp>
        <p:sp>
          <p:nvSpPr>
            <p:cNvPr id="65" name="Rectangle 27"/>
            <p:cNvSpPr>
              <a:spLocks noChangeArrowheads="1"/>
            </p:cNvSpPr>
            <p:nvPr/>
          </p:nvSpPr>
          <p:spPr bwMode="auto">
            <a:xfrm>
              <a:off x="5348288" y="4887913"/>
              <a:ext cx="2374900"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kumimoji="0" lang="en-US" altLang="en-US" sz="800" b="0" i="0" u="none" strike="noStrike" cap="none" normalizeH="0" baseline="0" dirty="0" smtClean="0">
                  <a:ln>
                    <a:noFill/>
                  </a:ln>
                  <a:solidFill>
                    <a:srgbClr val="000000"/>
                  </a:solidFill>
                  <a:effectLst/>
                  <a:latin typeface="+mn-lt"/>
                </a:rPr>
                <a:t>Other purchasing </a:t>
              </a:r>
              <a:r>
                <a:rPr lang="en-US" altLang="en-US" sz="800" dirty="0">
                  <a:solidFill>
                    <a:srgbClr val="000000"/>
                  </a:solidFill>
                  <a:latin typeface="+mn-lt"/>
                </a:rPr>
                <a:t>channels (e.g. direct</a:t>
              </a:r>
              <a:r>
                <a:rPr lang="en-US" altLang="en-US" sz="800" dirty="0" smtClean="0">
                  <a:solidFill>
                    <a:srgbClr val="000000"/>
                  </a:solidFill>
                  <a:latin typeface="+mn-lt"/>
                </a:rPr>
                <a:t>, </a:t>
              </a:r>
              <a:r>
                <a:rPr lang="en-US" altLang="en-US" sz="800" dirty="0">
                  <a:solidFill>
                    <a:srgbClr val="000000"/>
                  </a:solidFill>
                  <a:latin typeface="+mn-lt"/>
                </a:rPr>
                <a:t>distributor</a:t>
              </a:r>
              <a:r>
                <a:rPr lang="en-US" altLang="en-US" sz="800" dirty="0" smtClean="0">
                  <a:solidFill>
                    <a:srgbClr val="000000"/>
                  </a:solidFill>
                  <a:latin typeface="+mn-lt"/>
                </a:rPr>
                <a:t>)</a:t>
              </a:r>
              <a:endParaRPr kumimoji="0" lang="en-US" altLang="en-US" sz="800" b="0" i="0" u="none" strike="noStrike" cap="none" normalizeH="0" baseline="0" dirty="0" smtClean="0">
                <a:ln>
                  <a:noFill/>
                </a:ln>
                <a:solidFill>
                  <a:schemeClr val="tx1"/>
                </a:solidFill>
                <a:effectLst/>
                <a:latin typeface="+mn-lt"/>
              </a:endParaRPr>
            </a:p>
          </p:txBody>
        </p:sp>
      </p:grpSp>
      <p:grpSp>
        <p:nvGrpSpPr>
          <p:cNvPr id="76" name="Gruppieren 75"/>
          <p:cNvGrpSpPr/>
          <p:nvPr/>
        </p:nvGrpSpPr>
        <p:grpSpPr>
          <a:xfrm>
            <a:off x="2794000" y="5720119"/>
            <a:ext cx="1671784" cy="123111"/>
            <a:chOff x="2800350" y="5726469"/>
            <a:chExt cx="1671784" cy="123111"/>
          </a:xfrm>
        </p:grpSpPr>
        <p:sp>
          <p:nvSpPr>
            <p:cNvPr id="70" name="Rectangle 32"/>
            <p:cNvSpPr>
              <a:spLocks noChangeArrowheads="1"/>
            </p:cNvSpPr>
            <p:nvPr/>
          </p:nvSpPr>
          <p:spPr bwMode="auto">
            <a:xfrm>
              <a:off x="2979738" y="5726469"/>
              <a:ext cx="1492396"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mn-lt"/>
                </a:rPr>
                <a:t>Group purchasing organizations </a:t>
              </a:r>
              <a:endParaRPr kumimoji="0" lang="en-US" altLang="en-US" sz="800" b="0" i="0" u="none" strike="noStrike" cap="none" normalizeH="0" baseline="0" dirty="0" smtClean="0">
                <a:ln>
                  <a:noFill/>
                </a:ln>
                <a:solidFill>
                  <a:schemeClr val="tx1"/>
                </a:solidFill>
                <a:effectLst/>
                <a:latin typeface="+mn-lt"/>
              </a:endParaRPr>
            </a:p>
          </p:txBody>
        </p:sp>
        <p:sp>
          <p:nvSpPr>
            <p:cNvPr id="73" name="Rectangle 25"/>
            <p:cNvSpPr>
              <a:spLocks noChangeArrowheads="1"/>
            </p:cNvSpPr>
            <p:nvPr/>
          </p:nvSpPr>
          <p:spPr bwMode="auto">
            <a:xfrm>
              <a:off x="2800350" y="5753101"/>
              <a:ext cx="69850" cy="69849"/>
            </a:xfrm>
            <a:prstGeom prst="rect">
              <a:avLst/>
            </a:prstGeom>
            <a:solidFill>
              <a:schemeClr val="tx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sz="800" dirty="0"/>
            </a:p>
          </p:txBody>
        </p:sp>
      </p:grpSp>
    </p:spTree>
    <p:extLst>
      <p:ext uri="{BB962C8B-B14F-4D97-AF65-F5344CB8AC3E}">
        <p14:creationId xmlns:p14="http://schemas.microsoft.com/office/powerpoint/2010/main" val="18189483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The target’s customers are very satisfied</a:t>
            </a:r>
          </a:p>
          <a:p>
            <a:pPr lvl="0"/>
            <a:r>
              <a:rPr lang="en-US" dirty="0" smtClean="0"/>
              <a:t>They especially appreciate the high quality of the technical solutions and services as well as the reliability</a:t>
            </a:r>
          </a:p>
          <a:p>
            <a:endParaRPr lang="en-US" dirty="0"/>
          </a:p>
        </p:txBody>
      </p:sp>
      <p:sp>
        <p:nvSpPr>
          <p:cNvPr id="5" name="Titel 4"/>
          <p:cNvSpPr>
            <a:spLocks noGrp="1"/>
          </p:cNvSpPr>
          <p:nvPr>
            <p:ph type="title"/>
          </p:nvPr>
        </p:nvSpPr>
        <p:spPr/>
        <p:txBody>
          <a:bodyPr/>
          <a:lstStyle/>
          <a:p>
            <a:r>
              <a:rPr lang="en-US" dirty="0" smtClean="0"/>
              <a:t>7. How satisfied are the customers? (1/3)</a:t>
            </a:r>
            <a:endParaRPr lang="en-US" dirty="0"/>
          </a:p>
        </p:txBody>
      </p:sp>
      <p:sp>
        <p:nvSpPr>
          <p:cNvPr id="7" name="Textplatzhalter 6"/>
          <p:cNvSpPr>
            <a:spLocks noGrp="1"/>
          </p:cNvSpPr>
          <p:nvPr>
            <p:ph type="body" sz="quarter" idx="13"/>
          </p:nvPr>
        </p:nvSpPr>
        <p:spPr/>
        <p:txBody>
          <a:bodyPr/>
          <a:lstStyle/>
          <a:p>
            <a:r>
              <a:rPr lang="en-US" dirty="0" smtClean="0"/>
              <a:t>Customer Analysis</a:t>
            </a:r>
            <a:endParaRPr lang="en-US" dirty="0"/>
          </a:p>
        </p:txBody>
      </p:sp>
      <p:sp>
        <p:nvSpPr>
          <p:cNvPr id="39" name="Text Box 8"/>
          <p:cNvSpPr txBox="1">
            <a:spLocks noChangeArrowheads="1"/>
          </p:cNvSpPr>
          <p:nvPr/>
        </p:nvSpPr>
        <p:spPr bwMode="gray">
          <a:xfrm>
            <a:off x="2446338" y="6021388"/>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KPMG interviews and analysis.</a:t>
            </a:r>
            <a:endParaRPr lang="en-US" sz="600" dirty="0">
              <a:cs typeface="Arial" pitchFamily="34" charset="0"/>
            </a:endParaRPr>
          </a:p>
        </p:txBody>
      </p:sp>
      <p:grpSp>
        <p:nvGrpSpPr>
          <p:cNvPr id="25" name="Gruppieren 24"/>
          <p:cNvGrpSpPr/>
          <p:nvPr/>
        </p:nvGrpSpPr>
        <p:grpSpPr>
          <a:xfrm>
            <a:off x="7120268" y="211707"/>
            <a:ext cx="2286926" cy="216024"/>
            <a:chOff x="-1239688" y="1268760"/>
            <a:chExt cx="864000" cy="216024"/>
          </a:xfrm>
        </p:grpSpPr>
        <p:sp>
          <p:nvSpPr>
            <p:cNvPr id="26" name="Rechteck 2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2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2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0" name="Text Placeholder 12"/>
          <p:cNvSpPr txBox="1">
            <a:spLocks/>
          </p:cNvSpPr>
          <p:nvPr>
            <p:custDataLst>
              <p:tags r:id="rId1"/>
            </p:custDataLst>
          </p:nvPr>
        </p:nvSpPr>
        <p:spPr>
          <a:xfrm>
            <a:off x="2447923" y="1422400"/>
            <a:ext cx="339896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smtClean="0">
                <a:latin typeface="Arial" panose="020B0604020202020204" pitchFamily="34" charset="0"/>
                <a:cs typeface="Arial" panose="020B0604020202020204" pitchFamily="34" charset="0"/>
              </a:rPr>
              <a:t>Customer feedback on [Target] in [name] – POSITIVE </a:t>
            </a:r>
            <a:endParaRPr lang="en-US" sz="900" kern="0" dirty="0">
              <a:latin typeface="Arial" panose="020B0604020202020204" pitchFamily="34" charset="0"/>
              <a:cs typeface="Arial" panose="020B0604020202020204" pitchFamily="34" charset="0"/>
            </a:endParaRPr>
          </a:p>
        </p:txBody>
      </p:sp>
      <p:grpSp>
        <p:nvGrpSpPr>
          <p:cNvPr id="11" name="Gruppieren 10"/>
          <p:cNvGrpSpPr/>
          <p:nvPr/>
        </p:nvGrpSpPr>
        <p:grpSpPr>
          <a:xfrm>
            <a:off x="2446338" y="1614358"/>
            <a:ext cx="6959750" cy="981063"/>
            <a:chOff x="2446965" y="1617910"/>
            <a:chExt cx="3404870" cy="904475"/>
          </a:xfrm>
        </p:grpSpPr>
        <p:sp>
          <p:nvSpPr>
            <p:cNvPr id="29" name="Text Placeholder 7"/>
            <p:cNvSpPr txBox="1">
              <a:spLocks/>
            </p:cNvSpPr>
            <p:nvPr/>
          </p:nvSpPr>
          <p:spPr>
            <a:xfrm>
              <a:off x="3043895" y="1617910"/>
              <a:ext cx="2807940" cy="904475"/>
            </a:xfrm>
            <a:prstGeom prst="rect">
              <a:avLst/>
            </a:prstGeom>
            <a:ln>
              <a:solidFill>
                <a:schemeClr val="tx2"/>
              </a:solidFill>
            </a:ln>
          </p:spPr>
          <p:txBody>
            <a:bodyPr wrap="square" lIns="36000" tIns="36000" rIns="36000" bIns="36000" anchor="ctr">
              <a:noAutofit/>
            </a:bodyPr>
            <a:lstStyle/>
            <a:p>
              <a:pPr marL="92075" lvl="2">
                <a:spcAft>
                  <a:spcPts val="500"/>
                </a:spcAft>
                <a:buClr>
                  <a:srgbClr val="97989A"/>
                </a:buClr>
                <a:defRPr/>
              </a:pPr>
              <a:r>
                <a:rPr lang="en-US" sz="900" dirty="0" smtClean="0">
                  <a:solidFill>
                    <a:schemeClr val="accent4"/>
                  </a:solidFill>
                  <a:cs typeface="Arial" pitchFamily="34" charset="0"/>
                </a:rPr>
                <a:t>“... [Target] offers very high quality products for a reasonable price. Compared to Maerz, it is about 10% cheaper, providing at the same time a very similar technical solution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Deputy managing director, [Cust. xyz], S. Africa</a:t>
              </a:r>
            </a:p>
            <a:p>
              <a:pPr marL="92075" lvl="2">
                <a:spcAft>
                  <a:spcPts val="500"/>
                </a:spcAft>
                <a:buClr>
                  <a:srgbClr val="97989A"/>
                </a:buClr>
                <a:defRPr/>
              </a:pPr>
              <a:r>
                <a:rPr lang="en-US" sz="900" dirty="0" smtClean="0">
                  <a:solidFill>
                    <a:schemeClr val="accent4"/>
                  </a:solidFill>
                  <a:cs typeface="Arial" pitchFamily="34" charset="0"/>
                </a:rPr>
                <a:t>“... [Target]’s greatest strength is its ability to provide state-of-the-art technology to a lower price than Maerz. The difference in initial investment was the decisive criterion for us to choose [Target]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Engineering department manager, [Cust. xyz], Qatar</a:t>
              </a:r>
              <a:endParaRPr lang="en-US" sz="900" b="1" dirty="0">
                <a:solidFill>
                  <a:schemeClr val="accent4"/>
                </a:solidFill>
                <a:cs typeface="Arial" pitchFamily="34" charset="0"/>
              </a:endParaRPr>
            </a:p>
          </p:txBody>
        </p:sp>
        <p:sp>
          <p:nvSpPr>
            <p:cNvPr id="34" name="Rectangle 4"/>
            <p:cNvSpPr>
              <a:spLocks/>
            </p:cNvSpPr>
            <p:nvPr/>
          </p:nvSpPr>
          <p:spPr>
            <a:xfrm>
              <a:off x="2446965" y="1617910"/>
              <a:ext cx="596930"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500"/>
                </a:spcAft>
              </a:pPr>
              <a:r>
                <a:rPr lang="en-US" sz="900" b="1" dirty="0" smtClean="0">
                  <a:solidFill>
                    <a:schemeClr val="bg1"/>
                  </a:solidFill>
                  <a:latin typeface="Arial" pitchFamily="34" charset="0"/>
                  <a:cs typeface="Arial" pitchFamily="34" charset="0"/>
                </a:rPr>
                <a:t>Good value for money</a:t>
              </a:r>
              <a:endParaRPr lang="en-US" sz="900" b="1" dirty="0">
                <a:solidFill>
                  <a:schemeClr val="bg1"/>
                </a:solidFill>
                <a:latin typeface="Arial" pitchFamily="34" charset="0"/>
                <a:cs typeface="Arial" pitchFamily="34" charset="0"/>
              </a:endParaRPr>
            </a:p>
          </p:txBody>
        </p:sp>
      </p:grpSp>
      <p:grpSp>
        <p:nvGrpSpPr>
          <p:cNvPr id="40" name="Gruppieren 39"/>
          <p:cNvGrpSpPr/>
          <p:nvPr/>
        </p:nvGrpSpPr>
        <p:grpSpPr>
          <a:xfrm>
            <a:off x="2446338" y="2630381"/>
            <a:ext cx="6959750" cy="969289"/>
            <a:chOff x="2446965" y="1617910"/>
            <a:chExt cx="3404870" cy="904475"/>
          </a:xfrm>
        </p:grpSpPr>
        <p:sp>
          <p:nvSpPr>
            <p:cNvPr id="41" name="Text Placeholder 7"/>
            <p:cNvSpPr txBox="1">
              <a:spLocks/>
            </p:cNvSpPr>
            <p:nvPr/>
          </p:nvSpPr>
          <p:spPr>
            <a:xfrm>
              <a:off x="3043661" y="1617910"/>
              <a:ext cx="2808174" cy="904475"/>
            </a:xfrm>
            <a:prstGeom prst="rect">
              <a:avLst/>
            </a:prstGeom>
            <a:ln>
              <a:solidFill>
                <a:schemeClr val="tx2"/>
              </a:solidFill>
            </a:ln>
          </p:spPr>
          <p:txBody>
            <a:bodyPr wrap="square" lIns="36000" tIns="36000" rIns="36000" bIns="36000" anchor="ctr">
              <a:noAutofit/>
            </a:bodyPr>
            <a:lstStyle/>
            <a:p>
              <a:pPr marL="92075" lvl="2">
                <a:spcAft>
                  <a:spcPts val="500"/>
                </a:spcAft>
                <a:buClr>
                  <a:srgbClr val="97989A"/>
                </a:buClr>
                <a:defRPr/>
              </a:pPr>
              <a:r>
                <a:rPr lang="en-US" sz="900" dirty="0" smtClean="0">
                  <a:solidFill>
                    <a:schemeClr val="accent4"/>
                  </a:solidFill>
                  <a:cs typeface="Arial" pitchFamily="34" charset="0"/>
                </a:rPr>
                <a:t>“... We </a:t>
              </a:r>
              <a:r>
                <a:rPr lang="en-US" sz="900" dirty="0">
                  <a:solidFill>
                    <a:schemeClr val="accent4"/>
                  </a:solidFill>
                  <a:cs typeface="Arial" pitchFamily="34" charset="0"/>
                </a:rPr>
                <a:t>have chosen [Target] due to its strong track record </a:t>
              </a:r>
              <a:r>
                <a:rPr lang="en-US" sz="900" dirty="0" smtClean="0">
                  <a:solidFill>
                    <a:schemeClr val="accent4"/>
                  </a:solidFill>
                  <a:cs typeface="Arial" pitchFamily="34" charset="0"/>
                </a:rPr>
                <a:t>and </a:t>
              </a:r>
              <a:r>
                <a:rPr lang="en-US" sz="900" dirty="0">
                  <a:solidFill>
                    <a:schemeClr val="accent4"/>
                  </a:solidFill>
                  <a:cs typeface="Arial" pitchFamily="34" charset="0"/>
                </a:rPr>
                <a:t>a recommendation from the Qatar Steel </a:t>
              </a:r>
              <a:r>
                <a:rPr lang="en-US" sz="900" dirty="0" smtClean="0">
                  <a:solidFill>
                    <a:schemeClr val="accent4"/>
                  </a:solidFill>
                  <a:cs typeface="Arial" pitchFamily="34" charset="0"/>
                </a:rPr>
                <a:t>Corporation ...”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Plant </a:t>
              </a:r>
              <a:r>
                <a:rPr lang="en-US" sz="900" b="1" dirty="0">
                  <a:solidFill>
                    <a:schemeClr val="accent4"/>
                  </a:solidFill>
                  <a:cs typeface="Arial" pitchFamily="34" charset="0"/>
                </a:rPr>
                <a:t>manager, [Customer xyz], Egypt</a:t>
              </a:r>
            </a:p>
            <a:p>
              <a:pPr marL="92075" lvl="2">
                <a:spcAft>
                  <a:spcPts val="500"/>
                </a:spcAft>
                <a:buClr>
                  <a:srgbClr val="97989A"/>
                </a:buClr>
                <a:defRPr/>
              </a:pPr>
              <a:r>
                <a:rPr lang="en-US" sz="900" dirty="0" smtClean="0">
                  <a:solidFill>
                    <a:schemeClr val="accent4"/>
                  </a:solidFill>
                  <a:cs typeface="Arial" pitchFamily="34" charset="0"/>
                </a:rPr>
                <a:t>“... [</a:t>
              </a:r>
              <a:r>
                <a:rPr lang="en-US" sz="900" dirty="0">
                  <a:solidFill>
                    <a:schemeClr val="accent4"/>
                  </a:solidFill>
                  <a:cs typeface="Arial" pitchFamily="34" charset="0"/>
                </a:rPr>
                <a:t>Target] has 50-60 references all over the world. </a:t>
              </a:r>
              <a:r>
                <a:rPr lang="en-US" sz="900" dirty="0" smtClean="0">
                  <a:solidFill>
                    <a:schemeClr val="accent4"/>
                  </a:solidFill>
                  <a:cs typeface="Arial" pitchFamily="34" charset="0"/>
                </a:rPr>
                <a:t>Although </a:t>
              </a:r>
              <a:r>
                <a:rPr lang="en-US" sz="900" dirty="0">
                  <a:solidFill>
                    <a:schemeClr val="accent4"/>
                  </a:solidFill>
                  <a:cs typeface="Arial" pitchFamily="34" charset="0"/>
                </a:rPr>
                <a:t>our project was their first in the Middle-East, </a:t>
              </a:r>
              <a:r>
                <a:rPr lang="en-US" sz="900" dirty="0" smtClean="0">
                  <a:solidFill>
                    <a:schemeClr val="accent4"/>
                  </a:solidFill>
                  <a:cs typeface="Arial" pitchFamily="34" charset="0"/>
                </a:rPr>
                <a:t>we </a:t>
              </a:r>
              <a:r>
                <a:rPr lang="en-US" sz="900" dirty="0">
                  <a:solidFill>
                    <a:schemeClr val="accent4"/>
                  </a:solidFill>
                  <a:cs typeface="Arial" pitchFamily="34" charset="0"/>
                </a:rPr>
                <a:t>felt very comfortable working with such an </a:t>
              </a:r>
              <a:r>
                <a:rPr lang="en-US" sz="900" dirty="0" smtClean="0">
                  <a:solidFill>
                    <a:schemeClr val="accent4"/>
                  </a:solidFill>
                  <a:cs typeface="Arial" pitchFamily="34" charset="0"/>
                </a:rPr>
                <a:t>experienced </a:t>
              </a:r>
              <a:r>
                <a:rPr lang="en-US" sz="900" dirty="0">
                  <a:solidFill>
                    <a:schemeClr val="accent4"/>
                  </a:solidFill>
                  <a:cs typeface="Arial" pitchFamily="34" charset="0"/>
                </a:rPr>
                <a:t>supplier </a:t>
              </a:r>
              <a:r>
                <a:rPr lang="en-US" sz="900" dirty="0" smtClean="0">
                  <a:solidFill>
                    <a:schemeClr val="accent4"/>
                  </a:solidFill>
                  <a:cs typeface="Arial" pitchFamily="34" charset="0"/>
                </a:rPr>
                <a:t>...”</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Engineering </a:t>
              </a:r>
              <a:r>
                <a:rPr lang="en-US" sz="900" b="1" dirty="0">
                  <a:solidFill>
                    <a:schemeClr val="accent4"/>
                  </a:solidFill>
                  <a:cs typeface="Arial" pitchFamily="34" charset="0"/>
                </a:rPr>
                <a:t>department manager, [Cust. xyz], </a:t>
              </a:r>
              <a:r>
                <a:rPr lang="en-US" sz="900" b="1" dirty="0" smtClean="0">
                  <a:solidFill>
                    <a:schemeClr val="accent4"/>
                  </a:solidFill>
                  <a:cs typeface="Arial" pitchFamily="34" charset="0"/>
                </a:rPr>
                <a:t>Qatar</a:t>
              </a:r>
              <a:endParaRPr lang="en-US" sz="900" b="1" dirty="0">
                <a:solidFill>
                  <a:schemeClr val="accent4"/>
                </a:solidFill>
                <a:cs typeface="Arial" pitchFamily="34" charset="0"/>
              </a:endParaRPr>
            </a:p>
          </p:txBody>
        </p:sp>
        <p:sp>
          <p:nvSpPr>
            <p:cNvPr id="58" name="Rectangle 4"/>
            <p:cNvSpPr>
              <a:spLocks/>
            </p:cNvSpPr>
            <p:nvPr/>
          </p:nvSpPr>
          <p:spPr>
            <a:xfrm>
              <a:off x="2446965" y="1617910"/>
              <a:ext cx="596696"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500"/>
                </a:spcAft>
              </a:pPr>
              <a:r>
                <a:rPr lang="en-US" sz="900" b="1" dirty="0" smtClean="0">
                  <a:solidFill>
                    <a:schemeClr val="bg1"/>
                  </a:solidFill>
                  <a:latin typeface="Arial" pitchFamily="34" charset="0"/>
                  <a:cs typeface="Arial" pitchFamily="34" charset="0"/>
                </a:rPr>
                <a:t>Strong know </a:t>
              </a:r>
              <a:r>
                <a:rPr lang="en-US" sz="900" b="1" dirty="0">
                  <a:solidFill>
                    <a:schemeClr val="bg1"/>
                  </a:solidFill>
                  <a:latin typeface="Arial" pitchFamily="34" charset="0"/>
                  <a:cs typeface="Arial" pitchFamily="34" charset="0"/>
                </a:rPr>
                <a:t>how </a:t>
              </a:r>
              <a:r>
                <a:rPr lang="en-US" sz="900" b="1" dirty="0" smtClean="0">
                  <a:solidFill>
                    <a:schemeClr val="bg1"/>
                  </a:solidFill>
                  <a:latin typeface="Arial" pitchFamily="34" charset="0"/>
                  <a:cs typeface="Arial" pitchFamily="34" charset="0"/>
                </a:rPr>
                <a:t>&amp; track </a:t>
              </a:r>
              <a:r>
                <a:rPr lang="en-US" sz="900" b="1" dirty="0">
                  <a:solidFill>
                    <a:schemeClr val="bg1"/>
                  </a:solidFill>
                  <a:latin typeface="Arial" pitchFamily="34" charset="0"/>
                  <a:cs typeface="Arial" pitchFamily="34" charset="0"/>
                </a:rPr>
                <a:t>record</a:t>
              </a:r>
            </a:p>
          </p:txBody>
        </p:sp>
      </p:grpSp>
      <p:grpSp>
        <p:nvGrpSpPr>
          <p:cNvPr id="59" name="Gruppieren 58"/>
          <p:cNvGrpSpPr/>
          <p:nvPr/>
        </p:nvGrpSpPr>
        <p:grpSpPr>
          <a:xfrm>
            <a:off x="2446338" y="3634630"/>
            <a:ext cx="6959750" cy="1437120"/>
            <a:chOff x="2446965" y="1617910"/>
            <a:chExt cx="3404870" cy="904475"/>
          </a:xfrm>
        </p:grpSpPr>
        <p:sp>
          <p:nvSpPr>
            <p:cNvPr id="60" name="Text Placeholder 7"/>
            <p:cNvSpPr txBox="1">
              <a:spLocks/>
            </p:cNvSpPr>
            <p:nvPr/>
          </p:nvSpPr>
          <p:spPr>
            <a:xfrm>
              <a:off x="3043661" y="1617910"/>
              <a:ext cx="2808174" cy="904475"/>
            </a:xfrm>
            <a:prstGeom prst="rect">
              <a:avLst/>
            </a:prstGeom>
            <a:ln>
              <a:solidFill>
                <a:schemeClr val="tx2"/>
              </a:solidFill>
            </a:ln>
          </p:spPr>
          <p:txBody>
            <a:bodyPr wrap="square" lIns="36000" tIns="36000" rIns="36000" bIns="36000">
              <a:noAutofit/>
            </a:bodyPr>
            <a:lstStyle/>
            <a:p>
              <a:pPr marL="92075" lvl="2">
                <a:spcAft>
                  <a:spcPts val="500"/>
                </a:spcAft>
                <a:buClr>
                  <a:srgbClr val="97989A"/>
                </a:buClr>
                <a:defRPr/>
              </a:pPr>
              <a:r>
                <a:rPr lang="en-US" sz="900" dirty="0" smtClean="0">
                  <a:solidFill>
                    <a:schemeClr val="accent4"/>
                  </a:solidFill>
                  <a:cs typeface="Arial" pitchFamily="34" charset="0"/>
                </a:rPr>
                <a:t>“... [</a:t>
              </a:r>
              <a:r>
                <a:rPr lang="en-US" sz="900" dirty="0">
                  <a:solidFill>
                    <a:schemeClr val="accent4"/>
                  </a:solidFill>
                  <a:cs typeface="Arial" pitchFamily="34" charset="0"/>
                </a:rPr>
                <a:t>Target] is very customer-oriented, providing very high </a:t>
              </a:r>
              <a:r>
                <a:rPr lang="en-US" sz="900" dirty="0" smtClean="0">
                  <a:solidFill>
                    <a:schemeClr val="accent4"/>
                  </a:solidFill>
                  <a:cs typeface="Arial" pitchFamily="34" charset="0"/>
                </a:rPr>
                <a:t>quality </a:t>
              </a:r>
              <a:r>
                <a:rPr lang="en-US" sz="900" dirty="0">
                  <a:solidFill>
                    <a:schemeClr val="accent4"/>
                  </a:solidFill>
                  <a:cs typeface="Arial" pitchFamily="34" charset="0"/>
                </a:rPr>
                <a:t>and service. In comparison to other suppliers, </a:t>
              </a:r>
              <a:r>
                <a:rPr lang="en-US" sz="900" dirty="0" smtClean="0">
                  <a:solidFill>
                    <a:schemeClr val="accent4"/>
                  </a:solidFill>
                  <a:cs typeface="Arial" pitchFamily="34" charset="0"/>
                </a:rPr>
                <a:t>[</a:t>
              </a:r>
              <a:r>
                <a:rPr lang="en-US" sz="900" dirty="0">
                  <a:solidFill>
                    <a:schemeClr val="accent4"/>
                  </a:solidFill>
                  <a:cs typeface="Arial" pitchFamily="34" charset="0"/>
                </a:rPr>
                <a:t>Target] is significantly better. We were also very happy </a:t>
              </a:r>
              <a:r>
                <a:rPr lang="en-US" sz="900" dirty="0" smtClean="0">
                  <a:solidFill>
                    <a:schemeClr val="accent4"/>
                  </a:solidFill>
                  <a:cs typeface="Arial" pitchFamily="34" charset="0"/>
                </a:rPr>
                <a:t>to </a:t>
              </a:r>
              <a:r>
                <a:rPr lang="en-US" sz="900" dirty="0">
                  <a:solidFill>
                    <a:schemeClr val="accent4"/>
                  </a:solidFill>
                  <a:cs typeface="Arial" pitchFamily="34" charset="0"/>
                </a:rPr>
                <a:t>work with them </a:t>
              </a:r>
              <a:r>
                <a:rPr lang="en-US" sz="900" dirty="0" smtClean="0">
                  <a:solidFill>
                    <a:schemeClr val="accent4"/>
                  </a:solidFill>
                  <a:cs typeface="Arial" pitchFamily="34" charset="0"/>
                </a:rPr>
                <a:t>...”</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Plant </a:t>
              </a:r>
              <a:r>
                <a:rPr lang="en-US" sz="900" b="1" dirty="0">
                  <a:solidFill>
                    <a:schemeClr val="accent4"/>
                  </a:solidFill>
                  <a:cs typeface="Arial" pitchFamily="34" charset="0"/>
                </a:rPr>
                <a:t>manager, [Customer xyz], Egypt</a:t>
              </a:r>
            </a:p>
            <a:p>
              <a:pPr marL="92075" lvl="2">
                <a:spcAft>
                  <a:spcPts val="500"/>
                </a:spcAft>
                <a:buClr>
                  <a:srgbClr val="97989A"/>
                </a:buClr>
                <a:defRPr/>
              </a:pPr>
              <a:r>
                <a:rPr lang="en-US" sz="900" dirty="0" smtClean="0">
                  <a:solidFill>
                    <a:schemeClr val="accent4"/>
                  </a:solidFill>
                  <a:cs typeface="Arial" pitchFamily="34" charset="0"/>
                </a:rPr>
                <a:t>“... Working </a:t>
              </a:r>
              <a:r>
                <a:rPr lang="en-US" sz="900" dirty="0">
                  <a:solidFill>
                    <a:schemeClr val="accent4"/>
                  </a:solidFill>
                  <a:cs typeface="Arial" pitchFamily="34" charset="0"/>
                </a:rPr>
                <a:t>with [Target] was a great experience. The </a:t>
              </a:r>
              <a:r>
                <a:rPr lang="en-US" sz="900" dirty="0" smtClean="0">
                  <a:solidFill>
                    <a:schemeClr val="accent4"/>
                  </a:solidFill>
                  <a:cs typeface="Arial" pitchFamily="34" charset="0"/>
                </a:rPr>
                <a:t>company </a:t>
              </a:r>
              <a:r>
                <a:rPr lang="en-US" sz="900" dirty="0">
                  <a:solidFill>
                    <a:schemeClr val="accent4"/>
                  </a:solidFill>
                  <a:cs typeface="Arial" pitchFamily="34" charset="0"/>
                </a:rPr>
                <a:t>was able to provide solutions for every request </a:t>
              </a:r>
              <a:r>
                <a:rPr lang="en-US" sz="900" dirty="0" smtClean="0">
                  <a:solidFill>
                    <a:schemeClr val="accent4"/>
                  </a:solidFill>
                  <a:cs typeface="Arial" pitchFamily="34" charset="0"/>
                </a:rPr>
                <a:t>we </a:t>
              </a:r>
              <a:r>
                <a:rPr lang="en-US" sz="900" dirty="0">
                  <a:solidFill>
                    <a:schemeClr val="accent4"/>
                  </a:solidFill>
                  <a:cs typeface="Arial" pitchFamily="34" charset="0"/>
                </a:rPr>
                <a:t>had. The employees are very service-oriented, </a:t>
              </a:r>
              <a:r>
                <a:rPr lang="en-US" sz="900" dirty="0" smtClean="0">
                  <a:solidFill>
                    <a:schemeClr val="accent4"/>
                  </a:solidFill>
                  <a:cs typeface="Arial" pitchFamily="34" charset="0"/>
                </a:rPr>
                <a:t>starting </a:t>
              </a:r>
              <a:r>
                <a:rPr lang="en-US" sz="900" dirty="0">
                  <a:solidFill>
                    <a:schemeClr val="accent4"/>
                  </a:solidFill>
                  <a:cs typeface="Arial" pitchFamily="34" charset="0"/>
                </a:rPr>
                <a:t>from the sales staff up to the board </a:t>
              </a:r>
              <a:r>
                <a:rPr lang="en-US" sz="900" dirty="0" smtClean="0">
                  <a:solidFill>
                    <a:schemeClr val="accent4"/>
                  </a:solidFill>
                  <a:cs typeface="Arial" pitchFamily="34" charset="0"/>
                </a:rPr>
                <a:t>...”</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Deputy </a:t>
              </a:r>
              <a:r>
                <a:rPr lang="en-US" sz="900" b="1" dirty="0">
                  <a:solidFill>
                    <a:schemeClr val="accent4"/>
                  </a:solidFill>
                  <a:cs typeface="Arial" pitchFamily="34" charset="0"/>
                </a:rPr>
                <a:t>managing director, [Cust. xyz], S. Africa</a:t>
              </a:r>
            </a:p>
            <a:p>
              <a:pPr marL="92075" lvl="2">
                <a:spcAft>
                  <a:spcPts val="500"/>
                </a:spcAft>
                <a:buClr>
                  <a:srgbClr val="97989A"/>
                </a:buClr>
                <a:defRPr/>
              </a:pPr>
              <a:r>
                <a:rPr lang="en-US" sz="900" dirty="0" smtClean="0">
                  <a:solidFill>
                    <a:schemeClr val="accent4"/>
                  </a:solidFill>
                  <a:cs typeface="Arial" pitchFamily="34" charset="0"/>
                </a:rPr>
                <a:t>“... [</a:t>
              </a:r>
              <a:r>
                <a:rPr lang="en-US" sz="900" dirty="0">
                  <a:solidFill>
                    <a:schemeClr val="accent4"/>
                  </a:solidFill>
                  <a:cs typeface="Arial" pitchFamily="34" charset="0"/>
                </a:rPr>
                <a:t>Target] has an excellent sales force. Language skills </a:t>
              </a:r>
              <a:r>
                <a:rPr lang="en-US" sz="900" dirty="0" smtClean="0">
                  <a:solidFill>
                    <a:schemeClr val="accent4"/>
                  </a:solidFill>
                  <a:cs typeface="Arial" pitchFamily="34" charset="0"/>
                </a:rPr>
                <a:t>and </a:t>
              </a:r>
              <a:r>
                <a:rPr lang="en-US" sz="900" dirty="0">
                  <a:solidFill>
                    <a:schemeClr val="accent4"/>
                  </a:solidFill>
                  <a:cs typeface="Arial" pitchFamily="34" charset="0"/>
                </a:rPr>
                <a:t>knowledge of the oriental culture worked to their </a:t>
              </a:r>
              <a:r>
                <a:rPr lang="en-US" sz="900" dirty="0" smtClean="0">
                  <a:solidFill>
                    <a:schemeClr val="accent4"/>
                  </a:solidFill>
                  <a:cs typeface="Arial" pitchFamily="34" charset="0"/>
                </a:rPr>
                <a:t>advantage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Engineering </a:t>
              </a:r>
              <a:r>
                <a:rPr lang="en-US" sz="900" b="1" dirty="0">
                  <a:solidFill>
                    <a:schemeClr val="accent4"/>
                  </a:solidFill>
                  <a:cs typeface="Arial" pitchFamily="34" charset="0"/>
                </a:rPr>
                <a:t>department manager, [Cust. xyz], </a:t>
              </a:r>
              <a:r>
                <a:rPr lang="en-US" sz="900" b="1" dirty="0" smtClean="0">
                  <a:solidFill>
                    <a:schemeClr val="accent4"/>
                  </a:solidFill>
                  <a:cs typeface="Arial" pitchFamily="34" charset="0"/>
                </a:rPr>
                <a:t>Qatar</a:t>
              </a:r>
              <a:endParaRPr lang="en-US" sz="900" b="1" dirty="0">
                <a:solidFill>
                  <a:schemeClr val="accent4"/>
                </a:solidFill>
                <a:cs typeface="Arial" pitchFamily="34" charset="0"/>
              </a:endParaRPr>
            </a:p>
          </p:txBody>
        </p:sp>
        <p:sp>
          <p:nvSpPr>
            <p:cNvPr id="61" name="Rectangle 4"/>
            <p:cNvSpPr>
              <a:spLocks/>
            </p:cNvSpPr>
            <p:nvPr/>
          </p:nvSpPr>
          <p:spPr>
            <a:xfrm>
              <a:off x="2446965" y="1617910"/>
              <a:ext cx="596696"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500"/>
                </a:spcAft>
              </a:pPr>
              <a:r>
                <a:rPr lang="en-US" sz="900" b="1" dirty="0">
                  <a:solidFill>
                    <a:schemeClr val="bg1"/>
                  </a:solidFill>
                  <a:latin typeface="Arial" pitchFamily="34" charset="0"/>
                  <a:cs typeface="Arial" pitchFamily="34" charset="0"/>
                </a:rPr>
                <a:t>Excellent customer </a:t>
              </a:r>
              <a:r>
                <a:rPr lang="en-US" sz="900" b="1" dirty="0" smtClean="0">
                  <a:solidFill>
                    <a:schemeClr val="bg1"/>
                  </a:solidFill>
                  <a:latin typeface="Arial" pitchFamily="34" charset="0"/>
                  <a:cs typeface="Arial" pitchFamily="34" charset="0"/>
                </a:rPr>
                <a:t>relationships </a:t>
              </a:r>
              <a:r>
                <a:rPr lang="en-US" sz="900" b="1" dirty="0">
                  <a:solidFill>
                    <a:schemeClr val="bg1"/>
                  </a:solidFill>
                  <a:latin typeface="Arial" pitchFamily="34" charset="0"/>
                  <a:cs typeface="Arial" pitchFamily="34" charset="0"/>
                </a:rPr>
                <a:t>&amp; service</a:t>
              </a:r>
            </a:p>
          </p:txBody>
        </p:sp>
      </p:grpSp>
      <p:grpSp>
        <p:nvGrpSpPr>
          <p:cNvPr id="62" name="Gruppieren 61"/>
          <p:cNvGrpSpPr/>
          <p:nvPr/>
        </p:nvGrpSpPr>
        <p:grpSpPr>
          <a:xfrm>
            <a:off x="2446338" y="5106710"/>
            <a:ext cx="6958644" cy="914678"/>
            <a:chOff x="2446965" y="1617910"/>
            <a:chExt cx="3404870" cy="904475"/>
          </a:xfrm>
        </p:grpSpPr>
        <p:sp>
          <p:nvSpPr>
            <p:cNvPr id="63" name="Text Placeholder 7"/>
            <p:cNvSpPr txBox="1">
              <a:spLocks/>
            </p:cNvSpPr>
            <p:nvPr/>
          </p:nvSpPr>
          <p:spPr>
            <a:xfrm>
              <a:off x="3043756" y="1617910"/>
              <a:ext cx="2808079" cy="904475"/>
            </a:xfrm>
            <a:prstGeom prst="rect">
              <a:avLst/>
            </a:prstGeom>
            <a:ln>
              <a:solidFill>
                <a:schemeClr val="tx2"/>
              </a:solidFill>
            </a:ln>
          </p:spPr>
          <p:txBody>
            <a:bodyPr wrap="square" lIns="36000" tIns="36000" rIns="36000" bIns="36000">
              <a:noAutofit/>
            </a:bodyPr>
            <a:lstStyle/>
            <a:p>
              <a:pPr marL="92075" lvl="2">
                <a:spcAft>
                  <a:spcPts val="300"/>
                </a:spcAft>
                <a:buClr>
                  <a:srgbClr val="97989A"/>
                </a:buClr>
                <a:defRPr/>
              </a:pPr>
              <a:r>
                <a:rPr lang="en-US" sz="900" dirty="0" smtClean="0">
                  <a:solidFill>
                    <a:schemeClr val="accent4"/>
                  </a:solidFill>
                  <a:cs typeface="Arial" pitchFamily="34" charset="0"/>
                </a:rPr>
                <a:t>“... It </a:t>
              </a:r>
              <a:r>
                <a:rPr lang="en-US" sz="900" dirty="0">
                  <a:solidFill>
                    <a:schemeClr val="accent4"/>
                  </a:solidFill>
                  <a:cs typeface="Arial" pitchFamily="34" charset="0"/>
                </a:rPr>
                <a:t>was very important to us that [Target] was able to </a:t>
              </a:r>
              <a:r>
                <a:rPr lang="en-US" sz="900" dirty="0" smtClean="0">
                  <a:solidFill>
                    <a:schemeClr val="accent4"/>
                  </a:solidFill>
                  <a:cs typeface="Arial" pitchFamily="34" charset="0"/>
                </a:rPr>
                <a:t>provide </a:t>
              </a:r>
              <a:r>
                <a:rPr lang="en-US" sz="900" dirty="0">
                  <a:solidFill>
                    <a:schemeClr val="accent4"/>
                  </a:solidFill>
                  <a:cs typeface="Arial" pitchFamily="34" charset="0"/>
                </a:rPr>
                <a:t>the construction of a whole plant and not just the </a:t>
              </a:r>
              <a:r>
                <a:rPr lang="en-US" sz="900" dirty="0" smtClean="0">
                  <a:solidFill>
                    <a:schemeClr val="accent4"/>
                  </a:solidFill>
                  <a:cs typeface="Arial" pitchFamily="34" charset="0"/>
                </a:rPr>
                <a:t>kiln </a:t>
              </a:r>
              <a:r>
                <a:rPr lang="en-US" sz="900" dirty="0">
                  <a:solidFill>
                    <a:schemeClr val="accent4"/>
                  </a:solidFill>
                  <a:cs typeface="Arial" pitchFamily="34" charset="0"/>
                </a:rPr>
                <a:t>...”</a:t>
              </a:r>
              <a:br>
                <a:rPr lang="en-US" sz="900" dirty="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Plant </a:t>
              </a:r>
              <a:r>
                <a:rPr lang="en-US" sz="900" b="1" dirty="0">
                  <a:solidFill>
                    <a:schemeClr val="accent4"/>
                  </a:solidFill>
                  <a:cs typeface="Arial" pitchFamily="34" charset="0"/>
                </a:rPr>
                <a:t>manager, [Customer xyz], Egypt</a:t>
              </a:r>
            </a:p>
            <a:p>
              <a:pPr marL="92075" lvl="2">
                <a:spcAft>
                  <a:spcPts val="300"/>
                </a:spcAft>
                <a:buClr>
                  <a:srgbClr val="97989A"/>
                </a:buClr>
                <a:defRPr/>
              </a:pPr>
              <a:r>
                <a:rPr lang="en-US" sz="900" dirty="0" smtClean="0">
                  <a:solidFill>
                    <a:schemeClr val="accent4"/>
                  </a:solidFill>
                  <a:cs typeface="Arial" pitchFamily="34" charset="0"/>
                </a:rPr>
                <a:t>“... Provision </a:t>
              </a:r>
              <a:r>
                <a:rPr lang="en-US" sz="900" dirty="0">
                  <a:solidFill>
                    <a:schemeClr val="accent4"/>
                  </a:solidFill>
                  <a:cs typeface="Arial" pitchFamily="34" charset="0"/>
                </a:rPr>
                <a:t>of turnkey solutions is extremely important to </a:t>
              </a:r>
              <a:r>
                <a:rPr lang="en-US" sz="900" dirty="0" smtClean="0">
                  <a:solidFill>
                    <a:schemeClr val="accent4"/>
                  </a:solidFill>
                  <a:cs typeface="Arial" pitchFamily="34" charset="0"/>
                </a:rPr>
                <a:t>us. As </a:t>
              </a:r>
              <a:r>
                <a:rPr lang="en-US" sz="900" dirty="0">
                  <a:solidFill>
                    <a:schemeClr val="accent4"/>
                  </a:solidFill>
                  <a:cs typeface="Arial" pitchFamily="34" charset="0"/>
                </a:rPr>
                <a:t>the dimension of our projects is usually very large, we </a:t>
              </a:r>
              <a:r>
                <a:rPr lang="en-US" sz="900" dirty="0" smtClean="0">
                  <a:solidFill>
                    <a:schemeClr val="accent4"/>
                  </a:solidFill>
                  <a:cs typeface="Arial" pitchFamily="34" charset="0"/>
                </a:rPr>
                <a:t>need </a:t>
              </a:r>
              <a:r>
                <a:rPr lang="en-US" sz="900" dirty="0">
                  <a:solidFill>
                    <a:schemeClr val="accent4"/>
                  </a:solidFill>
                  <a:cs typeface="Arial" pitchFamily="34" charset="0"/>
                </a:rPr>
                <a:t>a supplier who takes responsibility for the whole </a:t>
              </a:r>
              <a:r>
                <a:rPr lang="en-US" sz="900" dirty="0" smtClean="0">
                  <a:solidFill>
                    <a:schemeClr val="accent4"/>
                  </a:solidFill>
                  <a:cs typeface="Arial" pitchFamily="34" charset="0"/>
                </a:rPr>
                <a:t>plant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Deputy managing director, [Customer xyz], S. Africa</a:t>
              </a:r>
              <a:endParaRPr lang="en-US" sz="900" b="1" dirty="0">
                <a:solidFill>
                  <a:schemeClr val="accent4"/>
                </a:solidFill>
                <a:cs typeface="Arial" pitchFamily="34" charset="0"/>
              </a:endParaRPr>
            </a:p>
          </p:txBody>
        </p:sp>
        <p:sp>
          <p:nvSpPr>
            <p:cNvPr id="64" name="Rectangle 4"/>
            <p:cNvSpPr>
              <a:spLocks/>
            </p:cNvSpPr>
            <p:nvPr/>
          </p:nvSpPr>
          <p:spPr>
            <a:xfrm>
              <a:off x="2446965" y="1617910"/>
              <a:ext cx="596791"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300"/>
                </a:spcAft>
              </a:pPr>
              <a:r>
                <a:rPr lang="en-US" sz="900" b="1" dirty="0" smtClean="0">
                  <a:solidFill>
                    <a:schemeClr val="bg1"/>
                  </a:solidFill>
                  <a:latin typeface="Arial" pitchFamily="34" charset="0"/>
                  <a:cs typeface="Arial" pitchFamily="34" charset="0"/>
                </a:rPr>
                <a:t>Turnkey solution</a:t>
              </a:r>
              <a:endParaRPr lang="en-US" sz="900" b="1" dirty="0">
                <a:solidFill>
                  <a:schemeClr val="bg1"/>
                </a:solidFill>
                <a:latin typeface="Arial" pitchFamily="34" charset="0"/>
                <a:cs typeface="Arial" pitchFamily="34" charset="0"/>
              </a:endParaRPr>
            </a:p>
          </p:txBody>
        </p:sp>
      </p:grpSp>
    </p:spTree>
    <p:extLst>
      <p:ext uri="{BB962C8B-B14F-4D97-AF65-F5344CB8AC3E}">
        <p14:creationId xmlns:p14="http://schemas.microsoft.com/office/powerpoint/2010/main" val="395173777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The target’s customers are very satisfied</a:t>
            </a:r>
          </a:p>
          <a:p>
            <a:pPr lvl="0"/>
            <a:r>
              <a:rPr lang="en-US" dirty="0" smtClean="0"/>
              <a:t>They especially appreciate the high quality of the technical solutions and services as well as the reliability</a:t>
            </a:r>
          </a:p>
          <a:p>
            <a:endParaRPr lang="en-US" dirty="0"/>
          </a:p>
        </p:txBody>
      </p:sp>
      <p:sp>
        <p:nvSpPr>
          <p:cNvPr id="5" name="Titel 4"/>
          <p:cNvSpPr>
            <a:spLocks noGrp="1"/>
          </p:cNvSpPr>
          <p:nvPr>
            <p:ph type="title"/>
          </p:nvPr>
        </p:nvSpPr>
        <p:spPr/>
        <p:txBody>
          <a:bodyPr/>
          <a:lstStyle/>
          <a:p>
            <a:r>
              <a:rPr lang="en-US" dirty="0" smtClean="0"/>
              <a:t>7. How satisfied are the customers? (2/3)</a:t>
            </a:r>
            <a:endParaRPr lang="en-US" dirty="0"/>
          </a:p>
        </p:txBody>
      </p:sp>
      <p:sp>
        <p:nvSpPr>
          <p:cNvPr id="7" name="Textplatzhalter 6"/>
          <p:cNvSpPr>
            <a:spLocks noGrp="1"/>
          </p:cNvSpPr>
          <p:nvPr>
            <p:ph type="body" sz="quarter" idx="13"/>
          </p:nvPr>
        </p:nvSpPr>
        <p:spPr/>
        <p:txBody>
          <a:bodyPr/>
          <a:lstStyle/>
          <a:p>
            <a:r>
              <a:rPr lang="en-US" dirty="0" smtClean="0"/>
              <a:t>Customer Analysis</a:t>
            </a:r>
            <a:endParaRPr lang="en-US" dirty="0"/>
          </a:p>
        </p:txBody>
      </p:sp>
      <p:sp>
        <p:nvSpPr>
          <p:cNvPr id="39" name="Text Box 8"/>
          <p:cNvSpPr txBox="1">
            <a:spLocks noChangeArrowheads="1"/>
          </p:cNvSpPr>
          <p:nvPr/>
        </p:nvSpPr>
        <p:spPr bwMode="gray">
          <a:xfrm>
            <a:off x="2446338" y="6021388"/>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KPMG interviews and analysis.</a:t>
            </a:r>
            <a:endParaRPr lang="en-US" sz="600" dirty="0">
              <a:cs typeface="Arial" pitchFamily="34" charset="0"/>
            </a:endParaRPr>
          </a:p>
        </p:txBody>
      </p:sp>
      <p:grpSp>
        <p:nvGrpSpPr>
          <p:cNvPr id="25" name="Gruppieren 24"/>
          <p:cNvGrpSpPr/>
          <p:nvPr/>
        </p:nvGrpSpPr>
        <p:grpSpPr>
          <a:xfrm>
            <a:off x="7120268" y="211707"/>
            <a:ext cx="2286926" cy="216024"/>
            <a:chOff x="-1239688" y="1268760"/>
            <a:chExt cx="864000" cy="216024"/>
          </a:xfrm>
        </p:grpSpPr>
        <p:sp>
          <p:nvSpPr>
            <p:cNvPr id="26" name="Rechteck 2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2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2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0" name="Text Placeholder 12"/>
          <p:cNvSpPr txBox="1">
            <a:spLocks/>
          </p:cNvSpPr>
          <p:nvPr>
            <p:custDataLst>
              <p:tags r:id="rId1"/>
            </p:custDataLst>
          </p:nvPr>
        </p:nvSpPr>
        <p:spPr>
          <a:xfrm>
            <a:off x="2447923" y="1422400"/>
            <a:ext cx="339896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smtClean="0">
                <a:latin typeface="Arial" panose="020B0604020202020204" pitchFamily="34" charset="0"/>
                <a:cs typeface="Arial" panose="020B0604020202020204" pitchFamily="34" charset="0"/>
              </a:rPr>
              <a:t>Customer feedback on [Target] in [name] – POSITIVE (cont’d)</a:t>
            </a:r>
            <a:endParaRPr lang="en-US" sz="900" kern="0" dirty="0">
              <a:latin typeface="Arial" panose="020B0604020202020204" pitchFamily="34" charset="0"/>
              <a:cs typeface="Arial" panose="020B0604020202020204" pitchFamily="34" charset="0"/>
            </a:endParaRPr>
          </a:p>
        </p:txBody>
      </p:sp>
      <p:grpSp>
        <p:nvGrpSpPr>
          <p:cNvPr id="65" name="Gruppieren 64"/>
          <p:cNvGrpSpPr>
            <a:grpSpLocks/>
          </p:cNvGrpSpPr>
          <p:nvPr/>
        </p:nvGrpSpPr>
        <p:grpSpPr>
          <a:xfrm>
            <a:off x="2446338" y="1614358"/>
            <a:ext cx="6959750" cy="1093621"/>
            <a:chOff x="2446965" y="1617910"/>
            <a:chExt cx="3404870" cy="904475"/>
          </a:xfrm>
        </p:grpSpPr>
        <p:sp>
          <p:nvSpPr>
            <p:cNvPr id="66" name="Text Placeholder 7"/>
            <p:cNvSpPr txBox="1">
              <a:spLocks/>
            </p:cNvSpPr>
            <p:nvPr/>
          </p:nvSpPr>
          <p:spPr>
            <a:xfrm>
              <a:off x="3044202" y="1617910"/>
              <a:ext cx="2807633" cy="904475"/>
            </a:xfrm>
            <a:prstGeom prst="rect">
              <a:avLst/>
            </a:prstGeom>
            <a:ln>
              <a:solidFill>
                <a:schemeClr val="tx2"/>
              </a:solidFill>
            </a:ln>
          </p:spPr>
          <p:txBody>
            <a:bodyPr wrap="square" lIns="36000" tIns="36000" rIns="36000" bIns="36000" anchor="ctr">
              <a:noAutofit/>
            </a:bodyPr>
            <a:lstStyle/>
            <a:p>
              <a:pPr marL="92075" lvl="2">
                <a:spcAft>
                  <a:spcPts val="600"/>
                </a:spcAft>
                <a:buClr>
                  <a:srgbClr val="97989A"/>
                </a:buClr>
                <a:defRPr/>
              </a:pPr>
              <a:r>
                <a:rPr lang="en-US" sz="900" dirty="0" smtClean="0">
                  <a:solidFill>
                    <a:schemeClr val="accent4"/>
                  </a:solidFill>
                  <a:cs typeface="Arial" pitchFamily="34" charset="0"/>
                </a:rPr>
                <a:t>“... For </a:t>
              </a:r>
              <a:r>
                <a:rPr lang="en-US" sz="900" dirty="0">
                  <a:solidFill>
                    <a:schemeClr val="accent4"/>
                  </a:solidFill>
                  <a:cs typeface="Arial" pitchFamily="34" charset="0"/>
                </a:rPr>
                <a:t>such long-running and large projects, we have to rely </a:t>
              </a:r>
              <a:r>
                <a:rPr lang="en-US" sz="900" dirty="0" smtClean="0">
                  <a:solidFill>
                    <a:schemeClr val="accent4"/>
                  </a:solidFill>
                  <a:cs typeface="Arial" pitchFamily="34" charset="0"/>
                </a:rPr>
                <a:t>on </a:t>
              </a:r>
              <a:r>
                <a:rPr lang="en-US" sz="900" dirty="0">
                  <a:solidFill>
                    <a:schemeClr val="accent4"/>
                  </a:solidFill>
                  <a:cs typeface="Arial" pitchFamily="34" charset="0"/>
                </a:rPr>
                <a:t>our supplier. We have been very happy with [Target], </a:t>
              </a:r>
              <a:r>
                <a:rPr lang="en-US" sz="900" dirty="0" smtClean="0">
                  <a:solidFill>
                    <a:schemeClr val="accent4"/>
                  </a:solidFill>
                  <a:cs typeface="Arial" pitchFamily="34" charset="0"/>
                </a:rPr>
                <a:t>as </a:t>
              </a:r>
              <a:r>
                <a:rPr lang="en-US" sz="900" dirty="0">
                  <a:solidFill>
                    <a:schemeClr val="accent4"/>
                  </a:solidFill>
                  <a:cs typeface="Arial" pitchFamily="34" charset="0"/>
                </a:rPr>
                <a:t>the company always stands to its word both verbal and </a:t>
              </a:r>
              <a:r>
                <a:rPr lang="en-US" sz="900" dirty="0" smtClean="0">
                  <a:solidFill>
                    <a:schemeClr val="accent4"/>
                  </a:solidFill>
                  <a:cs typeface="Arial" pitchFamily="34" charset="0"/>
                </a:rPr>
                <a:t>written </a:t>
              </a:r>
              <a:r>
                <a:rPr lang="en-US" sz="900" dirty="0">
                  <a:solidFill>
                    <a:schemeClr val="accent4"/>
                  </a:solidFill>
                  <a:cs typeface="Arial" pitchFamily="34" charset="0"/>
                </a:rPr>
                <a:t>...” </a:t>
              </a:r>
              <a:r>
                <a:rPr lang="en-US" sz="900" dirty="0" smtClean="0">
                  <a:solidFill>
                    <a:schemeClr val="accent4"/>
                  </a:solidFill>
                  <a:cs typeface="Arial" pitchFamily="34" charset="0"/>
                </a:rPr>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General </a:t>
              </a:r>
              <a:r>
                <a:rPr lang="en-US" sz="900" b="1" dirty="0">
                  <a:solidFill>
                    <a:schemeClr val="accent4"/>
                  </a:solidFill>
                  <a:cs typeface="Arial" pitchFamily="34" charset="0"/>
                </a:rPr>
                <a:t>manager, [Customer xyz], Bulgaria </a:t>
              </a:r>
            </a:p>
            <a:p>
              <a:pPr marL="92075" lvl="2">
                <a:spcAft>
                  <a:spcPts val="600"/>
                </a:spcAft>
                <a:buClr>
                  <a:srgbClr val="97989A"/>
                </a:buClr>
                <a:defRPr/>
              </a:pPr>
              <a:r>
                <a:rPr lang="en-US" sz="900" dirty="0" smtClean="0">
                  <a:solidFill>
                    <a:schemeClr val="accent4"/>
                  </a:solidFill>
                  <a:cs typeface="Arial" pitchFamily="34" charset="0"/>
                </a:rPr>
                <a:t>“... Meeting </a:t>
              </a:r>
              <a:r>
                <a:rPr lang="en-US" sz="900" dirty="0">
                  <a:solidFill>
                    <a:schemeClr val="accent4"/>
                  </a:solidFill>
                  <a:cs typeface="Arial" pitchFamily="34" charset="0"/>
                </a:rPr>
                <a:t>delivery times and being a reliable supplier is key. </a:t>
              </a:r>
              <a:r>
                <a:rPr lang="en-US" sz="900" dirty="0" smtClean="0">
                  <a:solidFill>
                    <a:schemeClr val="accent4"/>
                  </a:solidFill>
                  <a:cs typeface="Arial" pitchFamily="34" charset="0"/>
                </a:rPr>
                <a:t>[</a:t>
              </a:r>
              <a:r>
                <a:rPr lang="en-US" sz="900" dirty="0">
                  <a:solidFill>
                    <a:schemeClr val="accent4"/>
                  </a:solidFill>
                  <a:cs typeface="Arial" pitchFamily="34" charset="0"/>
                </a:rPr>
                <a:t>Target] is a reliable business partner and able to build a </a:t>
              </a:r>
              <a:r>
                <a:rPr lang="en-US" sz="900" dirty="0" smtClean="0">
                  <a:solidFill>
                    <a:schemeClr val="accent4"/>
                  </a:solidFill>
                  <a:cs typeface="Arial" pitchFamily="34" charset="0"/>
                </a:rPr>
                <a:t>production </a:t>
              </a:r>
              <a:r>
                <a:rPr lang="en-US" sz="900" dirty="0">
                  <a:solidFill>
                    <a:schemeClr val="accent4"/>
                  </a:solidFill>
                  <a:cs typeface="Arial" pitchFamily="34" charset="0"/>
                </a:rPr>
                <a:t>plant within a few months while sticking exactly </a:t>
              </a:r>
              <a:r>
                <a:rPr lang="en-US" sz="900" dirty="0" smtClean="0">
                  <a:solidFill>
                    <a:schemeClr val="accent4"/>
                  </a:solidFill>
                  <a:cs typeface="Arial" pitchFamily="34" charset="0"/>
                </a:rPr>
                <a:t>to </a:t>
              </a:r>
              <a:r>
                <a:rPr lang="en-US" sz="900" dirty="0">
                  <a:solidFill>
                    <a:schemeClr val="accent4"/>
                  </a:solidFill>
                  <a:cs typeface="Arial" pitchFamily="34" charset="0"/>
                </a:rPr>
                <a:t>our requirements </a:t>
              </a:r>
              <a:r>
                <a:rPr lang="en-US" sz="900" dirty="0" smtClean="0">
                  <a:solidFill>
                    <a:schemeClr val="accent4"/>
                  </a:solidFill>
                  <a:cs typeface="Arial" pitchFamily="34" charset="0"/>
                </a:rPr>
                <a:t>...”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Deputy managing director, [Customer xyz], S. Africa</a:t>
              </a:r>
              <a:endParaRPr lang="en-US" sz="900" b="1" dirty="0">
                <a:solidFill>
                  <a:schemeClr val="accent4"/>
                </a:solidFill>
                <a:cs typeface="Arial" pitchFamily="34" charset="0"/>
              </a:endParaRPr>
            </a:p>
          </p:txBody>
        </p:sp>
        <p:sp>
          <p:nvSpPr>
            <p:cNvPr id="67" name="Rectangle 4"/>
            <p:cNvSpPr>
              <a:spLocks/>
            </p:cNvSpPr>
            <p:nvPr/>
          </p:nvSpPr>
          <p:spPr>
            <a:xfrm>
              <a:off x="2446965" y="1617910"/>
              <a:ext cx="597237"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600"/>
                </a:spcAft>
              </a:pPr>
              <a:r>
                <a:rPr lang="en-US" sz="900" b="1" dirty="0">
                  <a:solidFill>
                    <a:schemeClr val="bg1"/>
                  </a:solidFill>
                  <a:latin typeface="Arial" pitchFamily="34" charset="0"/>
                  <a:cs typeface="Arial" pitchFamily="34" charset="0"/>
                </a:rPr>
                <a:t>Lead time &amp;</a:t>
              </a:r>
              <a:br>
                <a:rPr lang="en-US" sz="900" b="1" dirty="0">
                  <a:solidFill>
                    <a:schemeClr val="bg1"/>
                  </a:solidFill>
                  <a:latin typeface="Arial" pitchFamily="34" charset="0"/>
                  <a:cs typeface="Arial" pitchFamily="34" charset="0"/>
                </a:rPr>
              </a:br>
              <a:r>
                <a:rPr lang="en-US" sz="900" b="1" dirty="0">
                  <a:solidFill>
                    <a:schemeClr val="bg1"/>
                  </a:solidFill>
                  <a:latin typeface="Arial" pitchFamily="34" charset="0"/>
                  <a:cs typeface="Arial" pitchFamily="34" charset="0"/>
                </a:rPr>
                <a:t>reliability</a:t>
              </a:r>
            </a:p>
          </p:txBody>
        </p:sp>
      </p:grpSp>
      <p:grpSp>
        <p:nvGrpSpPr>
          <p:cNvPr id="68" name="Gruppieren 67"/>
          <p:cNvGrpSpPr>
            <a:grpSpLocks/>
          </p:cNvGrpSpPr>
          <p:nvPr/>
        </p:nvGrpSpPr>
        <p:grpSpPr>
          <a:xfrm>
            <a:off x="2446338" y="2805943"/>
            <a:ext cx="6959750" cy="1093621"/>
            <a:chOff x="2446965" y="1617910"/>
            <a:chExt cx="3404870" cy="904475"/>
          </a:xfrm>
        </p:grpSpPr>
        <p:sp>
          <p:nvSpPr>
            <p:cNvPr id="69" name="Text Placeholder 7"/>
            <p:cNvSpPr txBox="1">
              <a:spLocks/>
            </p:cNvSpPr>
            <p:nvPr/>
          </p:nvSpPr>
          <p:spPr>
            <a:xfrm>
              <a:off x="3044202" y="1617910"/>
              <a:ext cx="2807633" cy="904475"/>
            </a:xfrm>
            <a:prstGeom prst="rect">
              <a:avLst/>
            </a:prstGeom>
            <a:ln>
              <a:solidFill>
                <a:schemeClr val="tx2"/>
              </a:solidFill>
            </a:ln>
          </p:spPr>
          <p:txBody>
            <a:bodyPr wrap="square" lIns="36000" tIns="36000" rIns="36000" bIns="36000" anchor="ctr">
              <a:noAutofit/>
            </a:bodyPr>
            <a:lstStyle/>
            <a:p>
              <a:pPr marL="92075" lvl="2">
                <a:spcAft>
                  <a:spcPts val="600"/>
                </a:spcAft>
                <a:buClr>
                  <a:srgbClr val="97989A"/>
                </a:buClr>
                <a:defRPr/>
              </a:pPr>
              <a:r>
                <a:rPr lang="en-US" sz="900" dirty="0" smtClean="0">
                  <a:solidFill>
                    <a:schemeClr val="accent4"/>
                  </a:solidFill>
                  <a:cs typeface="Arial" pitchFamily="34" charset="0"/>
                </a:rPr>
                <a:t>“... [</a:t>
              </a:r>
              <a:r>
                <a:rPr lang="en-US" sz="900" dirty="0">
                  <a:solidFill>
                    <a:schemeClr val="accent4"/>
                  </a:solidFill>
                  <a:cs typeface="Arial" pitchFamily="34" charset="0"/>
                </a:rPr>
                <a:t>Target] has excellent R&amp;D-facilities ensuring precise </a:t>
              </a:r>
              <a:r>
                <a:rPr lang="en-US" sz="900" dirty="0" smtClean="0">
                  <a:solidFill>
                    <a:schemeClr val="accent4"/>
                  </a:solidFill>
                  <a:cs typeface="Arial" pitchFamily="34" charset="0"/>
                </a:rPr>
                <a:t>testing </a:t>
              </a:r>
              <a:r>
                <a:rPr lang="en-US" sz="900" dirty="0">
                  <a:solidFill>
                    <a:schemeClr val="accent4"/>
                  </a:solidFill>
                  <a:cs typeface="Arial" pitchFamily="34" charset="0"/>
                </a:rPr>
                <a:t>procedures. As a result, the equipment can be </a:t>
              </a:r>
              <a:r>
                <a:rPr lang="en-US" sz="900" dirty="0" smtClean="0">
                  <a:solidFill>
                    <a:schemeClr val="accent4"/>
                  </a:solidFill>
                  <a:cs typeface="Arial" pitchFamily="34" charset="0"/>
                </a:rPr>
                <a:t>customized </a:t>
              </a:r>
              <a:r>
                <a:rPr lang="en-US" sz="900" dirty="0">
                  <a:solidFill>
                    <a:schemeClr val="accent4"/>
                  </a:solidFill>
                  <a:cs typeface="Arial" pitchFamily="34" charset="0"/>
                </a:rPr>
                <a:t>to the specific chemical composition of the </a:t>
              </a:r>
              <a:r>
                <a:rPr lang="en-US" sz="900" dirty="0" smtClean="0">
                  <a:solidFill>
                    <a:schemeClr val="accent4"/>
                  </a:solidFill>
                  <a:cs typeface="Arial" pitchFamily="34" charset="0"/>
                </a:rPr>
                <a:t>limestone </a:t>
              </a:r>
              <a:r>
                <a:rPr lang="en-US" sz="900" dirty="0">
                  <a:solidFill>
                    <a:schemeClr val="accent4"/>
                  </a:solidFill>
                  <a:cs typeface="Arial" pitchFamily="34" charset="0"/>
                </a:rPr>
                <a:t>in each quarry </a:t>
              </a:r>
              <a:r>
                <a:rPr lang="en-US" sz="900" dirty="0" smtClean="0">
                  <a:solidFill>
                    <a:schemeClr val="accent4"/>
                  </a:solidFill>
                  <a:cs typeface="Arial" pitchFamily="34" charset="0"/>
                </a:rPr>
                <a:t>...”</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General </a:t>
              </a:r>
              <a:r>
                <a:rPr lang="en-US" sz="900" b="1" dirty="0">
                  <a:solidFill>
                    <a:schemeClr val="accent4"/>
                  </a:solidFill>
                  <a:cs typeface="Arial" pitchFamily="34" charset="0"/>
                </a:rPr>
                <a:t>manager, [Customer xyz], Bulgaria </a:t>
              </a:r>
            </a:p>
            <a:p>
              <a:pPr marL="92075" lvl="2">
                <a:spcAft>
                  <a:spcPts val="600"/>
                </a:spcAft>
                <a:buClr>
                  <a:srgbClr val="97989A"/>
                </a:buClr>
                <a:defRPr/>
              </a:pPr>
              <a:r>
                <a:rPr lang="en-US" sz="900" dirty="0" smtClean="0">
                  <a:solidFill>
                    <a:schemeClr val="accent4"/>
                  </a:solidFill>
                  <a:cs typeface="Arial" pitchFamily="34" charset="0"/>
                </a:rPr>
                <a:t>“... [</a:t>
              </a:r>
              <a:r>
                <a:rPr lang="en-US" sz="900" dirty="0">
                  <a:solidFill>
                    <a:schemeClr val="accent4"/>
                  </a:solidFill>
                  <a:cs typeface="Arial" pitchFamily="34" charset="0"/>
                </a:rPr>
                <a:t>Target] has a very advanced laboratory where different </a:t>
              </a:r>
              <a:r>
                <a:rPr lang="en-US" sz="900" dirty="0" smtClean="0">
                  <a:solidFill>
                    <a:schemeClr val="accent4"/>
                  </a:solidFill>
                  <a:cs typeface="Arial" pitchFamily="34" charset="0"/>
                </a:rPr>
                <a:t>types </a:t>
              </a:r>
              <a:r>
                <a:rPr lang="en-US" sz="900" dirty="0">
                  <a:solidFill>
                    <a:schemeClr val="accent4"/>
                  </a:solidFill>
                  <a:cs typeface="Arial" pitchFamily="34" charset="0"/>
                </a:rPr>
                <a:t>of limestone are tested in order to produce high </a:t>
              </a:r>
              <a:r>
                <a:rPr lang="en-US" sz="900" dirty="0" smtClean="0">
                  <a:solidFill>
                    <a:schemeClr val="accent4"/>
                  </a:solidFill>
                  <a:cs typeface="Arial" pitchFamily="34" charset="0"/>
                </a:rPr>
                <a:t>quality </a:t>
              </a:r>
              <a:r>
                <a:rPr lang="en-US" sz="900" dirty="0">
                  <a:solidFill>
                    <a:schemeClr val="accent4"/>
                  </a:solidFill>
                  <a:cs typeface="Arial" pitchFamily="34" charset="0"/>
                </a:rPr>
                <a:t>products. In raw materials, every geographical </a:t>
              </a:r>
              <a:r>
                <a:rPr lang="en-US" sz="900" dirty="0" smtClean="0">
                  <a:solidFill>
                    <a:schemeClr val="accent4"/>
                  </a:solidFill>
                  <a:cs typeface="Arial" pitchFamily="34" charset="0"/>
                </a:rPr>
                <a:t>region </a:t>
              </a:r>
              <a:r>
                <a:rPr lang="en-US" sz="900" dirty="0">
                  <a:solidFill>
                    <a:schemeClr val="accent4"/>
                  </a:solidFill>
                  <a:cs typeface="Arial" pitchFamily="34" charset="0"/>
                </a:rPr>
                <a:t>is different </a:t>
              </a:r>
              <a:r>
                <a:rPr lang="en-US" sz="900" dirty="0" smtClean="0">
                  <a:solidFill>
                    <a:schemeClr val="accent4"/>
                  </a:solidFill>
                  <a:cs typeface="Arial" pitchFamily="34" charset="0"/>
                </a:rPr>
                <a:t>...”</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Engineering </a:t>
              </a:r>
              <a:r>
                <a:rPr lang="en-US" sz="900" b="1" dirty="0">
                  <a:solidFill>
                    <a:schemeClr val="accent4"/>
                  </a:solidFill>
                  <a:cs typeface="Arial" pitchFamily="34" charset="0"/>
                </a:rPr>
                <a:t>department manager, [</a:t>
              </a:r>
              <a:r>
                <a:rPr lang="en-US" sz="900" b="1" dirty="0" smtClean="0">
                  <a:solidFill>
                    <a:schemeClr val="accent4"/>
                  </a:solidFill>
                  <a:cs typeface="Arial" pitchFamily="34" charset="0"/>
                </a:rPr>
                <a:t>Cust. </a:t>
              </a:r>
              <a:r>
                <a:rPr lang="en-US" sz="900" b="1" dirty="0">
                  <a:solidFill>
                    <a:schemeClr val="accent4"/>
                  </a:solidFill>
                  <a:cs typeface="Arial" pitchFamily="34" charset="0"/>
                </a:rPr>
                <a:t>xyz], </a:t>
              </a:r>
              <a:r>
                <a:rPr lang="en-US" sz="900" b="1" dirty="0" smtClean="0">
                  <a:solidFill>
                    <a:schemeClr val="accent4"/>
                  </a:solidFill>
                  <a:cs typeface="Arial" pitchFamily="34" charset="0"/>
                </a:rPr>
                <a:t>Qatar</a:t>
              </a:r>
              <a:endParaRPr lang="en-US" sz="900" b="1" dirty="0">
                <a:solidFill>
                  <a:schemeClr val="accent4"/>
                </a:solidFill>
                <a:cs typeface="Arial" pitchFamily="34" charset="0"/>
              </a:endParaRPr>
            </a:p>
          </p:txBody>
        </p:sp>
        <p:sp>
          <p:nvSpPr>
            <p:cNvPr id="70" name="Rectangle 4"/>
            <p:cNvSpPr>
              <a:spLocks/>
            </p:cNvSpPr>
            <p:nvPr/>
          </p:nvSpPr>
          <p:spPr>
            <a:xfrm>
              <a:off x="2446965" y="1617910"/>
              <a:ext cx="597237"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600"/>
                </a:spcAft>
              </a:pPr>
              <a:r>
                <a:rPr lang="en-US" sz="900" b="1" dirty="0">
                  <a:solidFill>
                    <a:schemeClr val="bg1"/>
                  </a:solidFill>
                  <a:latin typeface="Arial" pitchFamily="34" charset="0"/>
                  <a:cs typeface="Arial" pitchFamily="34" charset="0"/>
                </a:rPr>
                <a:t>Strong R&amp;D activities</a:t>
              </a:r>
            </a:p>
          </p:txBody>
        </p:sp>
      </p:grpSp>
      <p:grpSp>
        <p:nvGrpSpPr>
          <p:cNvPr id="71" name="Gruppieren 70"/>
          <p:cNvGrpSpPr>
            <a:grpSpLocks/>
          </p:cNvGrpSpPr>
          <p:nvPr/>
        </p:nvGrpSpPr>
        <p:grpSpPr>
          <a:xfrm>
            <a:off x="2446338" y="4034714"/>
            <a:ext cx="6959750" cy="795089"/>
            <a:chOff x="2446965" y="1617910"/>
            <a:chExt cx="3404870" cy="904475"/>
          </a:xfrm>
        </p:grpSpPr>
        <p:sp>
          <p:nvSpPr>
            <p:cNvPr id="72" name="Text Placeholder 7"/>
            <p:cNvSpPr txBox="1">
              <a:spLocks/>
            </p:cNvSpPr>
            <p:nvPr/>
          </p:nvSpPr>
          <p:spPr>
            <a:xfrm>
              <a:off x="3044202" y="1617910"/>
              <a:ext cx="2807633" cy="904475"/>
            </a:xfrm>
            <a:prstGeom prst="rect">
              <a:avLst/>
            </a:prstGeom>
            <a:ln>
              <a:solidFill>
                <a:schemeClr val="tx2"/>
              </a:solidFill>
            </a:ln>
          </p:spPr>
          <p:txBody>
            <a:bodyPr wrap="square" lIns="36000" tIns="36000" rIns="36000" bIns="36000" anchor="ctr">
              <a:noAutofit/>
            </a:bodyPr>
            <a:lstStyle/>
            <a:p>
              <a:pPr marL="92075" lvl="2">
                <a:spcAft>
                  <a:spcPts val="600"/>
                </a:spcAft>
                <a:buClr>
                  <a:srgbClr val="97989A"/>
                </a:buClr>
                <a:defRPr/>
              </a:pPr>
              <a:r>
                <a:rPr lang="en-US" sz="900" dirty="0" smtClean="0">
                  <a:solidFill>
                    <a:schemeClr val="accent4"/>
                  </a:solidFill>
                  <a:cs typeface="Arial" pitchFamily="34" charset="0"/>
                </a:rPr>
                <a:t>“... Since </a:t>
              </a:r>
              <a:r>
                <a:rPr lang="en-US" sz="900" dirty="0">
                  <a:solidFill>
                    <a:schemeClr val="accent4"/>
                  </a:solidFill>
                  <a:cs typeface="Arial" pitchFamily="34" charset="0"/>
                </a:rPr>
                <a:t>we have not </a:t>
              </a:r>
              <a:r>
                <a:rPr lang="en-US" sz="900" dirty="0" smtClean="0">
                  <a:solidFill>
                    <a:schemeClr val="accent4"/>
                  </a:solidFill>
                  <a:cs typeface="Arial" pitchFamily="34" charset="0"/>
                </a:rPr>
                <a:t>modernized </a:t>
              </a:r>
              <a:r>
                <a:rPr lang="en-US" sz="900" dirty="0">
                  <a:solidFill>
                    <a:schemeClr val="accent4"/>
                  </a:solidFill>
                  <a:cs typeface="Arial" pitchFamily="34" charset="0"/>
                </a:rPr>
                <a:t>our equipment for more </a:t>
              </a:r>
              <a:r>
                <a:rPr lang="en-US" sz="900" dirty="0" smtClean="0">
                  <a:solidFill>
                    <a:schemeClr val="accent4"/>
                  </a:solidFill>
                  <a:cs typeface="Arial" pitchFamily="34" charset="0"/>
                </a:rPr>
                <a:t>than </a:t>
              </a:r>
              <a:r>
                <a:rPr lang="en-US" sz="900" dirty="0">
                  <a:solidFill>
                    <a:schemeClr val="accent4"/>
                  </a:solidFill>
                  <a:cs typeface="Arial" pitchFamily="34" charset="0"/>
                </a:rPr>
                <a:t>30 years, we had to rely on the engineering expertise </a:t>
              </a:r>
              <a:r>
                <a:rPr lang="en-US" sz="900" dirty="0" smtClean="0">
                  <a:solidFill>
                    <a:schemeClr val="accent4"/>
                  </a:solidFill>
                  <a:cs typeface="Arial" pitchFamily="34" charset="0"/>
                </a:rPr>
                <a:t>of </a:t>
              </a:r>
              <a:r>
                <a:rPr lang="en-US" sz="900" dirty="0">
                  <a:solidFill>
                    <a:schemeClr val="accent4"/>
                  </a:solidFill>
                  <a:cs typeface="Arial" pitchFamily="34" charset="0"/>
                </a:rPr>
                <a:t>our supplier. We were looking for a company that would </a:t>
              </a:r>
              <a:r>
                <a:rPr lang="en-US" sz="900" dirty="0" smtClean="0">
                  <a:solidFill>
                    <a:schemeClr val="accent4"/>
                  </a:solidFill>
                  <a:cs typeface="Arial" pitchFamily="34" charset="0"/>
                </a:rPr>
                <a:t>guide </a:t>
              </a:r>
              <a:r>
                <a:rPr lang="en-US" sz="900" dirty="0">
                  <a:solidFill>
                    <a:schemeClr val="accent4"/>
                  </a:solidFill>
                  <a:cs typeface="Arial" pitchFamily="34" charset="0"/>
                </a:rPr>
                <a:t>and consult us through the entire process ...”</a:t>
              </a:r>
              <a:br>
                <a:rPr lang="en-US" sz="900" dirty="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Plant </a:t>
              </a:r>
              <a:r>
                <a:rPr lang="en-US" sz="900" b="1" dirty="0">
                  <a:solidFill>
                    <a:schemeClr val="accent4"/>
                  </a:solidFill>
                  <a:cs typeface="Arial" pitchFamily="34" charset="0"/>
                </a:rPr>
                <a:t>manager, [Customer xyz], Egypt</a:t>
              </a:r>
            </a:p>
          </p:txBody>
        </p:sp>
        <p:sp>
          <p:nvSpPr>
            <p:cNvPr id="73" name="Rectangle 4"/>
            <p:cNvSpPr>
              <a:spLocks/>
            </p:cNvSpPr>
            <p:nvPr/>
          </p:nvSpPr>
          <p:spPr>
            <a:xfrm>
              <a:off x="2446965" y="1617910"/>
              <a:ext cx="596930"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600"/>
                </a:spcAft>
              </a:pPr>
              <a:r>
                <a:rPr lang="en-US" sz="900" b="1" dirty="0">
                  <a:solidFill>
                    <a:schemeClr val="bg1"/>
                  </a:solidFill>
                  <a:latin typeface="Arial" pitchFamily="34" charset="0"/>
                  <a:cs typeface="Arial" pitchFamily="34" charset="0"/>
                </a:rPr>
                <a:t>Engineering expertise</a:t>
              </a:r>
            </a:p>
          </p:txBody>
        </p:sp>
      </p:grpSp>
    </p:spTree>
    <p:extLst>
      <p:ext uri="{BB962C8B-B14F-4D97-AF65-F5344CB8AC3E}">
        <p14:creationId xmlns:p14="http://schemas.microsoft.com/office/powerpoint/2010/main" val="37442725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20167110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As a result of the high degree of satisfaction, customers see little need for improvement</a:t>
            </a:r>
          </a:p>
          <a:p>
            <a:pPr lvl="0"/>
            <a:r>
              <a:rPr lang="en-US" dirty="0" smtClean="0"/>
              <a:t>The target should consider expanding the product portfolio</a:t>
            </a:r>
          </a:p>
          <a:p>
            <a:endParaRPr lang="en-US" dirty="0"/>
          </a:p>
        </p:txBody>
      </p:sp>
      <p:sp>
        <p:nvSpPr>
          <p:cNvPr id="5" name="Titel 4"/>
          <p:cNvSpPr>
            <a:spLocks noGrp="1"/>
          </p:cNvSpPr>
          <p:nvPr>
            <p:ph type="title"/>
          </p:nvPr>
        </p:nvSpPr>
        <p:spPr/>
        <p:txBody>
          <a:bodyPr/>
          <a:lstStyle/>
          <a:p>
            <a:r>
              <a:rPr lang="en-US" dirty="0" smtClean="0"/>
              <a:t>7. How satisfied are the customers? (3/3)</a:t>
            </a:r>
            <a:endParaRPr lang="en-US" dirty="0"/>
          </a:p>
        </p:txBody>
      </p:sp>
      <p:sp>
        <p:nvSpPr>
          <p:cNvPr id="7" name="Textplatzhalter 6"/>
          <p:cNvSpPr>
            <a:spLocks noGrp="1"/>
          </p:cNvSpPr>
          <p:nvPr>
            <p:ph type="body" sz="quarter" idx="13"/>
          </p:nvPr>
        </p:nvSpPr>
        <p:spPr/>
        <p:txBody>
          <a:bodyPr/>
          <a:lstStyle/>
          <a:p>
            <a:r>
              <a:rPr lang="en-US" dirty="0" smtClean="0"/>
              <a:t>Customer Analysis</a:t>
            </a:r>
            <a:endParaRPr lang="en-US" dirty="0"/>
          </a:p>
        </p:txBody>
      </p:sp>
      <p:sp>
        <p:nvSpPr>
          <p:cNvPr id="39" name="Text Box 8"/>
          <p:cNvSpPr txBox="1">
            <a:spLocks noChangeArrowheads="1"/>
          </p:cNvSpPr>
          <p:nvPr/>
        </p:nvSpPr>
        <p:spPr bwMode="gray">
          <a:xfrm>
            <a:off x="2446338" y="6021388"/>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KPMG interviews and analysis.</a:t>
            </a:r>
            <a:endParaRPr lang="en-US" sz="600" dirty="0">
              <a:cs typeface="Arial" pitchFamily="34" charset="0"/>
            </a:endParaRPr>
          </a:p>
        </p:txBody>
      </p:sp>
      <p:grpSp>
        <p:nvGrpSpPr>
          <p:cNvPr id="25" name="Gruppieren 24"/>
          <p:cNvGrpSpPr/>
          <p:nvPr/>
        </p:nvGrpSpPr>
        <p:grpSpPr>
          <a:xfrm>
            <a:off x="7120268" y="211707"/>
            <a:ext cx="2286926" cy="216024"/>
            <a:chOff x="-1239688" y="1268760"/>
            <a:chExt cx="864000" cy="216024"/>
          </a:xfrm>
        </p:grpSpPr>
        <p:sp>
          <p:nvSpPr>
            <p:cNvPr id="26" name="Rechteck 2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2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2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0" name="Text Placeholder 12"/>
          <p:cNvSpPr txBox="1">
            <a:spLocks/>
          </p:cNvSpPr>
          <p:nvPr>
            <p:custDataLst>
              <p:tags r:id="rId1"/>
            </p:custDataLst>
          </p:nvPr>
        </p:nvSpPr>
        <p:spPr>
          <a:xfrm>
            <a:off x="2447923" y="1422400"/>
            <a:ext cx="339896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smtClean="0">
                <a:latin typeface="Arial" panose="020B0604020202020204" pitchFamily="34" charset="0"/>
                <a:cs typeface="Arial" panose="020B0604020202020204" pitchFamily="34" charset="0"/>
              </a:rPr>
              <a:t>Customer feedback on [Target] in [name] - NEGATIVE</a:t>
            </a:r>
            <a:endParaRPr lang="en-US" sz="900" kern="0" dirty="0">
              <a:latin typeface="Arial" panose="020B0604020202020204" pitchFamily="34" charset="0"/>
              <a:cs typeface="Arial" panose="020B0604020202020204" pitchFamily="34" charset="0"/>
            </a:endParaRPr>
          </a:p>
        </p:txBody>
      </p:sp>
      <p:grpSp>
        <p:nvGrpSpPr>
          <p:cNvPr id="11" name="Gruppieren 10"/>
          <p:cNvGrpSpPr/>
          <p:nvPr/>
        </p:nvGrpSpPr>
        <p:grpSpPr>
          <a:xfrm>
            <a:off x="2446966" y="1614501"/>
            <a:ext cx="6970084" cy="641597"/>
            <a:chOff x="2446965" y="1617910"/>
            <a:chExt cx="3404870" cy="904475"/>
          </a:xfrm>
        </p:grpSpPr>
        <p:sp>
          <p:nvSpPr>
            <p:cNvPr id="29" name="Text Placeholder 7"/>
            <p:cNvSpPr txBox="1">
              <a:spLocks/>
            </p:cNvSpPr>
            <p:nvPr/>
          </p:nvSpPr>
          <p:spPr>
            <a:xfrm>
              <a:off x="3043010" y="1617910"/>
              <a:ext cx="2808825" cy="904475"/>
            </a:xfrm>
            <a:prstGeom prst="rect">
              <a:avLst/>
            </a:prstGeom>
            <a:ln>
              <a:solidFill>
                <a:schemeClr val="tx2"/>
              </a:solidFill>
            </a:ln>
          </p:spPr>
          <p:txBody>
            <a:bodyPr wrap="square" lIns="36000" tIns="36000" rIns="36000" bIns="36000" anchor="ctr">
              <a:noAutofit/>
            </a:bodyPr>
            <a:lstStyle/>
            <a:p>
              <a:pPr marL="92075" lvl="2">
                <a:spcAft>
                  <a:spcPts val="600"/>
                </a:spcAft>
                <a:buClr>
                  <a:srgbClr val="97989A"/>
                </a:buClr>
                <a:defRPr/>
              </a:pPr>
              <a:r>
                <a:rPr lang="en-US" sz="900" dirty="0" smtClean="0">
                  <a:solidFill>
                    <a:schemeClr val="accent4"/>
                  </a:solidFill>
                  <a:cs typeface="Arial" pitchFamily="34" charset="0"/>
                </a:rPr>
                <a:t>“... [</a:t>
              </a:r>
              <a:r>
                <a:rPr lang="en-US" sz="900" dirty="0">
                  <a:solidFill>
                    <a:schemeClr val="accent4"/>
                  </a:solidFill>
                  <a:cs typeface="Arial" pitchFamily="34" charset="0"/>
                </a:rPr>
                <a:t>Target] should have a local office in Dubai, in </a:t>
              </a:r>
              <a:r>
                <a:rPr lang="en-US" sz="900" dirty="0" smtClean="0">
                  <a:solidFill>
                    <a:schemeClr val="accent4"/>
                  </a:solidFill>
                  <a:cs typeface="Arial" pitchFamily="34" charset="0"/>
                </a:rPr>
                <a:t>order </a:t>
              </a:r>
              <a:r>
                <a:rPr lang="en-US" sz="900" dirty="0">
                  <a:solidFill>
                    <a:schemeClr val="accent4"/>
                  </a:solidFill>
                  <a:cs typeface="Arial" pitchFamily="34" charset="0"/>
                </a:rPr>
                <a:t>to better position itself in Middle East </a:t>
              </a:r>
              <a:r>
                <a:rPr lang="en-US" sz="900" dirty="0" smtClean="0">
                  <a:solidFill>
                    <a:schemeClr val="accent4"/>
                  </a:solidFill>
                  <a:cs typeface="Arial" pitchFamily="34" charset="0"/>
                </a:rPr>
                <a:t>markets</a:t>
              </a:r>
              <a:r>
                <a:rPr lang="en-US" sz="900" dirty="0">
                  <a:solidFill>
                    <a:schemeClr val="accent4"/>
                  </a:solidFill>
                  <a:cs typeface="Arial" pitchFamily="34" charset="0"/>
                </a:rPr>
                <a:t>. The next step would be a local service </a:t>
              </a:r>
              <a:r>
                <a:rPr lang="en-US" sz="900" dirty="0" smtClean="0">
                  <a:solidFill>
                    <a:schemeClr val="accent4"/>
                  </a:solidFill>
                  <a:cs typeface="Arial" pitchFamily="34" charset="0"/>
                </a:rPr>
                <a:t>team </a:t>
              </a:r>
              <a:r>
                <a:rPr lang="en-US" sz="900" dirty="0">
                  <a:solidFill>
                    <a:schemeClr val="accent4"/>
                  </a:solidFill>
                  <a:cs typeface="Arial" pitchFamily="34" charset="0"/>
                </a:rPr>
                <a:t>consisting of 3-4 staff...”</a:t>
              </a:r>
              <a:br>
                <a:rPr lang="en-US" sz="900" dirty="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Engineering </a:t>
              </a:r>
              <a:r>
                <a:rPr lang="en-US" sz="900" b="1" dirty="0">
                  <a:solidFill>
                    <a:schemeClr val="accent4"/>
                  </a:solidFill>
                  <a:cs typeface="Arial" pitchFamily="34" charset="0"/>
                </a:rPr>
                <a:t>department manager, </a:t>
              </a:r>
              <a:r>
                <a:rPr lang="en-US" sz="900" b="1" dirty="0" smtClean="0">
                  <a:solidFill>
                    <a:schemeClr val="accent4"/>
                  </a:solidFill>
                  <a:cs typeface="Arial" pitchFamily="34" charset="0"/>
                </a:rPr>
                <a:t>[</a:t>
              </a:r>
              <a:r>
                <a:rPr lang="en-US" sz="900" b="1" dirty="0">
                  <a:solidFill>
                    <a:schemeClr val="accent4"/>
                  </a:solidFill>
                  <a:cs typeface="Arial" pitchFamily="34" charset="0"/>
                </a:rPr>
                <a:t>Customer xyz], Qatar</a:t>
              </a:r>
            </a:p>
          </p:txBody>
        </p:sp>
        <p:sp>
          <p:nvSpPr>
            <p:cNvPr id="34" name="Rectangle 4"/>
            <p:cNvSpPr>
              <a:spLocks/>
            </p:cNvSpPr>
            <p:nvPr/>
          </p:nvSpPr>
          <p:spPr>
            <a:xfrm>
              <a:off x="2446965" y="1617910"/>
              <a:ext cx="596045"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600"/>
                </a:spcAft>
              </a:pPr>
              <a:r>
                <a:rPr lang="en-US" sz="900" b="1" dirty="0" smtClean="0">
                  <a:solidFill>
                    <a:schemeClr val="bg1"/>
                  </a:solidFill>
                  <a:latin typeface="Arial" pitchFamily="34" charset="0"/>
                  <a:cs typeface="Arial" pitchFamily="34" charset="0"/>
                </a:rPr>
                <a:t>Local presence</a:t>
              </a:r>
              <a:endParaRPr lang="en-US" sz="900" b="1" dirty="0">
                <a:solidFill>
                  <a:schemeClr val="bg1"/>
                </a:solidFill>
                <a:latin typeface="Arial" pitchFamily="34" charset="0"/>
                <a:cs typeface="Arial" pitchFamily="34" charset="0"/>
              </a:endParaRPr>
            </a:p>
          </p:txBody>
        </p:sp>
      </p:grpSp>
      <p:grpSp>
        <p:nvGrpSpPr>
          <p:cNvPr id="40" name="Gruppieren 39"/>
          <p:cNvGrpSpPr/>
          <p:nvPr/>
        </p:nvGrpSpPr>
        <p:grpSpPr>
          <a:xfrm>
            <a:off x="2446966" y="2387910"/>
            <a:ext cx="6970084" cy="741751"/>
            <a:chOff x="2446965" y="1617910"/>
            <a:chExt cx="3404870" cy="904475"/>
          </a:xfrm>
        </p:grpSpPr>
        <p:sp>
          <p:nvSpPr>
            <p:cNvPr id="41" name="Text Placeholder 7"/>
            <p:cNvSpPr txBox="1">
              <a:spLocks/>
            </p:cNvSpPr>
            <p:nvPr/>
          </p:nvSpPr>
          <p:spPr>
            <a:xfrm>
              <a:off x="3043010" y="1617910"/>
              <a:ext cx="2808825" cy="904475"/>
            </a:xfrm>
            <a:prstGeom prst="rect">
              <a:avLst/>
            </a:prstGeom>
            <a:ln>
              <a:solidFill>
                <a:schemeClr val="tx2"/>
              </a:solidFill>
            </a:ln>
          </p:spPr>
          <p:txBody>
            <a:bodyPr wrap="square" lIns="36000" tIns="36000" rIns="36000" bIns="36000" anchor="ctr">
              <a:noAutofit/>
            </a:bodyPr>
            <a:lstStyle/>
            <a:p>
              <a:pPr marL="92075" lvl="2">
                <a:spcAft>
                  <a:spcPts val="600"/>
                </a:spcAft>
                <a:buClr>
                  <a:srgbClr val="97989A"/>
                </a:buClr>
                <a:defRPr/>
              </a:pPr>
              <a:r>
                <a:rPr lang="en-US" sz="900" dirty="0" smtClean="0">
                  <a:solidFill>
                    <a:schemeClr val="accent4"/>
                  </a:solidFill>
                  <a:cs typeface="Arial" pitchFamily="34" charset="0"/>
                </a:rPr>
                <a:t>“... Limestone </a:t>
              </a:r>
              <a:r>
                <a:rPr lang="en-US" sz="900" dirty="0">
                  <a:solidFill>
                    <a:schemeClr val="accent4"/>
                  </a:solidFill>
                  <a:cs typeface="Arial" pitchFamily="34" charset="0"/>
                </a:rPr>
                <a:t>production generates a lot of rejects </a:t>
              </a:r>
              <a:r>
                <a:rPr lang="en-US" sz="900" dirty="0" smtClean="0">
                  <a:solidFill>
                    <a:schemeClr val="accent4"/>
                  </a:solidFill>
                  <a:cs typeface="Arial" pitchFamily="34" charset="0"/>
                </a:rPr>
                <a:t>that </a:t>
              </a:r>
              <a:r>
                <a:rPr lang="en-US" sz="900" dirty="0">
                  <a:solidFill>
                    <a:schemeClr val="accent4"/>
                  </a:solidFill>
                  <a:cs typeface="Arial" pitchFamily="34" charset="0"/>
                </a:rPr>
                <a:t>can be sold to different industries in other </a:t>
              </a:r>
              <a:r>
                <a:rPr lang="en-US" sz="900" dirty="0" smtClean="0">
                  <a:solidFill>
                    <a:schemeClr val="accent4"/>
                  </a:solidFill>
                  <a:cs typeface="Arial" pitchFamily="34" charset="0"/>
                </a:rPr>
                <a:t>countries</a:t>
              </a:r>
              <a:r>
                <a:rPr lang="en-US" sz="900" dirty="0">
                  <a:solidFill>
                    <a:schemeClr val="accent4"/>
                  </a:solidFill>
                  <a:cs typeface="Arial" pitchFamily="34" charset="0"/>
                </a:rPr>
                <a:t>. Qatar has limited alternatives in that </a:t>
              </a:r>
              <a:r>
                <a:rPr lang="en-US" sz="900" dirty="0" smtClean="0">
                  <a:solidFill>
                    <a:schemeClr val="accent4"/>
                  </a:solidFill>
                  <a:cs typeface="Arial" pitchFamily="34" charset="0"/>
                </a:rPr>
                <a:t>regard</a:t>
              </a:r>
              <a:r>
                <a:rPr lang="en-US" sz="900" dirty="0">
                  <a:solidFill>
                    <a:schemeClr val="accent4"/>
                  </a:solidFill>
                  <a:cs typeface="Arial" pitchFamily="34" charset="0"/>
                </a:rPr>
                <a:t>. It would be great if [Target] offered an </a:t>
              </a:r>
              <a:r>
                <a:rPr lang="en-US" sz="900" dirty="0" smtClean="0">
                  <a:solidFill>
                    <a:schemeClr val="accent4"/>
                  </a:solidFill>
                  <a:cs typeface="Arial" pitchFamily="34" charset="0"/>
                </a:rPr>
                <a:t>application </a:t>
              </a:r>
              <a:r>
                <a:rPr lang="en-US" sz="900" dirty="0">
                  <a:solidFill>
                    <a:schemeClr val="accent4"/>
                  </a:solidFill>
                  <a:cs typeface="Arial" pitchFamily="34" charset="0"/>
                </a:rPr>
                <a:t>which would allow the in-house </a:t>
              </a:r>
              <a:r>
                <a:rPr lang="en-US" sz="900" dirty="0" smtClean="0">
                  <a:solidFill>
                    <a:schemeClr val="accent4"/>
                  </a:solidFill>
                  <a:cs typeface="Arial" pitchFamily="34" charset="0"/>
                </a:rPr>
                <a:t>use </a:t>
              </a:r>
              <a:r>
                <a:rPr lang="en-US" sz="900" dirty="0">
                  <a:solidFill>
                    <a:schemeClr val="accent4"/>
                  </a:solidFill>
                  <a:cs typeface="Arial" pitchFamily="34" charset="0"/>
                </a:rPr>
                <a:t>of these products ...”</a:t>
              </a:r>
              <a:br>
                <a:rPr lang="en-US" sz="900" dirty="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Engineering </a:t>
              </a:r>
              <a:r>
                <a:rPr lang="en-US" sz="900" b="1" dirty="0">
                  <a:solidFill>
                    <a:schemeClr val="accent4"/>
                  </a:solidFill>
                  <a:cs typeface="Arial" pitchFamily="34" charset="0"/>
                </a:rPr>
                <a:t>department manager, </a:t>
              </a:r>
              <a:r>
                <a:rPr lang="en-US" sz="900" b="1" dirty="0" smtClean="0">
                  <a:solidFill>
                    <a:schemeClr val="accent4"/>
                  </a:solidFill>
                  <a:cs typeface="Arial" pitchFamily="34" charset="0"/>
                </a:rPr>
                <a:t>[</a:t>
              </a:r>
              <a:r>
                <a:rPr lang="en-US" sz="900" b="1" dirty="0">
                  <a:solidFill>
                    <a:schemeClr val="accent4"/>
                  </a:solidFill>
                  <a:cs typeface="Arial" pitchFamily="34" charset="0"/>
                </a:rPr>
                <a:t>Customer xyz], Qatar</a:t>
              </a:r>
            </a:p>
          </p:txBody>
        </p:sp>
        <p:sp>
          <p:nvSpPr>
            <p:cNvPr id="58" name="Rectangle 4"/>
            <p:cNvSpPr>
              <a:spLocks/>
            </p:cNvSpPr>
            <p:nvPr/>
          </p:nvSpPr>
          <p:spPr>
            <a:xfrm>
              <a:off x="2446965" y="1617910"/>
              <a:ext cx="596045"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600"/>
                </a:spcAft>
              </a:pPr>
              <a:r>
                <a:rPr lang="en-US" sz="900" b="1" dirty="0">
                  <a:solidFill>
                    <a:schemeClr val="bg1"/>
                  </a:solidFill>
                  <a:latin typeface="Arial" pitchFamily="34" charset="0"/>
                  <a:cs typeface="Arial" pitchFamily="34" charset="0"/>
                </a:rPr>
                <a:t>Recycling/</a:t>
              </a:r>
              <a:br>
                <a:rPr lang="en-US" sz="900" b="1" dirty="0">
                  <a:solidFill>
                    <a:schemeClr val="bg1"/>
                  </a:solidFill>
                  <a:latin typeface="Arial" pitchFamily="34" charset="0"/>
                  <a:cs typeface="Arial" pitchFamily="34" charset="0"/>
                </a:rPr>
              </a:br>
              <a:r>
                <a:rPr lang="en-US" sz="900" b="1" dirty="0">
                  <a:solidFill>
                    <a:schemeClr val="bg1"/>
                  </a:solidFill>
                  <a:latin typeface="Arial" pitchFamily="34" charset="0"/>
                  <a:cs typeface="Arial" pitchFamily="34" charset="0"/>
                </a:rPr>
                <a:t>Solutions for rejects</a:t>
              </a:r>
            </a:p>
          </p:txBody>
        </p:sp>
      </p:grpSp>
      <p:grpSp>
        <p:nvGrpSpPr>
          <p:cNvPr id="59" name="Gruppieren 58"/>
          <p:cNvGrpSpPr/>
          <p:nvPr/>
        </p:nvGrpSpPr>
        <p:grpSpPr>
          <a:xfrm>
            <a:off x="2446966" y="3261473"/>
            <a:ext cx="6970084" cy="1099313"/>
            <a:chOff x="2446965" y="1617910"/>
            <a:chExt cx="3404870" cy="904475"/>
          </a:xfrm>
        </p:grpSpPr>
        <p:sp>
          <p:nvSpPr>
            <p:cNvPr id="60" name="Text Placeholder 7"/>
            <p:cNvSpPr txBox="1">
              <a:spLocks/>
            </p:cNvSpPr>
            <p:nvPr/>
          </p:nvSpPr>
          <p:spPr>
            <a:xfrm>
              <a:off x="3043010" y="1617910"/>
              <a:ext cx="2808825" cy="904475"/>
            </a:xfrm>
            <a:prstGeom prst="rect">
              <a:avLst/>
            </a:prstGeom>
            <a:ln>
              <a:solidFill>
                <a:schemeClr val="tx2"/>
              </a:solidFill>
            </a:ln>
          </p:spPr>
          <p:txBody>
            <a:bodyPr wrap="square" lIns="36000" tIns="36000" rIns="36000" bIns="36000" anchor="ctr">
              <a:noAutofit/>
            </a:bodyPr>
            <a:lstStyle/>
            <a:p>
              <a:pPr marL="92075" lvl="2">
                <a:spcAft>
                  <a:spcPts val="600"/>
                </a:spcAft>
                <a:buClr>
                  <a:srgbClr val="97989A"/>
                </a:buClr>
                <a:defRPr/>
              </a:pPr>
              <a:r>
                <a:rPr lang="en-US" sz="900" dirty="0" smtClean="0">
                  <a:solidFill>
                    <a:schemeClr val="accent4"/>
                  </a:solidFill>
                  <a:cs typeface="Arial" pitchFamily="34" charset="0"/>
                </a:rPr>
                <a:t>“... [</a:t>
              </a:r>
              <a:r>
                <a:rPr lang="en-US" sz="900" dirty="0">
                  <a:solidFill>
                    <a:schemeClr val="accent4"/>
                  </a:solidFill>
                  <a:cs typeface="Arial" pitchFamily="34" charset="0"/>
                </a:rPr>
                <a:t>Target] should expand its product portfolio in </a:t>
              </a:r>
              <a:r>
                <a:rPr lang="en-US" sz="900" dirty="0" smtClean="0">
                  <a:solidFill>
                    <a:schemeClr val="accent4"/>
                  </a:solidFill>
                  <a:cs typeface="Arial" pitchFamily="34" charset="0"/>
                </a:rPr>
                <a:t>order </a:t>
              </a:r>
              <a:r>
                <a:rPr lang="en-US" sz="900" dirty="0">
                  <a:solidFill>
                    <a:schemeClr val="accent4"/>
                  </a:solidFill>
                  <a:cs typeface="Arial" pitchFamily="34" charset="0"/>
                </a:rPr>
                <a:t>to better serve emerging markets and be </a:t>
              </a:r>
              <a:r>
                <a:rPr lang="en-US" sz="900" dirty="0" smtClean="0">
                  <a:solidFill>
                    <a:schemeClr val="accent4"/>
                  </a:solidFill>
                  <a:cs typeface="Arial" pitchFamily="34" charset="0"/>
                </a:rPr>
                <a:t>more </a:t>
              </a:r>
              <a:r>
                <a:rPr lang="en-US" sz="900" dirty="0">
                  <a:solidFill>
                    <a:schemeClr val="accent4"/>
                  </a:solidFill>
                  <a:cs typeface="Arial" pitchFamily="34" charset="0"/>
                </a:rPr>
                <a:t>competitive against Maerz </a:t>
              </a:r>
              <a:r>
                <a:rPr lang="en-US" sz="900" dirty="0" smtClean="0">
                  <a:solidFill>
                    <a:schemeClr val="accent4"/>
                  </a:solidFill>
                  <a:cs typeface="Arial" pitchFamily="34" charset="0"/>
                </a:rPr>
                <a:t>...”</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Deputy </a:t>
              </a:r>
              <a:r>
                <a:rPr lang="en-US" sz="900" b="1" dirty="0">
                  <a:solidFill>
                    <a:schemeClr val="accent4"/>
                  </a:solidFill>
                  <a:cs typeface="Arial" pitchFamily="34" charset="0"/>
                </a:rPr>
                <a:t>managing director, [Customer </a:t>
              </a:r>
              <a:r>
                <a:rPr lang="en-US" sz="900" b="1" dirty="0" smtClean="0">
                  <a:solidFill>
                    <a:schemeClr val="accent4"/>
                  </a:solidFill>
                  <a:cs typeface="Arial" pitchFamily="34" charset="0"/>
                </a:rPr>
                <a:t>xyz</a:t>
              </a:r>
              <a:r>
                <a:rPr lang="en-US" sz="900" b="1" dirty="0">
                  <a:solidFill>
                    <a:schemeClr val="accent4"/>
                  </a:solidFill>
                  <a:cs typeface="Arial" pitchFamily="34" charset="0"/>
                </a:rPr>
                <a:t>], South Africa</a:t>
              </a:r>
            </a:p>
            <a:p>
              <a:pPr marL="92075" lvl="2">
                <a:spcAft>
                  <a:spcPts val="600"/>
                </a:spcAft>
                <a:buClr>
                  <a:srgbClr val="97989A"/>
                </a:buClr>
                <a:defRPr/>
              </a:pPr>
              <a:r>
                <a:rPr lang="en-US" sz="900" dirty="0" smtClean="0">
                  <a:solidFill>
                    <a:schemeClr val="accent4"/>
                  </a:solidFill>
                  <a:cs typeface="Arial" pitchFamily="34" charset="0"/>
                </a:rPr>
                <a:t>“... [</a:t>
              </a:r>
              <a:r>
                <a:rPr lang="en-US" sz="900" dirty="0">
                  <a:solidFill>
                    <a:schemeClr val="accent4"/>
                  </a:solidFill>
                  <a:cs typeface="Arial" pitchFamily="34" charset="0"/>
                </a:rPr>
                <a:t>Target] would highly benefit from an expansion </a:t>
              </a:r>
              <a:r>
                <a:rPr lang="en-US" sz="900" dirty="0" smtClean="0">
                  <a:solidFill>
                    <a:schemeClr val="accent4"/>
                  </a:solidFill>
                  <a:cs typeface="Arial" pitchFamily="34" charset="0"/>
                </a:rPr>
                <a:t>of </a:t>
              </a:r>
              <a:r>
                <a:rPr lang="en-US" sz="900" dirty="0">
                  <a:solidFill>
                    <a:schemeClr val="accent4"/>
                  </a:solidFill>
                  <a:cs typeface="Arial" pitchFamily="34" charset="0"/>
                </a:rPr>
                <a:t>its product portfolio. For example, it should </a:t>
              </a:r>
              <a:r>
                <a:rPr lang="en-US" sz="900" dirty="0" smtClean="0">
                  <a:solidFill>
                    <a:schemeClr val="accent4"/>
                  </a:solidFill>
                  <a:cs typeface="Arial" pitchFamily="34" charset="0"/>
                </a:rPr>
                <a:t>provide </a:t>
              </a:r>
              <a:r>
                <a:rPr lang="en-US" sz="900" dirty="0">
                  <a:solidFill>
                    <a:schemeClr val="accent4"/>
                  </a:solidFill>
                  <a:cs typeface="Arial" pitchFamily="34" charset="0"/>
                </a:rPr>
                <a:t>higher capacity kilns as well </a:t>
              </a:r>
              <a:r>
                <a:rPr lang="en-US" sz="900" dirty="0" smtClean="0">
                  <a:solidFill>
                    <a:schemeClr val="accent4"/>
                  </a:solidFill>
                  <a:cs typeface="Arial" pitchFamily="34" charset="0"/>
                </a:rPr>
                <a:t>...”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General </a:t>
              </a:r>
              <a:r>
                <a:rPr lang="en-US" sz="900" b="1" dirty="0">
                  <a:solidFill>
                    <a:schemeClr val="accent4"/>
                  </a:solidFill>
                  <a:cs typeface="Arial" pitchFamily="34" charset="0"/>
                </a:rPr>
                <a:t>manager, [Customer xyz</a:t>
              </a:r>
              <a:r>
                <a:rPr lang="en-US" sz="900" b="1" dirty="0" smtClean="0">
                  <a:solidFill>
                    <a:schemeClr val="accent4"/>
                  </a:solidFill>
                  <a:cs typeface="Arial" pitchFamily="34" charset="0"/>
                </a:rPr>
                <a:t>], Bulgaria</a:t>
              </a:r>
              <a:endParaRPr lang="en-US" sz="900" b="1" dirty="0">
                <a:solidFill>
                  <a:schemeClr val="accent4"/>
                </a:solidFill>
                <a:cs typeface="Arial" pitchFamily="34" charset="0"/>
              </a:endParaRPr>
            </a:p>
          </p:txBody>
        </p:sp>
        <p:sp>
          <p:nvSpPr>
            <p:cNvPr id="61" name="Rectangle 4"/>
            <p:cNvSpPr>
              <a:spLocks/>
            </p:cNvSpPr>
            <p:nvPr/>
          </p:nvSpPr>
          <p:spPr>
            <a:xfrm>
              <a:off x="2446965" y="1617910"/>
              <a:ext cx="596045"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600"/>
                </a:spcAft>
              </a:pPr>
              <a:r>
                <a:rPr lang="en-US" sz="900" b="1" dirty="0">
                  <a:solidFill>
                    <a:schemeClr val="bg1"/>
                  </a:solidFill>
                  <a:latin typeface="Arial" pitchFamily="34" charset="0"/>
                  <a:cs typeface="Arial" pitchFamily="34" charset="0"/>
                </a:rPr>
                <a:t>Expansion of the product portfolio</a:t>
              </a:r>
            </a:p>
          </p:txBody>
        </p:sp>
      </p:grpSp>
      <p:grpSp>
        <p:nvGrpSpPr>
          <p:cNvPr id="62" name="Gruppieren 61"/>
          <p:cNvGrpSpPr/>
          <p:nvPr/>
        </p:nvGrpSpPr>
        <p:grpSpPr>
          <a:xfrm>
            <a:off x="2446966" y="4492598"/>
            <a:ext cx="6970084" cy="658771"/>
            <a:chOff x="2446965" y="1617910"/>
            <a:chExt cx="3404870" cy="904475"/>
          </a:xfrm>
        </p:grpSpPr>
        <p:sp>
          <p:nvSpPr>
            <p:cNvPr id="63" name="Text Placeholder 7"/>
            <p:cNvSpPr txBox="1">
              <a:spLocks/>
            </p:cNvSpPr>
            <p:nvPr/>
          </p:nvSpPr>
          <p:spPr>
            <a:xfrm>
              <a:off x="3043010" y="1617910"/>
              <a:ext cx="2808825" cy="904475"/>
            </a:xfrm>
            <a:prstGeom prst="rect">
              <a:avLst/>
            </a:prstGeom>
            <a:ln>
              <a:solidFill>
                <a:schemeClr val="tx2"/>
              </a:solidFill>
            </a:ln>
          </p:spPr>
          <p:txBody>
            <a:bodyPr wrap="square" lIns="36000" tIns="36000" rIns="36000" bIns="36000" anchor="ctr">
              <a:noAutofit/>
            </a:bodyPr>
            <a:lstStyle/>
            <a:p>
              <a:pPr marL="92075" lvl="2">
                <a:spcAft>
                  <a:spcPts val="600"/>
                </a:spcAft>
                <a:buClr>
                  <a:srgbClr val="97989A"/>
                </a:buClr>
                <a:defRPr/>
              </a:pPr>
              <a:r>
                <a:rPr lang="en-US" sz="900" dirty="0" smtClean="0">
                  <a:solidFill>
                    <a:schemeClr val="accent4"/>
                  </a:solidFill>
                  <a:cs typeface="Arial" pitchFamily="34" charset="0"/>
                </a:rPr>
                <a:t>“... I </a:t>
              </a:r>
              <a:r>
                <a:rPr lang="en-US" sz="900" dirty="0">
                  <a:solidFill>
                    <a:schemeClr val="accent4"/>
                  </a:solidFill>
                  <a:cs typeface="Arial" pitchFamily="34" charset="0"/>
                </a:rPr>
                <a:t>certainly see some room for improvement in </a:t>
              </a:r>
              <a:r>
                <a:rPr lang="en-US" sz="900" dirty="0" smtClean="0">
                  <a:solidFill>
                    <a:schemeClr val="accent4"/>
                  </a:solidFill>
                  <a:cs typeface="Arial" pitchFamily="34" charset="0"/>
                </a:rPr>
                <a:t>terms </a:t>
              </a:r>
              <a:r>
                <a:rPr lang="en-US" sz="900" dirty="0">
                  <a:solidFill>
                    <a:schemeClr val="accent4"/>
                  </a:solidFill>
                  <a:cs typeface="Arial" pitchFamily="34" charset="0"/>
                </a:rPr>
                <a:t>of </a:t>
              </a:r>
              <a:r>
                <a:rPr lang="en-US" sz="900" dirty="0" smtClean="0">
                  <a:solidFill>
                    <a:schemeClr val="accent4"/>
                  </a:solidFill>
                  <a:cs typeface="Arial" pitchFamily="34" charset="0"/>
                </a:rPr>
                <a:t>provided </a:t>
              </a:r>
              <a:r>
                <a:rPr lang="en-US" sz="900" dirty="0">
                  <a:solidFill>
                    <a:schemeClr val="accent4"/>
                  </a:solidFill>
                  <a:cs typeface="Arial" pitchFamily="34" charset="0"/>
                </a:rPr>
                <a:t>technical </a:t>
              </a:r>
              <a:r>
                <a:rPr lang="en-US" sz="900" dirty="0" smtClean="0">
                  <a:solidFill>
                    <a:schemeClr val="accent4"/>
                  </a:solidFill>
                  <a:cs typeface="Arial" pitchFamily="34" charset="0"/>
                </a:rPr>
                <a:t>documentation. Maerz </a:t>
              </a:r>
              <a:r>
                <a:rPr lang="en-US" sz="900" dirty="0">
                  <a:solidFill>
                    <a:schemeClr val="accent4"/>
                  </a:solidFill>
                  <a:cs typeface="Arial" pitchFamily="34" charset="0"/>
                </a:rPr>
                <a:t>is much more detailed in that regard </a:t>
              </a:r>
              <a:r>
                <a:rPr lang="en-US" sz="900" dirty="0" smtClean="0">
                  <a:solidFill>
                    <a:schemeClr val="accent4"/>
                  </a:solidFill>
                  <a:cs typeface="Arial" pitchFamily="34" charset="0"/>
                </a:rPr>
                <a:t>...” </a:t>
              </a:r>
              <a:br>
                <a:rPr lang="en-US" sz="900" dirty="0" smtClean="0">
                  <a:solidFill>
                    <a:schemeClr val="accent4"/>
                  </a:solidFill>
                  <a:cs typeface="Arial" pitchFamily="34" charset="0"/>
                </a:rPr>
              </a:br>
              <a:r>
                <a:rPr lang="en-US" sz="900" dirty="0" smtClean="0">
                  <a:solidFill>
                    <a:schemeClr val="accent4"/>
                  </a:solidFill>
                  <a:cs typeface="Arial" pitchFamily="34" charset="0"/>
                </a:rPr>
                <a:t>     </a:t>
              </a:r>
              <a:r>
                <a:rPr lang="en-US" sz="900" b="1" dirty="0" smtClean="0">
                  <a:solidFill>
                    <a:schemeClr val="accent4"/>
                  </a:solidFill>
                  <a:cs typeface="Arial" pitchFamily="34" charset="0"/>
                </a:rPr>
                <a:t>General </a:t>
              </a:r>
              <a:r>
                <a:rPr lang="en-US" sz="900" b="1" dirty="0">
                  <a:solidFill>
                    <a:schemeClr val="accent4"/>
                  </a:solidFill>
                  <a:cs typeface="Arial" pitchFamily="34" charset="0"/>
                </a:rPr>
                <a:t>manager, [Customer xyz], </a:t>
              </a:r>
              <a:r>
                <a:rPr lang="en-US" sz="900" b="1" dirty="0" smtClean="0">
                  <a:solidFill>
                    <a:schemeClr val="accent4"/>
                  </a:solidFill>
                  <a:cs typeface="Arial" pitchFamily="34" charset="0"/>
                </a:rPr>
                <a:t>Bulgaria</a:t>
              </a:r>
              <a:endParaRPr lang="en-US" sz="900" b="1" dirty="0">
                <a:solidFill>
                  <a:schemeClr val="accent4"/>
                </a:solidFill>
                <a:cs typeface="Arial" pitchFamily="34" charset="0"/>
              </a:endParaRPr>
            </a:p>
          </p:txBody>
        </p:sp>
        <p:sp>
          <p:nvSpPr>
            <p:cNvPr id="64" name="Rectangle 4"/>
            <p:cNvSpPr>
              <a:spLocks/>
            </p:cNvSpPr>
            <p:nvPr/>
          </p:nvSpPr>
          <p:spPr>
            <a:xfrm>
              <a:off x="2446965" y="1617910"/>
              <a:ext cx="596045"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600"/>
                </a:spcAft>
              </a:pPr>
              <a:r>
                <a:rPr lang="en-US" sz="900" b="1" dirty="0" smtClean="0">
                  <a:solidFill>
                    <a:schemeClr val="bg1"/>
                  </a:solidFill>
                  <a:latin typeface="Arial" pitchFamily="34" charset="0"/>
                  <a:cs typeface="Arial" pitchFamily="34" charset="0"/>
                </a:rPr>
                <a:t>Documentation</a:t>
              </a:r>
              <a:endParaRPr lang="en-US" sz="900" b="1" dirty="0">
                <a:solidFill>
                  <a:schemeClr val="bg1"/>
                </a:solidFill>
                <a:latin typeface="Arial" pitchFamily="34" charset="0"/>
                <a:cs typeface="Arial" pitchFamily="34" charset="0"/>
              </a:endParaRPr>
            </a:p>
          </p:txBody>
        </p:sp>
      </p:grpSp>
      <p:grpSp>
        <p:nvGrpSpPr>
          <p:cNvPr id="65" name="Gruppieren 64"/>
          <p:cNvGrpSpPr/>
          <p:nvPr/>
        </p:nvGrpSpPr>
        <p:grpSpPr>
          <a:xfrm>
            <a:off x="2446966" y="5283180"/>
            <a:ext cx="6970084" cy="725611"/>
            <a:chOff x="2446965" y="1617910"/>
            <a:chExt cx="3404870" cy="904475"/>
          </a:xfrm>
        </p:grpSpPr>
        <p:sp>
          <p:nvSpPr>
            <p:cNvPr id="66" name="Text Placeholder 7"/>
            <p:cNvSpPr txBox="1">
              <a:spLocks/>
            </p:cNvSpPr>
            <p:nvPr/>
          </p:nvSpPr>
          <p:spPr>
            <a:xfrm>
              <a:off x="3043010" y="1617910"/>
              <a:ext cx="2808825" cy="904475"/>
            </a:xfrm>
            <a:prstGeom prst="rect">
              <a:avLst/>
            </a:prstGeom>
            <a:ln>
              <a:solidFill>
                <a:schemeClr val="tx2"/>
              </a:solidFill>
            </a:ln>
          </p:spPr>
          <p:txBody>
            <a:bodyPr wrap="square" lIns="36000" tIns="36000" rIns="36000" bIns="36000" anchor="ctr">
              <a:noAutofit/>
            </a:bodyPr>
            <a:lstStyle/>
            <a:p>
              <a:pPr marL="92075" lvl="2">
                <a:spcAft>
                  <a:spcPts val="600"/>
                </a:spcAft>
                <a:buClr>
                  <a:srgbClr val="97989A"/>
                </a:buClr>
                <a:defRPr/>
              </a:pPr>
              <a:r>
                <a:rPr lang="en-US" sz="900" dirty="0" smtClean="0">
                  <a:solidFill>
                    <a:schemeClr val="accent4"/>
                  </a:solidFill>
                  <a:cs typeface="Arial" pitchFamily="34" charset="0"/>
                </a:rPr>
                <a:t>“... We </a:t>
              </a:r>
              <a:r>
                <a:rPr lang="en-US" sz="900" dirty="0">
                  <a:solidFill>
                    <a:schemeClr val="accent4"/>
                  </a:solidFill>
                  <a:cs typeface="Arial" pitchFamily="34" charset="0"/>
                </a:rPr>
                <a:t>have seen a slight decrease in quality of </a:t>
              </a:r>
              <a:r>
                <a:rPr lang="en-US" sz="900" dirty="0" smtClean="0">
                  <a:solidFill>
                    <a:schemeClr val="accent4"/>
                  </a:solidFill>
                  <a:cs typeface="Arial" pitchFamily="34" charset="0"/>
                </a:rPr>
                <a:t>engineering </a:t>
              </a:r>
              <a:r>
                <a:rPr lang="en-US" sz="900" dirty="0">
                  <a:solidFill>
                    <a:schemeClr val="accent4"/>
                  </a:solidFill>
                  <a:cs typeface="Arial" pitchFamily="34" charset="0"/>
                </a:rPr>
                <a:t>among [Target]’s young </a:t>
              </a:r>
              <a:r>
                <a:rPr lang="en-US" sz="900" dirty="0" smtClean="0">
                  <a:solidFill>
                    <a:schemeClr val="accent4"/>
                  </a:solidFill>
                  <a:cs typeface="Arial" pitchFamily="34" charset="0"/>
                </a:rPr>
                <a:t>professionals</a:t>
              </a:r>
              <a:r>
                <a:rPr lang="en-US" sz="900" dirty="0">
                  <a:solidFill>
                    <a:schemeClr val="accent4"/>
                  </a:solidFill>
                  <a:cs typeface="Arial" pitchFamily="34" charset="0"/>
                </a:rPr>
                <a:t>. As the company has been </a:t>
              </a:r>
              <a:r>
                <a:rPr lang="en-US" sz="900" dirty="0" smtClean="0">
                  <a:solidFill>
                    <a:schemeClr val="accent4"/>
                  </a:solidFill>
                  <a:cs typeface="Arial" pitchFamily="34" charset="0"/>
                </a:rPr>
                <a:t>growing </a:t>
              </a:r>
              <a:r>
                <a:rPr lang="en-US" sz="900" dirty="0">
                  <a:solidFill>
                    <a:schemeClr val="accent4"/>
                  </a:solidFill>
                  <a:cs typeface="Arial" pitchFamily="34" charset="0"/>
                </a:rPr>
                <a:t>very quickly over the last decade, it </a:t>
              </a:r>
              <a:r>
                <a:rPr lang="en-US" sz="900" dirty="0" smtClean="0">
                  <a:solidFill>
                    <a:schemeClr val="accent4"/>
                  </a:solidFill>
                  <a:cs typeface="Arial" pitchFamily="34" charset="0"/>
                </a:rPr>
                <a:t>has </a:t>
              </a:r>
              <a:r>
                <a:rPr lang="en-US" sz="900" dirty="0">
                  <a:solidFill>
                    <a:schemeClr val="accent4"/>
                  </a:solidFill>
                  <a:cs typeface="Arial" pitchFamily="34" charset="0"/>
                </a:rPr>
                <a:t>obviously become a bigger challenge for </a:t>
              </a:r>
              <a:r>
                <a:rPr lang="en-US" sz="900" dirty="0" smtClean="0">
                  <a:solidFill>
                    <a:schemeClr val="accent4"/>
                  </a:solidFill>
                  <a:cs typeface="Arial" pitchFamily="34" charset="0"/>
                </a:rPr>
                <a:t>them </a:t>
              </a:r>
              <a:r>
                <a:rPr lang="en-US" sz="900" dirty="0">
                  <a:solidFill>
                    <a:schemeClr val="accent4"/>
                  </a:solidFill>
                  <a:cs typeface="Arial" pitchFamily="34" charset="0"/>
                </a:rPr>
                <a:t>to keep hiring the same quality of </a:t>
              </a:r>
              <a:r>
                <a:rPr lang="en-US" sz="900" dirty="0" smtClean="0">
                  <a:solidFill>
                    <a:schemeClr val="accent4"/>
                  </a:solidFill>
                  <a:cs typeface="Arial" pitchFamily="34" charset="0"/>
                </a:rPr>
                <a:t>engineers </a:t>
              </a:r>
              <a:r>
                <a:rPr lang="en-US" sz="900" dirty="0">
                  <a:solidFill>
                    <a:schemeClr val="accent4"/>
                  </a:solidFill>
                  <a:cs typeface="Arial" pitchFamily="34" charset="0"/>
                </a:rPr>
                <a:t>...”</a:t>
              </a:r>
              <a:br>
                <a:rPr lang="en-US" sz="900" dirty="0">
                  <a:solidFill>
                    <a:schemeClr val="accent4"/>
                  </a:solidFill>
                  <a:cs typeface="Arial" pitchFamily="34" charset="0"/>
                </a:rPr>
              </a:br>
              <a:r>
                <a:rPr lang="en-US" sz="900" b="1" dirty="0" smtClean="0">
                  <a:solidFill>
                    <a:schemeClr val="accent4"/>
                  </a:solidFill>
                  <a:cs typeface="Arial" pitchFamily="34" charset="0"/>
                </a:rPr>
                <a:t>     General </a:t>
              </a:r>
              <a:r>
                <a:rPr lang="en-US" sz="900" b="1" dirty="0">
                  <a:solidFill>
                    <a:schemeClr val="accent4"/>
                  </a:solidFill>
                  <a:cs typeface="Arial" pitchFamily="34" charset="0"/>
                </a:rPr>
                <a:t>manager, [Customer xyz], </a:t>
              </a:r>
              <a:r>
                <a:rPr lang="en-US" sz="900" b="1" dirty="0" smtClean="0">
                  <a:solidFill>
                    <a:schemeClr val="accent4"/>
                  </a:solidFill>
                  <a:cs typeface="Arial" pitchFamily="34" charset="0"/>
                </a:rPr>
                <a:t>Bulgaria</a:t>
              </a:r>
              <a:endParaRPr lang="en-US" sz="900" b="1" dirty="0">
                <a:solidFill>
                  <a:schemeClr val="accent4"/>
                </a:solidFill>
                <a:cs typeface="Arial" pitchFamily="34" charset="0"/>
              </a:endParaRPr>
            </a:p>
          </p:txBody>
        </p:sp>
        <p:sp>
          <p:nvSpPr>
            <p:cNvPr id="67" name="Rectangle 4"/>
            <p:cNvSpPr>
              <a:spLocks/>
            </p:cNvSpPr>
            <p:nvPr/>
          </p:nvSpPr>
          <p:spPr>
            <a:xfrm>
              <a:off x="2446965" y="1617910"/>
              <a:ext cx="596045" cy="904475"/>
            </a:xfrm>
            <a:prstGeom prst="rect">
              <a:avLst/>
            </a:prstGeom>
            <a:solidFill>
              <a:schemeClr val="tx2"/>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a:spcAft>
                  <a:spcPts val="600"/>
                </a:spcAft>
              </a:pPr>
              <a:r>
                <a:rPr lang="en-US" sz="900" b="1" dirty="0">
                  <a:solidFill>
                    <a:schemeClr val="bg1"/>
                  </a:solidFill>
                  <a:latin typeface="Arial" pitchFamily="34" charset="0"/>
                  <a:cs typeface="Arial" pitchFamily="34" charset="0"/>
                </a:rPr>
                <a:t>Training of young professionals</a:t>
              </a:r>
            </a:p>
          </p:txBody>
        </p:sp>
      </p:grpSp>
    </p:spTree>
    <p:extLst>
      <p:ext uri="{BB962C8B-B14F-4D97-AF65-F5344CB8AC3E}">
        <p14:creationId xmlns:p14="http://schemas.microsoft.com/office/powerpoint/2010/main" val="374002106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As a result of the long term of capital, the contracts with customers X and Y were cancelled</a:t>
            </a:r>
          </a:p>
          <a:p>
            <a:pPr lvl="0"/>
            <a:r>
              <a:rPr lang="en-US" dirty="0" smtClean="0"/>
              <a:t>With customers C1 and D2 there are currently negotiations about adjusting the contract conditions</a:t>
            </a:r>
          </a:p>
          <a:p>
            <a:endParaRPr lang="en-US" dirty="0"/>
          </a:p>
        </p:txBody>
      </p:sp>
      <p:sp>
        <p:nvSpPr>
          <p:cNvPr id="7" name="Textplatzhalter 6"/>
          <p:cNvSpPr>
            <a:spLocks noGrp="1"/>
          </p:cNvSpPr>
          <p:nvPr>
            <p:ph type="body" sz="quarter" idx="12"/>
          </p:nvPr>
        </p:nvSpPr>
        <p:spPr>
          <a:xfrm>
            <a:off x="7642746" y="1616074"/>
            <a:ext cx="1787943" cy="4405314"/>
          </a:xfrm>
        </p:spPr>
        <p:txBody>
          <a:bodyPr/>
          <a:lstStyle/>
          <a:p>
            <a:r>
              <a:rPr lang="en-US" dirty="0" smtClean="0"/>
              <a:t>[Explanation]</a:t>
            </a:r>
          </a:p>
          <a:p>
            <a:pPr lvl="2"/>
            <a:r>
              <a:rPr lang="en-US" dirty="0" smtClean="0"/>
              <a:t>…</a:t>
            </a:r>
            <a:endParaRPr lang="en-US" dirty="0"/>
          </a:p>
        </p:txBody>
      </p:sp>
      <p:sp>
        <p:nvSpPr>
          <p:cNvPr id="5" name="Titel 4"/>
          <p:cNvSpPr>
            <a:spLocks noGrp="1"/>
          </p:cNvSpPr>
          <p:nvPr>
            <p:ph type="title"/>
          </p:nvPr>
        </p:nvSpPr>
        <p:spPr/>
        <p:txBody>
          <a:bodyPr/>
          <a:lstStyle/>
          <a:p>
            <a:r>
              <a:rPr lang="en-US" dirty="0" smtClean="0"/>
              <a:t>8. How is the profitability of the customers? (1/2)</a:t>
            </a:r>
            <a:endParaRPr lang="en-US" dirty="0"/>
          </a:p>
        </p:txBody>
      </p:sp>
      <p:sp>
        <p:nvSpPr>
          <p:cNvPr id="2" name="Textplatzhalter 1"/>
          <p:cNvSpPr>
            <a:spLocks noGrp="1"/>
          </p:cNvSpPr>
          <p:nvPr>
            <p:ph type="body" sz="quarter" idx="13"/>
          </p:nvPr>
        </p:nvSpPr>
        <p:spPr/>
        <p:txBody>
          <a:bodyPr/>
          <a:lstStyle/>
          <a:p>
            <a:r>
              <a:rPr lang="en-US" dirty="0" smtClean="0"/>
              <a:t>Customer Analysis</a:t>
            </a:r>
            <a:endParaRPr lang="en-US" dirty="0"/>
          </a:p>
        </p:txBody>
      </p:sp>
      <p:grpSp>
        <p:nvGrpSpPr>
          <p:cNvPr id="25" name="Gruppieren 24"/>
          <p:cNvGrpSpPr/>
          <p:nvPr/>
        </p:nvGrpSpPr>
        <p:grpSpPr>
          <a:xfrm>
            <a:off x="7120268" y="211707"/>
            <a:ext cx="2286926" cy="216024"/>
            <a:chOff x="-1239688" y="1268760"/>
            <a:chExt cx="864000" cy="216024"/>
          </a:xfrm>
        </p:grpSpPr>
        <p:sp>
          <p:nvSpPr>
            <p:cNvPr id="26" name="Rechteck 2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2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2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30" name="Text Placeholder 12"/>
          <p:cNvSpPr txBox="1">
            <a:spLocks/>
          </p:cNvSpPr>
          <p:nvPr>
            <p:custDataLst>
              <p:tags r:id="rId1"/>
            </p:custDataLst>
          </p:nvPr>
        </p:nvSpPr>
        <p:spPr>
          <a:xfrm>
            <a:off x="2447922" y="1422400"/>
            <a:ext cx="6969127" cy="183369"/>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ABC – Customer analysis (in the framework of the analysis of the economic situation of the company in the sector) </a:t>
            </a:r>
            <a:br>
              <a:rPr lang="en-US" sz="900" kern="0" dirty="0">
                <a:latin typeface="Arial" panose="020B0604020202020204" pitchFamily="34" charset="0"/>
                <a:cs typeface="Arial" panose="020B0604020202020204" pitchFamily="34" charset="0"/>
              </a:rPr>
            </a:br>
            <a:endParaRPr lang="en-US" sz="900" kern="0" dirty="0">
              <a:latin typeface="Arial" panose="020B0604020202020204" pitchFamily="34" charset="0"/>
              <a:cs typeface="Arial" panose="020B0604020202020204" pitchFamily="34" charset="0"/>
            </a:endParaRPr>
          </a:p>
        </p:txBody>
      </p:sp>
      <p:cxnSp>
        <p:nvCxnSpPr>
          <p:cNvPr id="32" name="Gerade Verbindung 61"/>
          <p:cNvCxnSpPr/>
          <p:nvPr/>
        </p:nvCxnSpPr>
        <p:spPr>
          <a:xfrm>
            <a:off x="3104393" y="3389918"/>
            <a:ext cx="4038266" cy="0"/>
          </a:xfrm>
          <a:prstGeom prst="line">
            <a:avLst/>
          </a:prstGeom>
          <a:ln>
            <a:solidFill>
              <a:srgbClr val="747678"/>
            </a:solidFill>
            <a:prstDash val="dash"/>
          </a:ln>
        </p:spPr>
        <p:style>
          <a:lnRef idx="1">
            <a:schemeClr val="accent1"/>
          </a:lnRef>
          <a:fillRef idx="0">
            <a:schemeClr val="accent1"/>
          </a:fillRef>
          <a:effectRef idx="0">
            <a:schemeClr val="accent1"/>
          </a:effectRef>
          <a:fontRef idx="minor">
            <a:schemeClr val="tx1"/>
          </a:fontRef>
        </p:style>
      </p:cxnSp>
      <p:cxnSp>
        <p:nvCxnSpPr>
          <p:cNvPr id="33" name="Gerade Verbindung 59"/>
          <p:cNvCxnSpPr/>
          <p:nvPr/>
        </p:nvCxnSpPr>
        <p:spPr>
          <a:xfrm flipV="1">
            <a:off x="5090437" y="1607103"/>
            <a:ext cx="0" cy="3652275"/>
          </a:xfrm>
          <a:prstGeom prst="line">
            <a:avLst/>
          </a:prstGeom>
          <a:ln w="9525">
            <a:solidFill>
              <a:srgbClr val="747678"/>
            </a:solidFill>
            <a:prstDash val="dash"/>
          </a:ln>
        </p:spPr>
        <p:style>
          <a:lnRef idx="1">
            <a:schemeClr val="accent1"/>
          </a:lnRef>
          <a:fillRef idx="0">
            <a:schemeClr val="accent1"/>
          </a:fillRef>
          <a:effectRef idx="0">
            <a:schemeClr val="accent1"/>
          </a:effectRef>
          <a:fontRef idx="minor">
            <a:schemeClr val="tx1"/>
          </a:fontRef>
        </p:style>
      </p:cxnSp>
      <p:sp>
        <p:nvSpPr>
          <p:cNvPr id="35" name="Ellipse 34"/>
          <p:cNvSpPr/>
          <p:nvPr/>
        </p:nvSpPr>
        <p:spPr>
          <a:xfrm>
            <a:off x="7220832" y="5574133"/>
            <a:ext cx="215858" cy="21399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Ellipse 35"/>
          <p:cNvSpPr/>
          <p:nvPr/>
        </p:nvSpPr>
        <p:spPr>
          <a:xfrm>
            <a:off x="7159912" y="5558894"/>
            <a:ext cx="431715" cy="43198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feld 36"/>
          <p:cNvSpPr txBox="1"/>
          <p:nvPr/>
        </p:nvSpPr>
        <p:spPr>
          <a:xfrm>
            <a:off x="6748639" y="5473599"/>
            <a:ext cx="1381642" cy="323165"/>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Bubble size:</a:t>
            </a:r>
          </a:p>
          <a:p>
            <a:r>
              <a:rPr lang="en-US" sz="700" dirty="0" smtClean="0">
                <a:latin typeface="Arial" pitchFamily="34" charset="0"/>
                <a:cs typeface="Arial" pitchFamily="34" charset="0"/>
              </a:rPr>
              <a:t>€1m</a:t>
            </a:r>
            <a:br>
              <a:rPr lang="en-US" sz="700" dirty="0" smtClean="0">
                <a:latin typeface="Arial" pitchFamily="34" charset="0"/>
                <a:cs typeface="Arial" pitchFamily="34" charset="0"/>
              </a:rPr>
            </a:br>
            <a:r>
              <a:rPr lang="en-US" sz="700" dirty="0" smtClean="0">
                <a:latin typeface="Arial" pitchFamily="34" charset="0"/>
                <a:cs typeface="Arial" pitchFamily="34" charset="0"/>
              </a:rPr>
              <a:t>€2m</a:t>
            </a:r>
          </a:p>
        </p:txBody>
      </p:sp>
      <p:cxnSp>
        <p:nvCxnSpPr>
          <p:cNvPr id="38" name="Gerade Verbindung 15"/>
          <p:cNvCxnSpPr/>
          <p:nvPr/>
        </p:nvCxnSpPr>
        <p:spPr>
          <a:xfrm>
            <a:off x="6952008" y="5641321"/>
            <a:ext cx="474887"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42" name="Gerade Verbindung 16"/>
          <p:cNvCxnSpPr/>
          <p:nvPr/>
        </p:nvCxnSpPr>
        <p:spPr>
          <a:xfrm>
            <a:off x="6975596" y="5750181"/>
            <a:ext cx="172686"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43" name="Textfeld 42"/>
          <p:cNvSpPr txBox="1"/>
          <p:nvPr/>
        </p:nvSpPr>
        <p:spPr>
          <a:xfrm rot="16200000">
            <a:off x="1576070" y="3038597"/>
            <a:ext cx="1952927"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Term of capital (in days)</a:t>
            </a:r>
          </a:p>
        </p:txBody>
      </p:sp>
      <p:sp>
        <p:nvSpPr>
          <p:cNvPr id="44" name="Textfeld 43"/>
          <p:cNvSpPr txBox="1"/>
          <p:nvPr/>
        </p:nvSpPr>
        <p:spPr>
          <a:xfrm>
            <a:off x="4372296" y="5557561"/>
            <a:ext cx="2777578"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Profitability (return on sales in %)</a:t>
            </a:r>
          </a:p>
        </p:txBody>
      </p:sp>
      <p:sp>
        <p:nvSpPr>
          <p:cNvPr id="45" name="Textfeld 44"/>
          <p:cNvSpPr txBox="1"/>
          <p:nvPr/>
        </p:nvSpPr>
        <p:spPr>
          <a:xfrm>
            <a:off x="2684606" y="5164032"/>
            <a:ext cx="431763"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500</a:t>
            </a:r>
          </a:p>
        </p:txBody>
      </p:sp>
      <p:sp>
        <p:nvSpPr>
          <p:cNvPr id="46" name="Textfeld 45"/>
          <p:cNvSpPr txBox="1"/>
          <p:nvPr/>
        </p:nvSpPr>
        <p:spPr>
          <a:xfrm>
            <a:off x="2684606" y="4093142"/>
            <a:ext cx="431763"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400</a:t>
            </a:r>
          </a:p>
        </p:txBody>
      </p:sp>
      <p:sp>
        <p:nvSpPr>
          <p:cNvPr id="47" name="Textfeld 46"/>
          <p:cNvSpPr txBox="1"/>
          <p:nvPr/>
        </p:nvSpPr>
        <p:spPr>
          <a:xfrm>
            <a:off x="2684606" y="3007785"/>
            <a:ext cx="431763"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300</a:t>
            </a:r>
          </a:p>
        </p:txBody>
      </p:sp>
      <p:sp>
        <p:nvSpPr>
          <p:cNvPr id="48" name="Textfeld 47"/>
          <p:cNvSpPr txBox="1"/>
          <p:nvPr/>
        </p:nvSpPr>
        <p:spPr>
          <a:xfrm>
            <a:off x="2684606" y="1926329"/>
            <a:ext cx="431763"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200</a:t>
            </a:r>
          </a:p>
        </p:txBody>
      </p:sp>
      <p:sp>
        <p:nvSpPr>
          <p:cNvPr id="49" name="Textfeld 48"/>
          <p:cNvSpPr txBox="1"/>
          <p:nvPr/>
        </p:nvSpPr>
        <p:spPr>
          <a:xfrm>
            <a:off x="2965718" y="5367981"/>
            <a:ext cx="247209"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0.0</a:t>
            </a:r>
          </a:p>
        </p:txBody>
      </p:sp>
      <p:sp>
        <p:nvSpPr>
          <p:cNvPr id="50" name="Textfeld 49"/>
          <p:cNvSpPr txBox="1"/>
          <p:nvPr/>
        </p:nvSpPr>
        <p:spPr>
          <a:xfrm>
            <a:off x="3780390" y="5367981"/>
            <a:ext cx="247209"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1.0</a:t>
            </a:r>
          </a:p>
        </p:txBody>
      </p:sp>
      <p:sp>
        <p:nvSpPr>
          <p:cNvPr id="51" name="Textfeld 50"/>
          <p:cNvSpPr txBox="1"/>
          <p:nvPr/>
        </p:nvSpPr>
        <p:spPr>
          <a:xfrm>
            <a:off x="4586187" y="5367981"/>
            <a:ext cx="247209"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2.0</a:t>
            </a:r>
          </a:p>
        </p:txBody>
      </p:sp>
      <p:sp>
        <p:nvSpPr>
          <p:cNvPr id="52" name="Textfeld 51"/>
          <p:cNvSpPr txBox="1"/>
          <p:nvPr/>
        </p:nvSpPr>
        <p:spPr>
          <a:xfrm>
            <a:off x="5407222" y="5367981"/>
            <a:ext cx="247209"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3.0</a:t>
            </a:r>
          </a:p>
        </p:txBody>
      </p:sp>
      <p:sp>
        <p:nvSpPr>
          <p:cNvPr id="53" name="Textfeld 52"/>
          <p:cNvSpPr txBox="1"/>
          <p:nvPr/>
        </p:nvSpPr>
        <p:spPr>
          <a:xfrm>
            <a:off x="6229676" y="5367981"/>
            <a:ext cx="247209" cy="138499"/>
          </a:xfrm>
          <a:prstGeom prst="rect">
            <a:avLst/>
          </a:prstGeom>
          <a:noFill/>
        </p:spPr>
        <p:txBody>
          <a:bodyPr wrap="square" lIns="0" tIns="0" rIns="0" bIns="0" rtlCol="0">
            <a:spAutoFit/>
          </a:bodyPr>
          <a:lstStyle/>
          <a:p>
            <a:r>
              <a:rPr lang="en-US" sz="900" dirty="0" smtClean="0">
                <a:latin typeface="Arial" pitchFamily="34" charset="0"/>
                <a:cs typeface="Arial" pitchFamily="34" charset="0"/>
              </a:rPr>
              <a:t>4.0</a:t>
            </a:r>
          </a:p>
        </p:txBody>
      </p:sp>
      <p:graphicFrame>
        <p:nvGraphicFramePr>
          <p:cNvPr id="55" name="Object 3"/>
          <p:cNvGraphicFramePr>
            <a:graphicFrameLocks noChangeAspect="1"/>
          </p:cNvGraphicFramePr>
          <p:nvPr>
            <p:custDataLst>
              <p:tags r:id="rId2"/>
            </p:custDataLst>
            <p:extLst>
              <p:ext uri="{D42A27DB-BD31-4B8C-83A1-F6EECF244321}">
                <p14:modId xmlns:p14="http://schemas.microsoft.com/office/powerpoint/2010/main" val="2945557681"/>
              </p:ext>
            </p:extLst>
          </p:nvPr>
        </p:nvGraphicFramePr>
        <p:xfrm>
          <a:off x="2930434" y="1620588"/>
          <a:ext cx="4207274" cy="3786975"/>
        </p:xfrm>
        <a:graphic>
          <a:graphicData uri="http://schemas.openxmlformats.org/drawingml/2006/chart">
            <c:chart xmlns:c="http://schemas.openxmlformats.org/drawingml/2006/chart" xmlns:r="http://schemas.openxmlformats.org/officeDocument/2006/relationships" r:id="rId4"/>
          </a:graphicData>
        </a:graphic>
      </p:graphicFrame>
      <p:sp>
        <p:nvSpPr>
          <p:cNvPr id="56" name="Text Box 8"/>
          <p:cNvSpPr txBox="1">
            <a:spLocks noChangeArrowheads="1"/>
          </p:cNvSpPr>
          <p:nvPr/>
        </p:nvSpPr>
        <p:spPr bwMode="gray">
          <a:xfrm>
            <a:off x="2446338" y="6021388"/>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Company data; KPMG analysis.</a:t>
            </a:r>
            <a:endParaRPr lang="en-US" sz="600" dirty="0">
              <a:cs typeface="Arial" pitchFamily="34" charset="0"/>
            </a:endParaRPr>
          </a:p>
        </p:txBody>
      </p:sp>
    </p:spTree>
    <p:extLst>
      <p:ext uri="{BB962C8B-B14F-4D97-AF65-F5344CB8AC3E}">
        <p14:creationId xmlns:p14="http://schemas.microsoft.com/office/powerpoint/2010/main" val="412175867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0"/>
          </p:nvPr>
        </p:nvSpPr>
        <p:spPr/>
        <p:txBody>
          <a:bodyPr/>
          <a:lstStyle/>
          <a:p>
            <a:r>
              <a:rPr lang="en-US" dirty="0"/>
              <a:t>The contribution margins of the top customers A, B and D have declined significantly in the period under observation</a:t>
            </a:r>
          </a:p>
          <a:p>
            <a:r>
              <a:rPr lang="en-US" dirty="0"/>
              <a:t>The customers of the segment D are causing significant losses. A  contract renegotiating in the near future is necessary</a:t>
            </a:r>
          </a:p>
        </p:txBody>
      </p:sp>
      <p:sp>
        <p:nvSpPr>
          <p:cNvPr id="5" name="Titel 4"/>
          <p:cNvSpPr>
            <a:spLocks noGrp="1"/>
          </p:cNvSpPr>
          <p:nvPr>
            <p:ph type="title"/>
          </p:nvPr>
        </p:nvSpPr>
        <p:spPr/>
        <p:txBody>
          <a:bodyPr/>
          <a:lstStyle/>
          <a:p>
            <a:r>
              <a:rPr lang="en-US" dirty="0" smtClean="0"/>
              <a:t>8. How is the profitability of the customers? (2/2)</a:t>
            </a:r>
            <a:endParaRPr lang="en-US" dirty="0"/>
          </a:p>
        </p:txBody>
      </p:sp>
      <p:sp>
        <p:nvSpPr>
          <p:cNvPr id="6" name="Textplatzhalter 5"/>
          <p:cNvSpPr>
            <a:spLocks noGrp="1"/>
          </p:cNvSpPr>
          <p:nvPr>
            <p:ph type="body" sz="quarter" idx="13"/>
          </p:nvPr>
        </p:nvSpPr>
        <p:spPr/>
        <p:txBody>
          <a:bodyPr/>
          <a:lstStyle/>
          <a:p>
            <a:r>
              <a:rPr lang="en-US" dirty="0" smtClean="0"/>
              <a:t>Customer Analysis</a:t>
            </a:r>
            <a:endParaRPr lang="en-US" dirty="0"/>
          </a:p>
        </p:txBody>
      </p:sp>
      <p:sp>
        <p:nvSpPr>
          <p:cNvPr id="9" name="Text Placeholder 12"/>
          <p:cNvSpPr txBox="1">
            <a:spLocks/>
          </p:cNvSpPr>
          <p:nvPr>
            <p:custDataLst>
              <p:tags r:id="rId1"/>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ABC Group – Development of contribution margins per customer  (20xx to 20xy) in </a:t>
            </a:r>
            <a:r>
              <a:rPr lang="en-US" sz="900" kern="0" dirty="0" smtClean="0">
                <a:latin typeface="Arial" panose="020B0604020202020204" pitchFamily="34" charset="0"/>
                <a:cs typeface="Arial" panose="020B0604020202020204" pitchFamily="34" charset="0"/>
              </a:rPr>
              <a:t>€’000 </a:t>
            </a:r>
            <a:r>
              <a:rPr lang="en-US" sz="900" kern="0" dirty="0">
                <a:latin typeface="Arial" panose="020B0604020202020204" pitchFamily="34" charset="0"/>
                <a:cs typeface="Arial" panose="020B0604020202020204" pitchFamily="34" charset="0"/>
              </a:rPr>
              <a:t>(margins in %)</a:t>
            </a:r>
          </a:p>
        </p:txBody>
      </p:sp>
      <p:sp>
        <p:nvSpPr>
          <p:cNvPr id="11" name="Text Placeholder 12"/>
          <p:cNvSpPr txBox="1">
            <a:spLocks/>
          </p:cNvSpPr>
          <p:nvPr>
            <p:custDataLst>
              <p:tags r:id="rId2"/>
            </p:custDataLst>
          </p:nvPr>
        </p:nvSpPr>
        <p:spPr>
          <a:xfrm>
            <a:off x="2447922" y="383032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ABC Group – Cumulative contribution margin according to customer (20xx to 20xy) in </a:t>
            </a:r>
            <a:r>
              <a:rPr lang="en-US" sz="900" kern="0" dirty="0" smtClean="0">
                <a:latin typeface="Arial" panose="020B0604020202020204" pitchFamily="34" charset="0"/>
                <a:cs typeface="Arial" panose="020B0604020202020204" pitchFamily="34" charset="0"/>
              </a:rPr>
              <a:t>€’000</a:t>
            </a:r>
            <a:endParaRPr lang="en-US" sz="900" kern="0" dirty="0">
              <a:latin typeface="Arial" panose="020B0604020202020204" pitchFamily="34" charset="0"/>
              <a:cs typeface="Arial" panose="020B0604020202020204" pitchFamily="34" charset="0"/>
            </a:endParaRPr>
          </a:p>
        </p:txBody>
      </p:sp>
      <p:sp>
        <p:nvSpPr>
          <p:cNvPr id="13" name="Textplatzhalter 12"/>
          <p:cNvSpPr>
            <a:spLocks noGrp="1"/>
          </p:cNvSpPr>
          <p:nvPr>
            <p:ph type="body" sz="quarter" idx="11"/>
          </p:nvPr>
        </p:nvSpPr>
        <p:spPr>
          <a:xfrm>
            <a:off x="6024286" y="1431636"/>
            <a:ext cx="3402000" cy="2179782"/>
          </a:xfrm>
        </p:spPr>
        <p:txBody>
          <a:bodyPr/>
          <a:lstStyle/>
          <a:p>
            <a:r>
              <a:rPr lang="en-US" dirty="0" smtClean="0"/>
              <a:t>Development of contribution margins per customer</a:t>
            </a:r>
            <a:br>
              <a:rPr lang="en-US" dirty="0" smtClean="0"/>
            </a:br>
            <a:r>
              <a:rPr lang="en-US" dirty="0" smtClean="0"/>
              <a:t>(20xx to 20xy):</a:t>
            </a:r>
          </a:p>
          <a:p>
            <a:pPr lvl="2"/>
            <a:r>
              <a:rPr lang="en-US" dirty="0" smtClean="0"/>
              <a:t>[…]</a:t>
            </a:r>
          </a:p>
          <a:p>
            <a:pPr lvl="2"/>
            <a:r>
              <a:rPr lang="en-US" dirty="0" smtClean="0"/>
              <a:t>[…]</a:t>
            </a:r>
          </a:p>
          <a:p>
            <a:endParaRPr lang="en-US" dirty="0"/>
          </a:p>
        </p:txBody>
      </p:sp>
      <p:grpSp>
        <p:nvGrpSpPr>
          <p:cNvPr id="55" name="Gruppieren 54"/>
          <p:cNvGrpSpPr/>
          <p:nvPr/>
        </p:nvGrpSpPr>
        <p:grpSpPr>
          <a:xfrm>
            <a:off x="7120268" y="211707"/>
            <a:ext cx="2286926" cy="216024"/>
            <a:chOff x="-1239688" y="1268760"/>
            <a:chExt cx="864000" cy="216024"/>
          </a:xfrm>
        </p:grpSpPr>
        <p:sp>
          <p:nvSpPr>
            <p:cNvPr id="56" name="Rechteck 55"/>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57"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58"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59" name="Ellipse 58"/>
          <p:cNvSpPr/>
          <p:nvPr/>
        </p:nvSpPr>
        <p:spPr>
          <a:xfrm>
            <a:off x="6022670" y="1792010"/>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1</a:t>
            </a:r>
            <a:endParaRPr lang="en-US" sz="800" b="1" dirty="0"/>
          </a:p>
        </p:txBody>
      </p:sp>
      <p:sp>
        <p:nvSpPr>
          <p:cNvPr id="65" name="Textplatzhalter 12"/>
          <p:cNvSpPr>
            <a:spLocks noGrp="1"/>
          </p:cNvSpPr>
          <p:nvPr>
            <p:ph type="body" sz="quarter" idx="11"/>
          </p:nvPr>
        </p:nvSpPr>
        <p:spPr>
          <a:xfrm>
            <a:off x="6024286" y="3819344"/>
            <a:ext cx="3402000" cy="2179782"/>
          </a:xfrm>
        </p:spPr>
        <p:txBody>
          <a:bodyPr/>
          <a:lstStyle/>
          <a:p>
            <a:r>
              <a:rPr lang="en-US" dirty="0" smtClean="0"/>
              <a:t>Cumulative contribution margin per customer (20xx to 20xy):</a:t>
            </a:r>
          </a:p>
          <a:p>
            <a:pPr lvl="2">
              <a:lnSpc>
                <a:spcPct val="95000"/>
              </a:lnSpc>
              <a:spcBef>
                <a:spcPts val="300"/>
              </a:spcBef>
              <a:spcAft>
                <a:spcPts val="300"/>
              </a:spcAft>
              <a:defRPr/>
            </a:pPr>
            <a:r>
              <a:rPr lang="en-US" b="1" dirty="0" smtClean="0"/>
              <a:t>Increase:</a:t>
            </a:r>
            <a:r>
              <a:rPr lang="en-US" dirty="0" smtClean="0"/>
              <a:t> Contribution margins of €12,675k are attained with 13% of the customers – every customer contributes a significantly positive contribution margin to the total contribution margins.</a:t>
            </a:r>
          </a:p>
          <a:p>
            <a:pPr lvl="2">
              <a:lnSpc>
                <a:spcPct val="95000"/>
              </a:lnSpc>
              <a:spcBef>
                <a:spcPts val="300"/>
              </a:spcBef>
              <a:spcAft>
                <a:spcPts val="300"/>
              </a:spcAft>
              <a:defRPr/>
            </a:pPr>
            <a:r>
              <a:rPr lang="en-US" b="1" dirty="0" smtClean="0"/>
              <a:t>Plateau:</a:t>
            </a:r>
            <a:r>
              <a:rPr lang="en-US" dirty="0" smtClean="0"/>
              <a:t> Contribution margins of €1,090.9k are attained with 64% of the customers. The contribution margins of the customers are slightly positive.</a:t>
            </a:r>
          </a:p>
          <a:p>
            <a:pPr lvl="2">
              <a:lnSpc>
                <a:spcPct val="95000"/>
              </a:lnSpc>
              <a:spcBef>
                <a:spcPts val="300"/>
              </a:spcBef>
              <a:spcAft>
                <a:spcPts val="300"/>
              </a:spcAft>
              <a:defRPr/>
            </a:pPr>
            <a:r>
              <a:rPr lang="en-US" b="1" dirty="0" smtClean="0"/>
              <a:t>Slight decrease: </a:t>
            </a:r>
            <a:r>
              <a:rPr lang="en-US" dirty="0" smtClean="0"/>
              <a:t>Contribution margins of €-881.5 are attained with 19% of the customers. The contribution margins of the customer are slightly negative.</a:t>
            </a:r>
            <a:endParaRPr lang="en-US" b="1" dirty="0" smtClean="0"/>
          </a:p>
          <a:p>
            <a:pPr lvl="2">
              <a:lnSpc>
                <a:spcPct val="95000"/>
              </a:lnSpc>
              <a:spcBef>
                <a:spcPts val="300"/>
              </a:spcBef>
              <a:spcAft>
                <a:spcPts val="300"/>
              </a:spcAft>
              <a:defRPr/>
            </a:pPr>
            <a:r>
              <a:rPr lang="en-US" b="1" dirty="0" smtClean="0"/>
              <a:t>Sharp drop: </a:t>
            </a:r>
            <a:r>
              <a:rPr lang="en-US" dirty="0" smtClean="0"/>
              <a:t>Contribution margins of €-2,280k are attained with the remaining 4% of the customers. A clearly negative contribution margin is generated by every customer</a:t>
            </a:r>
            <a:endParaRPr lang="en-US" b="1" dirty="0" smtClean="0"/>
          </a:p>
          <a:p>
            <a:endParaRPr lang="en-US" dirty="0"/>
          </a:p>
        </p:txBody>
      </p:sp>
      <p:sp>
        <p:nvSpPr>
          <p:cNvPr id="66" name="Ellipse 65"/>
          <p:cNvSpPr/>
          <p:nvPr/>
        </p:nvSpPr>
        <p:spPr>
          <a:xfrm>
            <a:off x="6022670" y="1994928"/>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2</a:t>
            </a:r>
            <a:endParaRPr lang="en-US" sz="800" b="1" dirty="0"/>
          </a:p>
        </p:txBody>
      </p:sp>
      <p:sp>
        <p:nvSpPr>
          <p:cNvPr id="67" name="Ellipse 66"/>
          <p:cNvSpPr/>
          <p:nvPr/>
        </p:nvSpPr>
        <p:spPr>
          <a:xfrm>
            <a:off x="6022670" y="4084237"/>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A</a:t>
            </a:r>
            <a:endParaRPr lang="en-US" sz="800" b="1" dirty="0"/>
          </a:p>
        </p:txBody>
      </p:sp>
      <p:sp>
        <p:nvSpPr>
          <p:cNvPr id="68" name="Ellipse 67"/>
          <p:cNvSpPr/>
          <p:nvPr/>
        </p:nvSpPr>
        <p:spPr>
          <a:xfrm>
            <a:off x="6022670" y="4662927"/>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B</a:t>
            </a:r>
            <a:endParaRPr lang="en-US" sz="800" b="1" dirty="0"/>
          </a:p>
        </p:txBody>
      </p:sp>
      <p:sp>
        <p:nvSpPr>
          <p:cNvPr id="69" name="Ellipse 68"/>
          <p:cNvSpPr/>
          <p:nvPr/>
        </p:nvSpPr>
        <p:spPr>
          <a:xfrm>
            <a:off x="6022670" y="5133675"/>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C</a:t>
            </a:r>
            <a:endParaRPr lang="en-US" sz="800" b="1" dirty="0"/>
          </a:p>
        </p:txBody>
      </p:sp>
      <p:sp>
        <p:nvSpPr>
          <p:cNvPr id="70" name="Ellipse 69"/>
          <p:cNvSpPr/>
          <p:nvPr/>
        </p:nvSpPr>
        <p:spPr>
          <a:xfrm>
            <a:off x="6022670" y="5603059"/>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D</a:t>
            </a:r>
            <a:endParaRPr lang="en-US" sz="800" b="1" dirty="0"/>
          </a:p>
        </p:txBody>
      </p:sp>
      <p:sp>
        <p:nvSpPr>
          <p:cNvPr id="105" name="Textfeld 104"/>
          <p:cNvSpPr txBox="1"/>
          <p:nvPr/>
        </p:nvSpPr>
        <p:spPr>
          <a:xfrm>
            <a:off x="2942719" y="2965621"/>
            <a:ext cx="193280" cy="123111"/>
          </a:xfrm>
          <a:prstGeom prst="rect">
            <a:avLst/>
          </a:prstGeom>
          <a:noFill/>
        </p:spPr>
        <p:txBody>
          <a:bodyPr wrap="square" lIns="0" tIns="0" rIns="0" bIns="0" rtlCol="0">
            <a:spAutoFit/>
          </a:bodyPr>
          <a:lstStyle/>
          <a:p>
            <a:pPr algn="ctr"/>
            <a:r>
              <a:rPr lang="en-US" sz="800" dirty="0" smtClean="0">
                <a:latin typeface="Arial" pitchFamily="34" charset="0"/>
                <a:cs typeface="Arial" pitchFamily="34" charset="0"/>
              </a:rPr>
              <a:t>GL</a:t>
            </a:r>
          </a:p>
        </p:txBody>
      </p:sp>
      <p:sp>
        <p:nvSpPr>
          <p:cNvPr id="106" name="Textfeld 105"/>
          <p:cNvSpPr txBox="1"/>
          <p:nvPr/>
        </p:nvSpPr>
        <p:spPr>
          <a:xfrm>
            <a:off x="2942719" y="3169526"/>
            <a:ext cx="193280" cy="123111"/>
          </a:xfrm>
          <a:prstGeom prst="rect">
            <a:avLst/>
          </a:prstGeom>
          <a:noFill/>
        </p:spPr>
        <p:txBody>
          <a:bodyPr wrap="square" lIns="0" tIns="0" rIns="0" bIns="0" rtlCol="0">
            <a:spAutoFit/>
          </a:bodyPr>
          <a:lstStyle/>
          <a:p>
            <a:pPr algn="ctr"/>
            <a:r>
              <a:rPr lang="en-US" sz="800" dirty="0" smtClean="0">
                <a:solidFill>
                  <a:schemeClr val="bg1"/>
                </a:solidFill>
                <a:latin typeface="Arial" pitchFamily="34" charset="0"/>
                <a:cs typeface="Arial" pitchFamily="34" charset="0"/>
              </a:rPr>
              <a:t>DBI</a:t>
            </a:r>
          </a:p>
        </p:txBody>
      </p:sp>
      <p:sp>
        <p:nvSpPr>
          <p:cNvPr id="108" name="Rectangle 2"/>
          <p:cNvSpPr>
            <a:spLocks noChangeArrowheads="1"/>
          </p:cNvSpPr>
          <p:nvPr>
            <p:custDataLst>
              <p:tags r:id="rId3"/>
            </p:custDataLst>
          </p:nvPr>
        </p:nvSpPr>
        <p:spPr bwMode="auto">
          <a:xfrm>
            <a:off x="2863849" y="1729740"/>
            <a:ext cx="1435101" cy="1965960"/>
          </a:xfrm>
          <a:prstGeom prst="rect">
            <a:avLst/>
          </a:prstGeom>
          <a:noFill/>
          <a:ln w="6350" algn="ctr">
            <a:solidFill>
              <a:srgbClr val="BC204B"/>
            </a:solidFill>
            <a:miter lim="800000"/>
            <a:headEnd type="none" w="sm" len="sm"/>
            <a:tailEnd type="none" w="sm" len="sm"/>
          </a:ln>
          <a:effectLst/>
        </p:spPr>
        <p:txBody>
          <a:bodyPr wrap="none" lIns="54000" tIns="54000" rIns="54000" bIns="54000"/>
          <a:lstStyle/>
          <a:p>
            <a:pPr algn="ctr" defTabSz="762000" eaLnBrk="0" hangingPunct="0"/>
            <a:r>
              <a:rPr lang="en-US" sz="800" dirty="0" smtClean="0"/>
              <a:t>20xx</a:t>
            </a:r>
            <a:endParaRPr lang="en-US" sz="800" dirty="0"/>
          </a:p>
        </p:txBody>
      </p:sp>
      <p:sp>
        <p:nvSpPr>
          <p:cNvPr id="109" name="Rectangle 2"/>
          <p:cNvSpPr>
            <a:spLocks noChangeArrowheads="1"/>
          </p:cNvSpPr>
          <p:nvPr>
            <p:custDataLst>
              <p:tags r:id="rId4"/>
            </p:custDataLst>
          </p:nvPr>
        </p:nvSpPr>
        <p:spPr bwMode="auto">
          <a:xfrm>
            <a:off x="4324350" y="1729740"/>
            <a:ext cx="1511300" cy="1965960"/>
          </a:xfrm>
          <a:prstGeom prst="rect">
            <a:avLst/>
          </a:prstGeom>
          <a:noFill/>
          <a:ln w="6350" algn="ctr">
            <a:solidFill>
              <a:schemeClr val="accent6"/>
            </a:solidFill>
            <a:miter lim="800000"/>
            <a:headEnd type="none" w="sm" len="sm"/>
            <a:tailEnd type="none" w="sm" len="sm"/>
          </a:ln>
          <a:effectLst/>
        </p:spPr>
        <p:txBody>
          <a:bodyPr wrap="none" lIns="54000" tIns="54000" rIns="54000" bIns="54000"/>
          <a:lstStyle/>
          <a:p>
            <a:pPr algn="ctr" defTabSz="762000" eaLnBrk="0" hangingPunct="0"/>
            <a:r>
              <a:rPr lang="en-US" sz="800" dirty="0" smtClean="0"/>
              <a:t>20xy</a:t>
            </a:r>
            <a:endParaRPr lang="en-US" sz="800" dirty="0"/>
          </a:p>
        </p:txBody>
      </p:sp>
      <p:grpSp>
        <p:nvGrpSpPr>
          <p:cNvPr id="198" name="Gruppieren 197"/>
          <p:cNvGrpSpPr/>
          <p:nvPr/>
        </p:nvGrpSpPr>
        <p:grpSpPr>
          <a:xfrm>
            <a:off x="2375278" y="1894840"/>
            <a:ext cx="3511771" cy="1924048"/>
            <a:chOff x="2463800" y="1972550"/>
            <a:chExt cx="3423249" cy="1875548"/>
          </a:xfrm>
        </p:grpSpPr>
        <p:grpSp>
          <p:nvGrpSpPr>
            <p:cNvPr id="20" name="Group 58"/>
            <p:cNvGrpSpPr>
              <a:grpSpLocks noChangeAspect="1"/>
            </p:cNvGrpSpPr>
            <p:nvPr/>
          </p:nvGrpSpPr>
          <p:grpSpPr bwMode="auto">
            <a:xfrm>
              <a:off x="2463800" y="2217737"/>
              <a:ext cx="3324226" cy="1630361"/>
              <a:chOff x="1552" y="1397"/>
              <a:chExt cx="2094" cy="1027"/>
            </a:xfrm>
          </p:grpSpPr>
          <p:sp>
            <p:nvSpPr>
              <p:cNvPr id="21" name="AutoShape 57"/>
              <p:cNvSpPr>
                <a:spLocks noChangeAspect="1" noChangeArrowheads="1" noTextEdit="1"/>
              </p:cNvSpPr>
              <p:nvPr/>
            </p:nvSpPr>
            <p:spPr bwMode="auto">
              <a:xfrm>
                <a:off x="1552" y="1405"/>
                <a:ext cx="2091" cy="1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Rectangle 59"/>
              <p:cNvSpPr>
                <a:spLocks noChangeArrowheads="1"/>
              </p:cNvSpPr>
              <p:nvPr/>
            </p:nvSpPr>
            <p:spPr bwMode="auto">
              <a:xfrm>
                <a:off x="2614" y="1858"/>
                <a:ext cx="107" cy="27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60"/>
              <p:cNvSpPr>
                <a:spLocks noEditPoints="1"/>
              </p:cNvSpPr>
              <p:nvPr/>
            </p:nvSpPr>
            <p:spPr bwMode="auto">
              <a:xfrm>
                <a:off x="2611" y="1855"/>
                <a:ext cx="113" cy="281"/>
              </a:xfrm>
              <a:custGeom>
                <a:avLst/>
                <a:gdLst>
                  <a:gd name="T0" fmla="*/ 0 w 336"/>
                  <a:gd name="T1" fmla="*/ 8 h 832"/>
                  <a:gd name="T2" fmla="*/ 8 w 336"/>
                  <a:gd name="T3" fmla="*/ 0 h 832"/>
                  <a:gd name="T4" fmla="*/ 328 w 336"/>
                  <a:gd name="T5" fmla="*/ 0 h 832"/>
                  <a:gd name="T6" fmla="*/ 336 w 336"/>
                  <a:gd name="T7" fmla="*/ 8 h 832"/>
                  <a:gd name="T8" fmla="*/ 336 w 336"/>
                  <a:gd name="T9" fmla="*/ 824 h 832"/>
                  <a:gd name="T10" fmla="*/ 328 w 336"/>
                  <a:gd name="T11" fmla="*/ 832 h 832"/>
                  <a:gd name="T12" fmla="*/ 8 w 336"/>
                  <a:gd name="T13" fmla="*/ 832 h 832"/>
                  <a:gd name="T14" fmla="*/ 0 w 336"/>
                  <a:gd name="T15" fmla="*/ 824 h 832"/>
                  <a:gd name="T16" fmla="*/ 0 w 336"/>
                  <a:gd name="T17" fmla="*/ 8 h 832"/>
                  <a:gd name="T18" fmla="*/ 16 w 336"/>
                  <a:gd name="T19" fmla="*/ 824 h 832"/>
                  <a:gd name="T20" fmla="*/ 8 w 336"/>
                  <a:gd name="T21" fmla="*/ 816 h 832"/>
                  <a:gd name="T22" fmla="*/ 328 w 336"/>
                  <a:gd name="T23" fmla="*/ 816 h 832"/>
                  <a:gd name="T24" fmla="*/ 320 w 336"/>
                  <a:gd name="T25" fmla="*/ 824 h 832"/>
                  <a:gd name="T26" fmla="*/ 320 w 336"/>
                  <a:gd name="T27" fmla="*/ 8 h 832"/>
                  <a:gd name="T28" fmla="*/ 328 w 336"/>
                  <a:gd name="T29" fmla="*/ 16 h 832"/>
                  <a:gd name="T30" fmla="*/ 8 w 336"/>
                  <a:gd name="T31" fmla="*/ 16 h 832"/>
                  <a:gd name="T32" fmla="*/ 16 w 336"/>
                  <a:gd name="T33" fmla="*/ 8 h 832"/>
                  <a:gd name="T34" fmla="*/ 16 w 336"/>
                  <a:gd name="T35" fmla="*/ 824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6" h="832">
                    <a:moveTo>
                      <a:pt x="0" y="8"/>
                    </a:moveTo>
                    <a:cubicBezTo>
                      <a:pt x="0" y="4"/>
                      <a:pt x="4" y="0"/>
                      <a:pt x="8" y="0"/>
                    </a:cubicBezTo>
                    <a:lnTo>
                      <a:pt x="328" y="0"/>
                    </a:lnTo>
                    <a:cubicBezTo>
                      <a:pt x="333" y="0"/>
                      <a:pt x="336" y="4"/>
                      <a:pt x="336" y="8"/>
                    </a:cubicBezTo>
                    <a:lnTo>
                      <a:pt x="336" y="824"/>
                    </a:lnTo>
                    <a:cubicBezTo>
                      <a:pt x="336" y="829"/>
                      <a:pt x="333" y="832"/>
                      <a:pt x="328" y="832"/>
                    </a:cubicBezTo>
                    <a:lnTo>
                      <a:pt x="8" y="832"/>
                    </a:lnTo>
                    <a:cubicBezTo>
                      <a:pt x="4" y="832"/>
                      <a:pt x="0" y="829"/>
                      <a:pt x="0" y="824"/>
                    </a:cubicBezTo>
                    <a:lnTo>
                      <a:pt x="0" y="8"/>
                    </a:lnTo>
                    <a:close/>
                    <a:moveTo>
                      <a:pt x="16" y="824"/>
                    </a:moveTo>
                    <a:lnTo>
                      <a:pt x="8" y="816"/>
                    </a:lnTo>
                    <a:lnTo>
                      <a:pt x="328" y="816"/>
                    </a:lnTo>
                    <a:lnTo>
                      <a:pt x="320" y="824"/>
                    </a:lnTo>
                    <a:lnTo>
                      <a:pt x="320" y="8"/>
                    </a:lnTo>
                    <a:lnTo>
                      <a:pt x="328" y="16"/>
                    </a:lnTo>
                    <a:lnTo>
                      <a:pt x="8" y="16"/>
                    </a:lnTo>
                    <a:lnTo>
                      <a:pt x="16" y="8"/>
                    </a:lnTo>
                    <a:lnTo>
                      <a:pt x="16" y="824"/>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Rectangle 61"/>
              <p:cNvSpPr>
                <a:spLocks noChangeArrowheads="1"/>
              </p:cNvSpPr>
              <p:nvPr/>
            </p:nvSpPr>
            <p:spPr bwMode="auto">
              <a:xfrm>
                <a:off x="3514" y="1955"/>
                <a:ext cx="107" cy="178"/>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62"/>
              <p:cNvSpPr>
                <a:spLocks noEditPoints="1"/>
              </p:cNvSpPr>
              <p:nvPr/>
            </p:nvSpPr>
            <p:spPr bwMode="auto">
              <a:xfrm>
                <a:off x="3511" y="1952"/>
                <a:ext cx="113" cy="184"/>
              </a:xfrm>
              <a:custGeom>
                <a:avLst/>
                <a:gdLst>
                  <a:gd name="T0" fmla="*/ 0 w 336"/>
                  <a:gd name="T1" fmla="*/ 8 h 544"/>
                  <a:gd name="T2" fmla="*/ 8 w 336"/>
                  <a:gd name="T3" fmla="*/ 0 h 544"/>
                  <a:gd name="T4" fmla="*/ 328 w 336"/>
                  <a:gd name="T5" fmla="*/ 0 h 544"/>
                  <a:gd name="T6" fmla="*/ 336 w 336"/>
                  <a:gd name="T7" fmla="*/ 8 h 544"/>
                  <a:gd name="T8" fmla="*/ 336 w 336"/>
                  <a:gd name="T9" fmla="*/ 536 h 544"/>
                  <a:gd name="T10" fmla="*/ 328 w 336"/>
                  <a:gd name="T11" fmla="*/ 544 h 544"/>
                  <a:gd name="T12" fmla="*/ 8 w 336"/>
                  <a:gd name="T13" fmla="*/ 544 h 544"/>
                  <a:gd name="T14" fmla="*/ 0 w 336"/>
                  <a:gd name="T15" fmla="*/ 536 h 544"/>
                  <a:gd name="T16" fmla="*/ 0 w 336"/>
                  <a:gd name="T17" fmla="*/ 8 h 544"/>
                  <a:gd name="T18" fmla="*/ 16 w 336"/>
                  <a:gd name="T19" fmla="*/ 536 h 544"/>
                  <a:gd name="T20" fmla="*/ 8 w 336"/>
                  <a:gd name="T21" fmla="*/ 528 h 544"/>
                  <a:gd name="T22" fmla="*/ 328 w 336"/>
                  <a:gd name="T23" fmla="*/ 528 h 544"/>
                  <a:gd name="T24" fmla="*/ 320 w 336"/>
                  <a:gd name="T25" fmla="*/ 536 h 544"/>
                  <a:gd name="T26" fmla="*/ 320 w 336"/>
                  <a:gd name="T27" fmla="*/ 8 h 544"/>
                  <a:gd name="T28" fmla="*/ 328 w 336"/>
                  <a:gd name="T29" fmla="*/ 16 h 544"/>
                  <a:gd name="T30" fmla="*/ 8 w 336"/>
                  <a:gd name="T31" fmla="*/ 16 h 544"/>
                  <a:gd name="T32" fmla="*/ 16 w 336"/>
                  <a:gd name="T33" fmla="*/ 8 h 544"/>
                  <a:gd name="T34" fmla="*/ 16 w 336"/>
                  <a:gd name="T35" fmla="*/ 536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6" h="544">
                    <a:moveTo>
                      <a:pt x="0" y="8"/>
                    </a:moveTo>
                    <a:cubicBezTo>
                      <a:pt x="0" y="4"/>
                      <a:pt x="4" y="0"/>
                      <a:pt x="8" y="0"/>
                    </a:cubicBezTo>
                    <a:lnTo>
                      <a:pt x="328" y="0"/>
                    </a:lnTo>
                    <a:cubicBezTo>
                      <a:pt x="333" y="0"/>
                      <a:pt x="336" y="4"/>
                      <a:pt x="336" y="8"/>
                    </a:cubicBezTo>
                    <a:lnTo>
                      <a:pt x="336" y="536"/>
                    </a:lnTo>
                    <a:cubicBezTo>
                      <a:pt x="336" y="541"/>
                      <a:pt x="333" y="544"/>
                      <a:pt x="328" y="544"/>
                    </a:cubicBezTo>
                    <a:lnTo>
                      <a:pt x="8" y="544"/>
                    </a:lnTo>
                    <a:cubicBezTo>
                      <a:pt x="4" y="544"/>
                      <a:pt x="0" y="541"/>
                      <a:pt x="0" y="536"/>
                    </a:cubicBezTo>
                    <a:lnTo>
                      <a:pt x="0" y="8"/>
                    </a:lnTo>
                    <a:close/>
                    <a:moveTo>
                      <a:pt x="16" y="536"/>
                    </a:moveTo>
                    <a:lnTo>
                      <a:pt x="8" y="528"/>
                    </a:lnTo>
                    <a:lnTo>
                      <a:pt x="328" y="528"/>
                    </a:lnTo>
                    <a:lnTo>
                      <a:pt x="320" y="536"/>
                    </a:lnTo>
                    <a:lnTo>
                      <a:pt x="320" y="8"/>
                    </a:lnTo>
                    <a:lnTo>
                      <a:pt x="328" y="16"/>
                    </a:lnTo>
                    <a:lnTo>
                      <a:pt x="8" y="16"/>
                    </a:lnTo>
                    <a:lnTo>
                      <a:pt x="16" y="8"/>
                    </a:lnTo>
                    <a:lnTo>
                      <a:pt x="16" y="536"/>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Freeform 63"/>
              <p:cNvSpPr>
                <a:spLocks noEditPoints="1"/>
              </p:cNvSpPr>
              <p:nvPr/>
            </p:nvSpPr>
            <p:spPr bwMode="auto">
              <a:xfrm>
                <a:off x="1859" y="1977"/>
                <a:ext cx="1612" cy="188"/>
              </a:xfrm>
              <a:custGeom>
                <a:avLst/>
                <a:gdLst>
                  <a:gd name="T0" fmla="*/ 0 w 1612"/>
                  <a:gd name="T1" fmla="*/ 0 h 188"/>
                  <a:gd name="T2" fmla="*/ 108 w 1612"/>
                  <a:gd name="T3" fmla="*/ 0 h 188"/>
                  <a:gd name="T4" fmla="*/ 108 w 1612"/>
                  <a:gd name="T5" fmla="*/ 150 h 188"/>
                  <a:gd name="T6" fmla="*/ 0 w 1612"/>
                  <a:gd name="T7" fmla="*/ 150 h 188"/>
                  <a:gd name="T8" fmla="*/ 0 w 1612"/>
                  <a:gd name="T9" fmla="*/ 0 h 188"/>
                  <a:gd name="T10" fmla="*/ 151 w 1612"/>
                  <a:gd name="T11" fmla="*/ 16 h 188"/>
                  <a:gd name="T12" fmla="*/ 259 w 1612"/>
                  <a:gd name="T13" fmla="*/ 16 h 188"/>
                  <a:gd name="T14" fmla="*/ 259 w 1612"/>
                  <a:gd name="T15" fmla="*/ 150 h 188"/>
                  <a:gd name="T16" fmla="*/ 151 w 1612"/>
                  <a:gd name="T17" fmla="*/ 150 h 188"/>
                  <a:gd name="T18" fmla="*/ 151 w 1612"/>
                  <a:gd name="T19" fmla="*/ 16 h 188"/>
                  <a:gd name="T20" fmla="*/ 302 w 1612"/>
                  <a:gd name="T21" fmla="*/ 188 h 188"/>
                  <a:gd name="T22" fmla="*/ 410 w 1612"/>
                  <a:gd name="T23" fmla="*/ 188 h 188"/>
                  <a:gd name="T24" fmla="*/ 410 w 1612"/>
                  <a:gd name="T25" fmla="*/ 150 h 188"/>
                  <a:gd name="T26" fmla="*/ 302 w 1612"/>
                  <a:gd name="T27" fmla="*/ 150 h 188"/>
                  <a:gd name="T28" fmla="*/ 302 w 1612"/>
                  <a:gd name="T29" fmla="*/ 188 h 188"/>
                  <a:gd name="T30" fmla="*/ 453 w 1612"/>
                  <a:gd name="T31" fmla="*/ 134 h 188"/>
                  <a:gd name="T32" fmla="*/ 561 w 1612"/>
                  <a:gd name="T33" fmla="*/ 134 h 188"/>
                  <a:gd name="T34" fmla="*/ 561 w 1612"/>
                  <a:gd name="T35" fmla="*/ 150 h 188"/>
                  <a:gd name="T36" fmla="*/ 453 w 1612"/>
                  <a:gd name="T37" fmla="*/ 150 h 188"/>
                  <a:gd name="T38" fmla="*/ 453 w 1612"/>
                  <a:gd name="T39" fmla="*/ 134 h 188"/>
                  <a:gd name="T40" fmla="*/ 604 w 1612"/>
                  <a:gd name="T41" fmla="*/ 134 h 188"/>
                  <a:gd name="T42" fmla="*/ 712 w 1612"/>
                  <a:gd name="T43" fmla="*/ 134 h 188"/>
                  <a:gd name="T44" fmla="*/ 712 w 1612"/>
                  <a:gd name="T45" fmla="*/ 150 h 188"/>
                  <a:gd name="T46" fmla="*/ 604 w 1612"/>
                  <a:gd name="T47" fmla="*/ 150 h 188"/>
                  <a:gd name="T48" fmla="*/ 604 w 1612"/>
                  <a:gd name="T49" fmla="*/ 134 h 188"/>
                  <a:gd name="T50" fmla="*/ 906 w 1612"/>
                  <a:gd name="T51" fmla="*/ 43 h 188"/>
                  <a:gd name="T52" fmla="*/ 1013 w 1612"/>
                  <a:gd name="T53" fmla="*/ 43 h 188"/>
                  <a:gd name="T54" fmla="*/ 1013 w 1612"/>
                  <a:gd name="T55" fmla="*/ 150 h 188"/>
                  <a:gd name="T56" fmla="*/ 906 w 1612"/>
                  <a:gd name="T57" fmla="*/ 150 h 188"/>
                  <a:gd name="T58" fmla="*/ 906 w 1612"/>
                  <a:gd name="T59" fmla="*/ 43 h 188"/>
                  <a:gd name="T60" fmla="*/ 1051 w 1612"/>
                  <a:gd name="T61" fmla="*/ 188 h 188"/>
                  <a:gd name="T62" fmla="*/ 1159 w 1612"/>
                  <a:gd name="T63" fmla="*/ 188 h 188"/>
                  <a:gd name="T64" fmla="*/ 1159 w 1612"/>
                  <a:gd name="T65" fmla="*/ 150 h 188"/>
                  <a:gd name="T66" fmla="*/ 1051 w 1612"/>
                  <a:gd name="T67" fmla="*/ 150 h 188"/>
                  <a:gd name="T68" fmla="*/ 1051 w 1612"/>
                  <a:gd name="T69" fmla="*/ 188 h 188"/>
                  <a:gd name="T70" fmla="*/ 1202 w 1612"/>
                  <a:gd name="T71" fmla="*/ 37 h 188"/>
                  <a:gd name="T72" fmla="*/ 1310 w 1612"/>
                  <a:gd name="T73" fmla="*/ 37 h 188"/>
                  <a:gd name="T74" fmla="*/ 1310 w 1612"/>
                  <a:gd name="T75" fmla="*/ 150 h 188"/>
                  <a:gd name="T76" fmla="*/ 1202 w 1612"/>
                  <a:gd name="T77" fmla="*/ 150 h 188"/>
                  <a:gd name="T78" fmla="*/ 1202 w 1612"/>
                  <a:gd name="T79" fmla="*/ 37 h 188"/>
                  <a:gd name="T80" fmla="*/ 1353 w 1612"/>
                  <a:gd name="T81" fmla="*/ 177 h 188"/>
                  <a:gd name="T82" fmla="*/ 1461 w 1612"/>
                  <a:gd name="T83" fmla="*/ 177 h 188"/>
                  <a:gd name="T84" fmla="*/ 1461 w 1612"/>
                  <a:gd name="T85" fmla="*/ 150 h 188"/>
                  <a:gd name="T86" fmla="*/ 1353 w 1612"/>
                  <a:gd name="T87" fmla="*/ 150 h 188"/>
                  <a:gd name="T88" fmla="*/ 1353 w 1612"/>
                  <a:gd name="T89" fmla="*/ 177 h 188"/>
                  <a:gd name="T90" fmla="*/ 1504 w 1612"/>
                  <a:gd name="T91" fmla="*/ 134 h 188"/>
                  <a:gd name="T92" fmla="*/ 1612 w 1612"/>
                  <a:gd name="T93" fmla="*/ 134 h 188"/>
                  <a:gd name="T94" fmla="*/ 1612 w 1612"/>
                  <a:gd name="T95" fmla="*/ 150 h 188"/>
                  <a:gd name="T96" fmla="*/ 1504 w 1612"/>
                  <a:gd name="T97" fmla="*/ 150 h 188"/>
                  <a:gd name="T98" fmla="*/ 1504 w 1612"/>
                  <a:gd name="T99" fmla="*/ 13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12" h="188">
                    <a:moveTo>
                      <a:pt x="0" y="0"/>
                    </a:moveTo>
                    <a:lnTo>
                      <a:pt x="108" y="0"/>
                    </a:lnTo>
                    <a:lnTo>
                      <a:pt x="108" y="150"/>
                    </a:lnTo>
                    <a:lnTo>
                      <a:pt x="0" y="150"/>
                    </a:lnTo>
                    <a:lnTo>
                      <a:pt x="0" y="0"/>
                    </a:lnTo>
                    <a:close/>
                    <a:moveTo>
                      <a:pt x="151" y="16"/>
                    </a:moveTo>
                    <a:lnTo>
                      <a:pt x="259" y="16"/>
                    </a:lnTo>
                    <a:lnTo>
                      <a:pt x="259" y="150"/>
                    </a:lnTo>
                    <a:lnTo>
                      <a:pt x="151" y="150"/>
                    </a:lnTo>
                    <a:lnTo>
                      <a:pt x="151" y="16"/>
                    </a:lnTo>
                    <a:close/>
                    <a:moveTo>
                      <a:pt x="302" y="188"/>
                    </a:moveTo>
                    <a:lnTo>
                      <a:pt x="410" y="188"/>
                    </a:lnTo>
                    <a:lnTo>
                      <a:pt x="410" y="150"/>
                    </a:lnTo>
                    <a:lnTo>
                      <a:pt x="302" y="150"/>
                    </a:lnTo>
                    <a:lnTo>
                      <a:pt x="302" y="188"/>
                    </a:lnTo>
                    <a:close/>
                    <a:moveTo>
                      <a:pt x="453" y="134"/>
                    </a:moveTo>
                    <a:lnTo>
                      <a:pt x="561" y="134"/>
                    </a:lnTo>
                    <a:lnTo>
                      <a:pt x="561" y="150"/>
                    </a:lnTo>
                    <a:lnTo>
                      <a:pt x="453" y="150"/>
                    </a:lnTo>
                    <a:lnTo>
                      <a:pt x="453" y="134"/>
                    </a:lnTo>
                    <a:close/>
                    <a:moveTo>
                      <a:pt x="604" y="134"/>
                    </a:moveTo>
                    <a:lnTo>
                      <a:pt x="712" y="134"/>
                    </a:lnTo>
                    <a:lnTo>
                      <a:pt x="712" y="150"/>
                    </a:lnTo>
                    <a:lnTo>
                      <a:pt x="604" y="150"/>
                    </a:lnTo>
                    <a:lnTo>
                      <a:pt x="604" y="134"/>
                    </a:lnTo>
                    <a:close/>
                    <a:moveTo>
                      <a:pt x="906" y="43"/>
                    </a:moveTo>
                    <a:lnTo>
                      <a:pt x="1013" y="43"/>
                    </a:lnTo>
                    <a:lnTo>
                      <a:pt x="1013" y="150"/>
                    </a:lnTo>
                    <a:lnTo>
                      <a:pt x="906" y="150"/>
                    </a:lnTo>
                    <a:lnTo>
                      <a:pt x="906" y="43"/>
                    </a:lnTo>
                    <a:close/>
                    <a:moveTo>
                      <a:pt x="1051" y="188"/>
                    </a:moveTo>
                    <a:lnTo>
                      <a:pt x="1159" y="188"/>
                    </a:lnTo>
                    <a:lnTo>
                      <a:pt x="1159" y="150"/>
                    </a:lnTo>
                    <a:lnTo>
                      <a:pt x="1051" y="150"/>
                    </a:lnTo>
                    <a:lnTo>
                      <a:pt x="1051" y="188"/>
                    </a:lnTo>
                    <a:close/>
                    <a:moveTo>
                      <a:pt x="1202" y="37"/>
                    </a:moveTo>
                    <a:lnTo>
                      <a:pt x="1310" y="37"/>
                    </a:lnTo>
                    <a:lnTo>
                      <a:pt x="1310" y="150"/>
                    </a:lnTo>
                    <a:lnTo>
                      <a:pt x="1202" y="150"/>
                    </a:lnTo>
                    <a:lnTo>
                      <a:pt x="1202" y="37"/>
                    </a:lnTo>
                    <a:close/>
                    <a:moveTo>
                      <a:pt x="1353" y="177"/>
                    </a:moveTo>
                    <a:lnTo>
                      <a:pt x="1461" y="177"/>
                    </a:lnTo>
                    <a:lnTo>
                      <a:pt x="1461" y="150"/>
                    </a:lnTo>
                    <a:lnTo>
                      <a:pt x="1353" y="150"/>
                    </a:lnTo>
                    <a:lnTo>
                      <a:pt x="1353" y="177"/>
                    </a:lnTo>
                    <a:close/>
                    <a:moveTo>
                      <a:pt x="1504" y="134"/>
                    </a:moveTo>
                    <a:lnTo>
                      <a:pt x="1612" y="134"/>
                    </a:lnTo>
                    <a:lnTo>
                      <a:pt x="1612" y="150"/>
                    </a:lnTo>
                    <a:lnTo>
                      <a:pt x="1504" y="150"/>
                    </a:lnTo>
                    <a:lnTo>
                      <a:pt x="1504" y="134"/>
                    </a:lnTo>
                    <a:close/>
                  </a:path>
                </a:pathLst>
              </a:custGeom>
              <a:solidFill>
                <a:schemeClr val="tx2"/>
              </a:solidFill>
              <a:ln w="3175">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Freeform 64"/>
              <p:cNvSpPr>
                <a:spLocks noEditPoints="1"/>
              </p:cNvSpPr>
              <p:nvPr/>
            </p:nvSpPr>
            <p:spPr bwMode="auto">
              <a:xfrm>
                <a:off x="1856" y="1974"/>
                <a:ext cx="1617" cy="194"/>
              </a:xfrm>
              <a:custGeom>
                <a:avLst/>
                <a:gdLst>
                  <a:gd name="T0" fmla="*/ 328 w 4800"/>
                  <a:gd name="T1" fmla="*/ 0 h 576"/>
                  <a:gd name="T2" fmla="*/ 328 w 4800"/>
                  <a:gd name="T3" fmla="*/ 464 h 576"/>
                  <a:gd name="T4" fmla="*/ 0 w 4800"/>
                  <a:gd name="T5" fmla="*/ 8 h 576"/>
                  <a:gd name="T6" fmla="*/ 328 w 4800"/>
                  <a:gd name="T7" fmla="*/ 448 h 576"/>
                  <a:gd name="T8" fmla="*/ 328 w 4800"/>
                  <a:gd name="T9" fmla="*/ 16 h 576"/>
                  <a:gd name="T10" fmla="*/ 16 w 4800"/>
                  <a:gd name="T11" fmla="*/ 456 h 576"/>
                  <a:gd name="T12" fmla="*/ 776 w 4800"/>
                  <a:gd name="T13" fmla="*/ 48 h 576"/>
                  <a:gd name="T14" fmla="*/ 776 w 4800"/>
                  <a:gd name="T15" fmla="*/ 464 h 576"/>
                  <a:gd name="T16" fmla="*/ 448 w 4800"/>
                  <a:gd name="T17" fmla="*/ 56 h 576"/>
                  <a:gd name="T18" fmla="*/ 776 w 4800"/>
                  <a:gd name="T19" fmla="*/ 448 h 576"/>
                  <a:gd name="T20" fmla="*/ 776 w 4800"/>
                  <a:gd name="T21" fmla="*/ 64 h 576"/>
                  <a:gd name="T22" fmla="*/ 464 w 4800"/>
                  <a:gd name="T23" fmla="*/ 456 h 576"/>
                  <a:gd name="T24" fmla="*/ 1224 w 4800"/>
                  <a:gd name="T25" fmla="*/ 560 h 576"/>
                  <a:gd name="T26" fmla="*/ 1224 w 4800"/>
                  <a:gd name="T27" fmla="*/ 464 h 576"/>
                  <a:gd name="T28" fmla="*/ 912 w 4800"/>
                  <a:gd name="T29" fmla="*/ 568 h 576"/>
                  <a:gd name="T30" fmla="*/ 1224 w 4800"/>
                  <a:gd name="T31" fmla="*/ 448 h 576"/>
                  <a:gd name="T32" fmla="*/ 1224 w 4800"/>
                  <a:gd name="T33" fmla="*/ 576 h 576"/>
                  <a:gd name="T34" fmla="*/ 896 w 4800"/>
                  <a:gd name="T35" fmla="*/ 456 h 576"/>
                  <a:gd name="T36" fmla="*/ 1672 w 4800"/>
                  <a:gd name="T37" fmla="*/ 400 h 576"/>
                  <a:gd name="T38" fmla="*/ 1672 w 4800"/>
                  <a:gd name="T39" fmla="*/ 464 h 576"/>
                  <a:gd name="T40" fmla="*/ 1344 w 4800"/>
                  <a:gd name="T41" fmla="*/ 408 h 576"/>
                  <a:gd name="T42" fmla="*/ 1672 w 4800"/>
                  <a:gd name="T43" fmla="*/ 448 h 576"/>
                  <a:gd name="T44" fmla="*/ 1672 w 4800"/>
                  <a:gd name="T45" fmla="*/ 416 h 576"/>
                  <a:gd name="T46" fmla="*/ 1360 w 4800"/>
                  <a:gd name="T47" fmla="*/ 456 h 576"/>
                  <a:gd name="T48" fmla="*/ 2120 w 4800"/>
                  <a:gd name="T49" fmla="*/ 400 h 576"/>
                  <a:gd name="T50" fmla="*/ 2120 w 4800"/>
                  <a:gd name="T51" fmla="*/ 464 h 576"/>
                  <a:gd name="T52" fmla="*/ 1792 w 4800"/>
                  <a:gd name="T53" fmla="*/ 408 h 576"/>
                  <a:gd name="T54" fmla="*/ 2120 w 4800"/>
                  <a:gd name="T55" fmla="*/ 448 h 576"/>
                  <a:gd name="T56" fmla="*/ 2120 w 4800"/>
                  <a:gd name="T57" fmla="*/ 416 h 576"/>
                  <a:gd name="T58" fmla="*/ 1808 w 4800"/>
                  <a:gd name="T59" fmla="*/ 456 h 576"/>
                  <a:gd name="T60" fmla="*/ 3016 w 4800"/>
                  <a:gd name="T61" fmla="*/ 128 h 576"/>
                  <a:gd name="T62" fmla="*/ 3016 w 4800"/>
                  <a:gd name="T63" fmla="*/ 464 h 576"/>
                  <a:gd name="T64" fmla="*/ 2688 w 4800"/>
                  <a:gd name="T65" fmla="*/ 136 h 576"/>
                  <a:gd name="T66" fmla="*/ 3016 w 4800"/>
                  <a:gd name="T67" fmla="*/ 448 h 576"/>
                  <a:gd name="T68" fmla="*/ 3016 w 4800"/>
                  <a:gd name="T69" fmla="*/ 144 h 576"/>
                  <a:gd name="T70" fmla="*/ 2704 w 4800"/>
                  <a:gd name="T71" fmla="*/ 456 h 576"/>
                  <a:gd name="T72" fmla="*/ 3448 w 4800"/>
                  <a:gd name="T73" fmla="*/ 560 h 576"/>
                  <a:gd name="T74" fmla="*/ 3448 w 4800"/>
                  <a:gd name="T75" fmla="*/ 464 h 576"/>
                  <a:gd name="T76" fmla="*/ 3136 w 4800"/>
                  <a:gd name="T77" fmla="*/ 568 h 576"/>
                  <a:gd name="T78" fmla="*/ 3448 w 4800"/>
                  <a:gd name="T79" fmla="*/ 448 h 576"/>
                  <a:gd name="T80" fmla="*/ 3448 w 4800"/>
                  <a:gd name="T81" fmla="*/ 576 h 576"/>
                  <a:gd name="T82" fmla="*/ 3120 w 4800"/>
                  <a:gd name="T83" fmla="*/ 456 h 576"/>
                  <a:gd name="T84" fmla="*/ 3896 w 4800"/>
                  <a:gd name="T85" fmla="*/ 112 h 576"/>
                  <a:gd name="T86" fmla="*/ 3896 w 4800"/>
                  <a:gd name="T87" fmla="*/ 464 h 576"/>
                  <a:gd name="T88" fmla="*/ 3568 w 4800"/>
                  <a:gd name="T89" fmla="*/ 120 h 576"/>
                  <a:gd name="T90" fmla="*/ 3896 w 4800"/>
                  <a:gd name="T91" fmla="*/ 448 h 576"/>
                  <a:gd name="T92" fmla="*/ 3896 w 4800"/>
                  <a:gd name="T93" fmla="*/ 128 h 576"/>
                  <a:gd name="T94" fmla="*/ 3584 w 4800"/>
                  <a:gd name="T95" fmla="*/ 456 h 576"/>
                  <a:gd name="T96" fmla="*/ 4344 w 4800"/>
                  <a:gd name="T97" fmla="*/ 528 h 576"/>
                  <a:gd name="T98" fmla="*/ 4344 w 4800"/>
                  <a:gd name="T99" fmla="*/ 464 h 576"/>
                  <a:gd name="T100" fmla="*/ 4032 w 4800"/>
                  <a:gd name="T101" fmla="*/ 536 h 576"/>
                  <a:gd name="T102" fmla="*/ 4344 w 4800"/>
                  <a:gd name="T103" fmla="*/ 448 h 576"/>
                  <a:gd name="T104" fmla="*/ 4344 w 4800"/>
                  <a:gd name="T105" fmla="*/ 544 h 576"/>
                  <a:gd name="T106" fmla="*/ 4016 w 4800"/>
                  <a:gd name="T107" fmla="*/ 456 h 576"/>
                  <a:gd name="T108" fmla="*/ 4792 w 4800"/>
                  <a:gd name="T109" fmla="*/ 400 h 576"/>
                  <a:gd name="T110" fmla="*/ 4792 w 4800"/>
                  <a:gd name="T111" fmla="*/ 464 h 576"/>
                  <a:gd name="T112" fmla="*/ 4464 w 4800"/>
                  <a:gd name="T113" fmla="*/ 408 h 576"/>
                  <a:gd name="T114" fmla="*/ 4792 w 4800"/>
                  <a:gd name="T115" fmla="*/ 448 h 576"/>
                  <a:gd name="T116" fmla="*/ 4792 w 4800"/>
                  <a:gd name="T117" fmla="*/ 416 h 576"/>
                  <a:gd name="T118" fmla="*/ 4480 w 4800"/>
                  <a:gd name="T119" fmla="*/ 456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00" h="576">
                    <a:moveTo>
                      <a:pt x="0" y="8"/>
                    </a:moveTo>
                    <a:cubicBezTo>
                      <a:pt x="0" y="4"/>
                      <a:pt x="4" y="0"/>
                      <a:pt x="8" y="0"/>
                    </a:cubicBezTo>
                    <a:lnTo>
                      <a:pt x="328" y="0"/>
                    </a:lnTo>
                    <a:cubicBezTo>
                      <a:pt x="333" y="0"/>
                      <a:pt x="336" y="4"/>
                      <a:pt x="336" y="8"/>
                    </a:cubicBezTo>
                    <a:lnTo>
                      <a:pt x="336" y="456"/>
                    </a:lnTo>
                    <a:cubicBezTo>
                      <a:pt x="336" y="461"/>
                      <a:pt x="333" y="464"/>
                      <a:pt x="328" y="464"/>
                    </a:cubicBezTo>
                    <a:lnTo>
                      <a:pt x="8" y="464"/>
                    </a:lnTo>
                    <a:cubicBezTo>
                      <a:pt x="4" y="464"/>
                      <a:pt x="0" y="461"/>
                      <a:pt x="0" y="456"/>
                    </a:cubicBezTo>
                    <a:lnTo>
                      <a:pt x="0" y="8"/>
                    </a:lnTo>
                    <a:close/>
                    <a:moveTo>
                      <a:pt x="16" y="456"/>
                    </a:moveTo>
                    <a:lnTo>
                      <a:pt x="8" y="448"/>
                    </a:lnTo>
                    <a:lnTo>
                      <a:pt x="328" y="448"/>
                    </a:lnTo>
                    <a:lnTo>
                      <a:pt x="320" y="456"/>
                    </a:lnTo>
                    <a:lnTo>
                      <a:pt x="320" y="8"/>
                    </a:lnTo>
                    <a:lnTo>
                      <a:pt x="328" y="16"/>
                    </a:lnTo>
                    <a:lnTo>
                      <a:pt x="8" y="16"/>
                    </a:lnTo>
                    <a:lnTo>
                      <a:pt x="16" y="8"/>
                    </a:lnTo>
                    <a:lnTo>
                      <a:pt x="16" y="456"/>
                    </a:lnTo>
                    <a:close/>
                    <a:moveTo>
                      <a:pt x="448" y="56"/>
                    </a:moveTo>
                    <a:cubicBezTo>
                      <a:pt x="448" y="52"/>
                      <a:pt x="452" y="48"/>
                      <a:pt x="456" y="48"/>
                    </a:cubicBezTo>
                    <a:lnTo>
                      <a:pt x="776" y="48"/>
                    </a:lnTo>
                    <a:cubicBezTo>
                      <a:pt x="781" y="48"/>
                      <a:pt x="784" y="52"/>
                      <a:pt x="784" y="56"/>
                    </a:cubicBezTo>
                    <a:lnTo>
                      <a:pt x="784" y="456"/>
                    </a:lnTo>
                    <a:cubicBezTo>
                      <a:pt x="784" y="461"/>
                      <a:pt x="781" y="464"/>
                      <a:pt x="776" y="464"/>
                    </a:cubicBezTo>
                    <a:lnTo>
                      <a:pt x="456" y="464"/>
                    </a:lnTo>
                    <a:cubicBezTo>
                      <a:pt x="452" y="464"/>
                      <a:pt x="448" y="461"/>
                      <a:pt x="448" y="456"/>
                    </a:cubicBezTo>
                    <a:lnTo>
                      <a:pt x="448" y="56"/>
                    </a:lnTo>
                    <a:close/>
                    <a:moveTo>
                      <a:pt x="464" y="456"/>
                    </a:moveTo>
                    <a:lnTo>
                      <a:pt x="456" y="448"/>
                    </a:lnTo>
                    <a:lnTo>
                      <a:pt x="776" y="448"/>
                    </a:lnTo>
                    <a:lnTo>
                      <a:pt x="768" y="456"/>
                    </a:lnTo>
                    <a:lnTo>
                      <a:pt x="768" y="56"/>
                    </a:lnTo>
                    <a:lnTo>
                      <a:pt x="776" y="64"/>
                    </a:lnTo>
                    <a:lnTo>
                      <a:pt x="456" y="64"/>
                    </a:lnTo>
                    <a:lnTo>
                      <a:pt x="464" y="56"/>
                    </a:lnTo>
                    <a:lnTo>
                      <a:pt x="464" y="456"/>
                    </a:lnTo>
                    <a:close/>
                    <a:moveTo>
                      <a:pt x="912" y="568"/>
                    </a:moveTo>
                    <a:lnTo>
                      <a:pt x="904" y="560"/>
                    </a:lnTo>
                    <a:lnTo>
                      <a:pt x="1224" y="560"/>
                    </a:lnTo>
                    <a:lnTo>
                      <a:pt x="1216" y="568"/>
                    </a:lnTo>
                    <a:lnTo>
                      <a:pt x="1216" y="456"/>
                    </a:lnTo>
                    <a:lnTo>
                      <a:pt x="1224" y="464"/>
                    </a:lnTo>
                    <a:lnTo>
                      <a:pt x="904" y="464"/>
                    </a:lnTo>
                    <a:lnTo>
                      <a:pt x="912" y="456"/>
                    </a:lnTo>
                    <a:lnTo>
                      <a:pt x="912" y="568"/>
                    </a:lnTo>
                    <a:close/>
                    <a:moveTo>
                      <a:pt x="896" y="456"/>
                    </a:moveTo>
                    <a:cubicBezTo>
                      <a:pt x="896" y="452"/>
                      <a:pt x="900" y="448"/>
                      <a:pt x="904" y="448"/>
                    </a:cubicBezTo>
                    <a:lnTo>
                      <a:pt x="1224" y="448"/>
                    </a:lnTo>
                    <a:cubicBezTo>
                      <a:pt x="1229" y="448"/>
                      <a:pt x="1232" y="452"/>
                      <a:pt x="1232" y="456"/>
                    </a:cubicBezTo>
                    <a:lnTo>
                      <a:pt x="1232" y="568"/>
                    </a:lnTo>
                    <a:cubicBezTo>
                      <a:pt x="1232" y="573"/>
                      <a:pt x="1229" y="576"/>
                      <a:pt x="1224" y="576"/>
                    </a:cubicBezTo>
                    <a:lnTo>
                      <a:pt x="904" y="576"/>
                    </a:lnTo>
                    <a:cubicBezTo>
                      <a:pt x="900" y="576"/>
                      <a:pt x="896" y="573"/>
                      <a:pt x="896" y="568"/>
                    </a:cubicBezTo>
                    <a:lnTo>
                      <a:pt x="896" y="456"/>
                    </a:lnTo>
                    <a:close/>
                    <a:moveTo>
                      <a:pt x="1344" y="408"/>
                    </a:moveTo>
                    <a:cubicBezTo>
                      <a:pt x="1344" y="404"/>
                      <a:pt x="1348" y="400"/>
                      <a:pt x="1352" y="400"/>
                    </a:cubicBezTo>
                    <a:lnTo>
                      <a:pt x="1672" y="400"/>
                    </a:lnTo>
                    <a:cubicBezTo>
                      <a:pt x="1677" y="400"/>
                      <a:pt x="1680" y="404"/>
                      <a:pt x="1680" y="408"/>
                    </a:cubicBezTo>
                    <a:lnTo>
                      <a:pt x="1680" y="456"/>
                    </a:lnTo>
                    <a:cubicBezTo>
                      <a:pt x="1680" y="461"/>
                      <a:pt x="1677" y="464"/>
                      <a:pt x="1672" y="464"/>
                    </a:cubicBezTo>
                    <a:lnTo>
                      <a:pt x="1352" y="464"/>
                    </a:lnTo>
                    <a:cubicBezTo>
                      <a:pt x="1348" y="464"/>
                      <a:pt x="1344" y="461"/>
                      <a:pt x="1344" y="456"/>
                    </a:cubicBezTo>
                    <a:lnTo>
                      <a:pt x="1344" y="408"/>
                    </a:lnTo>
                    <a:close/>
                    <a:moveTo>
                      <a:pt x="1360" y="456"/>
                    </a:moveTo>
                    <a:lnTo>
                      <a:pt x="1352" y="448"/>
                    </a:lnTo>
                    <a:lnTo>
                      <a:pt x="1672" y="448"/>
                    </a:lnTo>
                    <a:lnTo>
                      <a:pt x="1664" y="456"/>
                    </a:lnTo>
                    <a:lnTo>
                      <a:pt x="1664" y="408"/>
                    </a:lnTo>
                    <a:lnTo>
                      <a:pt x="1672" y="416"/>
                    </a:lnTo>
                    <a:lnTo>
                      <a:pt x="1352" y="416"/>
                    </a:lnTo>
                    <a:lnTo>
                      <a:pt x="1360" y="408"/>
                    </a:lnTo>
                    <a:lnTo>
                      <a:pt x="1360" y="456"/>
                    </a:lnTo>
                    <a:close/>
                    <a:moveTo>
                      <a:pt x="1792" y="408"/>
                    </a:moveTo>
                    <a:cubicBezTo>
                      <a:pt x="1792" y="404"/>
                      <a:pt x="1796" y="400"/>
                      <a:pt x="1800" y="400"/>
                    </a:cubicBezTo>
                    <a:lnTo>
                      <a:pt x="2120" y="400"/>
                    </a:lnTo>
                    <a:cubicBezTo>
                      <a:pt x="2125" y="400"/>
                      <a:pt x="2128" y="404"/>
                      <a:pt x="2128" y="408"/>
                    </a:cubicBezTo>
                    <a:lnTo>
                      <a:pt x="2128" y="456"/>
                    </a:lnTo>
                    <a:cubicBezTo>
                      <a:pt x="2128" y="461"/>
                      <a:pt x="2125" y="464"/>
                      <a:pt x="2120" y="464"/>
                    </a:cubicBezTo>
                    <a:lnTo>
                      <a:pt x="1800" y="464"/>
                    </a:lnTo>
                    <a:cubicBezTo>
                      <a:pt x="1796" y="464"/>
                      <a:pt x="1792" y="461"/>
                      <a:pt x="1792" y="456"/>
                    </a:cubicBezTo>
                    <a:lnTo>
                      <a:pt x="1792" y="408"/>
                    </a:lnTo>
                    <a:close/>
                    <a:moveTo>
                      <a:pt x="1808" y="456"/>
                    </a:moveTo>
                    <a:lnTo>
                      <a:pt x="1800" y="448"/>
                    </a:lnTo>
                    <a:lnTo>
                      <a:pt x="2120" y="448"/>
                    </a:lnTo>
                    <a:lnTo>
                      <a:pt x="2112" y="456"/>
                    </a:lnTo>
                    <a:lnTo>
                      <a:pt x="2112" y="408"/>
                    </a:lnTo>
                    <a:lnTo>
                      <a:pt x="2120" y="416"/>
                    </a:lnTo>
                    <a:lnTo>
                      <a:pt x="1800" y="416"/>
                    </a:lnTo>
                    <a:lnTo>
                      <a:pt x="1808" y="408"/>
                    </a:lnTo>
                    <a:lnTo>
                      <a:pt x="1808" y="456"/>
                    </a:lnTo>
                    <a:close/>
                    <a:moveTo>
                      <a:pt x="2688" y="136"/>
                    </a:moveTo>
                    <a:cubicBezTo>
                      <a:pt x="2688" y="132"/>
                      <a:pt x="2692" y="128"/>
                      <a:pt x="2696" y="128"/>
                    </a:cubicBezTo>
                    <a:lnTo>
                      <a:pt x="3016" y="128"/>
                    </a:lnTo>
                    <a:cubicBezTo>
                      <a:pt x="3021" y="128"/>
                      <a:pt x="3024" y="132"/>
                      <a:pt x="3024" y="136"/>
                    </a:cubicBezTo>
                    <a:lnTo>
                      <a:pt x="3024" y="456"/>
                    </a:lnTo>
                    <a:cubicBezTo>
                      <a:pt x="3024" y="461"/>
                      <a:pt x="3021" y="464"/>
                      <a:pt x="3016" y="464"/>
                    </a:cubicBezTo>
                    <a:lnTo>
                      <a:pt x="2696" y="464"/>
                    </a:lnTo>
                    <a:cubicBezTo>
                      <a:pt x="2692" y="464"/>
                      <a:pt x="2688" y="461"/>
                      <a:pt x="2688" y="456"/>
                    </a:cubicBezTo>
                    <a:lnTo>
                      <a:pt x="2688" y="136"/>
                    </a:lnTo>
                    <a:close/>
                    <a:moveTo>
                      <a:pt x="2704" y="456"/>
                    </a:moveTo>
                    <a:lnTo>
                      <a:pt x="2696" y="448"/>
                    </a:lnTo>
                    <a:lnTo>
                      <a:pt x="3016" y="448"/>
                    </a:lnTo>
                    <a:lnTo>
                      <a:pt x="3008" y="456"/>
                    </a:lnTo>
                    <a:lnTo>
                      <a:pt x="3008" y="136"/>
                    </a:lnTo>
                    <a:lnTo>
                      <a:pt x="3016" y="144"/>
                    </a:lnTo>
                    <a:lnTo>
                      <a:pt x="2696" y="144"/>
                    </a:lnTo>
                    <a:lnTo>
                      <a:pt x="2704" y="136"/>
                    </a:lnTo>
                    <a:lnTo>
                      <a:pt x="2704" y="456"/>
                    </a:lnTo>
                    <a:close/>
                    <a:moveTo>
                      <a:pt x="3136" y="568"/>
                    </a:moveTo>
                    <a:lnTo>
                      <a:pt x="3128" y="560"/>
                    </a:lnTo>
                    <a:lnTo>
                      <a:pt x="3448" y="560"/>
                    </a:lnTo>
                    <a:lnTo>
                      <a:pt x="3440" y="568"/>
                    </a:lnTo>
                    <a:lnTo>
                      <a:pt x="3440" y="456"/>
                    </a:lnTo>
                    <a:lnTo>
                      <a:pt x="3448" y="464"/>
                    </a:lnTo>
                    <a:lnTo>
                      <a:pt x="3128" y="464"/>
                    </a:lnTo>
                    <a:lnTo>
                      <a:pt x="3136" y="456"/>
                    </a:lnTo>
                    <a:lnTo>
                      <a:pt x="3136" y="568"/>
                    </a:lnTo>
                    <a:close/>
                    <a:moveTo>
                      <a:pt x="3120" y="456"/>
                    </a:moveTo>
                    <a:cubicBezTo>
                      <a:pt x="3120" y="452"/>
                      <a:pt x="3124" y="448"/>
                      <a:pt x="3128" y="448"/>
                    </a:cubicBezTo>
                    <a:lnTo>
                      <a:pt x="3448" y="448"/>
                    </a:lnTo>
                    <a:cubicBezTo>
                      <a:pt x="3453" y="448"/>
                      <a:pt x="3456" y="452"/>
                      <a:pt x="3456" y="456"/>
                    </a:cubicBezTo>
                    <a:lnTo>
                      <a:pt x="3456" y="568"/>
                    </a:lnTo>
                    <a:cubicBezTo>
                      <a:pt x="3456" y="573"/>
                      <a:pt x="3453" y="576"/>
                      <a:pt x="3448" y="576"/>
                    </a:cubicBezTo>
                    <a:lnTo>
                      <a:pt x="3128" y="576"/>
                    </a:lnTo>
                    <a:cubicBezTo>
                      <a:pt x="3124" y="576"/>
                      <a:pt x="3120" y="573"/>
                      <a:pt x="3120" y="568"/>
                    </a:cubicBezTo>
                    <a:lnTo>
                      <a:pt x="3120" y="456"/>
                    </a:lnTo>
                    <a:close/>
                    <a:moveTo>
                      <a:pt x="3568" y="120"/>
                    </a:moveTo>
                    <a:cubicBezTo>
                      <a:pt x="3568" y="116"/>
                      <a:pt x="3572" y="112"/>
                      <a:pt x="3576" y="112"/>
                    </a:cubicBezTo>
                    <a:lnTo>
                      <a:pt x="3896" y="112"/>
                    </a:lnTo>
                    <a:cubicBezTo>
                      <a:pt x="3901" y="112"/>
                      <a:pt x="3904" y="116"/>
                      <a:pt x="3904" y="120"/>
                    </a:cubicBezTo>
                    <a:lnTo>
                      <a:pt x="3904" y="456"/>
                    </a:lnTo>
                    <a:cubicBezTo>
                      <a:pt x="3904" y="461"/>
                      <a:pt x="3901" y="464"/>
                      <a:pt x="3896" y="464"/>
                    </a:cubicBezTo>
                    <a:lnTo>
                      <a:pt x="3576" y="464"/>
                    </a:lnTo>
                    <a:cubicBezTo>
                      <a:pt x="3572" y="464"/>
                      <a:pt x="3568" y="461"/>
                      <a:pt x="3568" y="456"/>
                    </a:cubicBezTo>
                    <a:lnTo>
                      <a:pt x="3568" y="120"/>
                    </a:lnTo>
                    <a:close/>
                    <a:moveTo>
                      <a:pt x="3584" y="456"/>
                    </a:moveTo>
                    <a:lnTo>
                      <a:pt x="3576" y="448"/>
                    </a:lnTo>
                    <a:lnTo>
                      <a:pt x="3896" y="448"/>
                    </a:lnTo>
                    <a:lnTo>
                      <a:pt x="3888" y="456"/>
                    </a:lnTo>
                    <a:lnTo>
                      <a:pt x="3888" y="120"/>
                    </a:lnTo>
                    <a:lnTo>
                      <a:pt x="3896" y="128"/>
                    </a:lnTo>
                    <a:lnTo>
                      <a:pt x="3576" y="128"/>
                    </a:lnTo>
                    <a:lnTo>
                      <a:pt x="3584" y="120"/>
                    </a:lnTo>
                    <a:lnTo>
                      <a:pt x="3584" y="456"/>
                    </a:lnTo>
                    <a:close/>
                    <a:moveTo>
                      <a:pt x="4032" y="536"/>
                    </a:moveTo>
                    <a:lnTo>
                      <a:pt x="4024" y="528"/>
                    </a:lnTo>
                    <a:lnTo>
                      <a:pt x="4344" y="528"/>
                    </a:lnTo>
                    <a:lnTo>
                      <a:pt x="4336" y="536"/>
                    </a:lnTo>
                    <a:lnTo>
                      <a:pt x="4336" y="456"/>
                    </a:lnTo>
                    <a:lnTo>
                      <a:pt x="4344" y="464"/>
                    </a:lnTo>
                    <a:lnTo>
                      <a:pt x="4024" y="464"/>
                    </a:lnTo>
                    <a:lnTo>
                      <a:pt x="4032" y="456"/>
                    </a:lnTo>
                    <a:lnTo>
                      <a:pt x="4032" y="536"/>
                    </a:lnTo>
                    <a:close/>
                    <a:moveTo>
                      <a:pt x="4016" y="456"/>
                    </a:moveTo>
                    <a:cubicBezTo>
                      <a:pt x="4016" y="452"/>
                      <a:pt x="4020" y="448"/>
                      <a:pt x="4024" y="448"/>
                    </a:cubicBezTo>
                    <a:lnTo>
                      <a:pt x="4344" y="448"/>
                    </a:lnTo>
                    <a:cubicBezTo>
                      <a:pt x="4349" y="448"/>
                      <a:pt x="4352" y="452"/>
                      <a:pt x="4352" y="456"/>
                    </a:cubicBezTo>
                    <a:lnTo>
                      <a:pt x="4352" y="536"/>
                    </a:lnTo>
                    <a:cubicBezTo>
                      <a:pt x="4352" y="541"/>
                      <a:pt x="4349" y="544"/>
                      <a:pt x="4344" y="544"/>
                    </a:cubicBezTo>
                    <a:lnTo>
                      <a:pt x="4024" y="544"/>
                    </a:lnTo>
                    <a:cubicBezTo>
                      <a:pt x="4020" y="544"/>
                      <a:pt x="4016" y="541"/>
                      <a:pt x="4016" y="536"/>
                    </a:cubicBezTo>
                    <a:lnTo>
                      <a:pt x="4016" y="456"/>
                    </a:lnTo>
                    <a:close/>
                    <a:moveTo>
                      <a:pt x="4464" y="408"/>
                    </a:moveTo>
                    <a:cubicBezTo>
                      <a:pt x="4464" y="404"/>
                      <a:pt x="4468" y="400"/>
                      <a:pt x="4472" y="400"/>
                    </a:cubicBezTo>
                    <a:lnTo>
                      <a:pt x="4792" y="400"/>
                    </a:lnTo>
                    <a:cubicBezTo>
                      <a:pt x="4797" y="400"/>
                      <a:pt x="4800" y="404"/>
                      <a:pt x="4800" y="408"/>
                    </a:cubicBezTo>
                    <a:lnTo>
                      <a:pt x="4800" y="456"/>
                    </a:lnTo>
                    <a:cubicBezTo>
                      <a:pt x="4800" y="461"/>
                      <a:pt x="4797" y="464"/>
                      <a:pt x="4792" y="464"/>
                    </a:cubicBezTo>
                    <a:lnTo>
                      <a:pt x="4472" y="464"/>
                    </a:lnTo>
                    <a:cubicBezTo>
                      <a:pt x="4468" y="464"/>
                      <a:pt x="4464" y="461"/>
                      <a:pt x="4464" y="456"/>
                    </a:cubicBezTo>
                    <a:lnTo>
                      <a:pt x="4464" y="408"/>
                    </a:lnTo>
                    <a:close/>
                    <a:moveTo>
                      <a:pt x="4480" y="456"/>
                    </a:moveTo>
                    <a:lnTo>
                      <a:pt x="4472" y="448"/>
                    </a:lnTo>
                    <a:lnTo>
                      <a:pt x="4792" y="448"/>
                    </a:lnTo>
                    <a:lnTo>
                      <a:pt x="4784" y="456"/>
                    </a:lnTo>
                    <a:lnTo>
                      <a:pt x="4784" y="408"/>
                    </a:lnTo>
                    <a:lnTo>
                      <a:pt x="4792" y="416"/>
                    </a:lnTo>
                    <a:lnTo>
                      <a:pt x="4472" y="416"/>
                    </a:lnTo>
                    <a:lnTo>
                      <a:pt x="4480" y="408"/>
                    </a:lnTo>
                    <a:lnTo>
                      <a:pt x="4480" y="456"/>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Rectangle 65"/>
              <p:cNvSpPr>
                <a:spLocks noChangeArrowheads="1"/>
              </p:cNvSpPr>
              <p:nvPr/>
            </p:nvSpPr>
            <p:spPr bwMode="auto">
              <a:xfrm>
                <a:off x="2614" y="1529"/>
                <a:ext cx="107" cy="329"/>
              </a:xfrm>
              <a:prstGeom prst="rect">
                <a:avLst/>
              </a:prstGeom>
              <a:solidFill>
                <a:schemeClr val="accent3"/>
              </a:solidFill>
              <a:ln w="3175">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66"/>
              <p:cNvSpPr>
                <a:spLocks noEditPoints="1"/>
              </p:cNvSpPr>
              <p:nvPr/>
            </p:nvSpPr>
            <p:spPr bwMode="auto">
              <a:xfrm>
                <a:off x="2611" y="1526"/>
                <a:ext cx="113" cy="335"/>
              </a:xfrm>
              <a:custGeom>
                <a:avLst/>
                <a:gdLst>
                  <a:gd name="T0" fmla="*/ 0 w 336"/>
                  <a:gd name="T1" fmla="*/ 8 h 992"/>
                  <a:gd name="T2" fmla="*/ 8 w 336"/>
                  <a:gd name="T3" fmla="*/ 0 h 992"/>
                  <a:gd name="T4" fmla="*/ 328 w 336"/>
                  <a:gd name="T5" fmla="*/ 0 h 992"/>
                  <a:gd name="T6" fmla="*/ 336 w 336"/>
                  <a:gd name="T7" fmla="*/ 8 h 992"/>
                  <a:gd name="T8" fmla="*/ 336 w 336"/>
                  <a:gd name="T9" fmla="*/ 984 h 992"/>
                  <a:gd name="T10" fmla="*/ 328 w 336"/>
                  <a:gd name="T11" fmla="*/ 992 h 992"/>
                  <a:gd name="T12" fmla="*/ 8 w 336"/>
                  <a:gd name="T13" fmla="*/ 992 h 992"/>
                  <a:gd name="T14" fmla="*/ 0 w 336"/>
                  <a:gd name="T15" fmla="*/ 984 h 992"/>
                  <a:gd name="T16" fmla="*/ 0 w 336"/>
                  <a:gd name="T17" fmla="*/ 8 h 992"/>
                  <a:gd name="T18" fmla="*/ 16 w 336"/>
                  <a:gd name="T19" fmla="*/ 984 h 992"/>
                  <a:gd name="T20" fmla="*/ 8 w 336"/>
                  <a:gd name="T21" fmla="*/ 976 h 992"/>
                  <a:gd name="T22" fmla="*/ 328 w 336"/>
                  <a:gd name="T23" fmla="*/ 976 h 992"/>
                  <a:gd name="T24" fmla="*/ 320 w 336"/>
                  <a:gd name="T25" fmla="*/ 984 h 992"/>
                  <a:gd name="T26" fmla="*/ 320 w 336"/>
                  <a:gd name="T27" fmla="*/ 8 h 992"/>
                  <a:gd name="T28" fmla="*/ 328 w 336"/>
                  <a:gd name="T29" fmla="*/ 16 h 992"/>
                  <a:gd name="T30" fmla="*/ 8 w 336"/>
                  <a:gd name="T31" fmla="*/ 16 h 992"/>
                  <a:gd name="T32" fmla="*/ 16 w 336"/>
                  <a:gd name="T33" fmla="*/ 8 h 992"/>
                  <a:gd name="T34" fmla="*/ 16 w 336"/>
                  <a:gd name="T35" fmla="*/ 984 h 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6" h="992">
                    <a:moveTo>
                      <a:pt x="0" y="8"/>
                    </a:moveTo>
                    <a:cubicBezTo>
                      <a:pt x="0" y="4"/>
                      <a:pt x="4" y="0"/>
                      <a:pt x="8" y="0"/>
                    </a:cubicBezTo>
                    <a:lnTo>
                      <a:pt x="328" y="0"/>
                    </a:lnTo>
                    <a:cubicBezTo>
                      <a:pt x="333" y="0"/>
                      <a:pt x="336" y="4"/>
                      <a:pt x="336" y="8"/>
                    </a:cubicBezTo>
                    <a:lnTo>
                      <a:pt x="336" y="984"/>
                    </a:lnTo>
                    <a:cubicBezTo>
                      <a:pt x="336" y="989"/>
                      <a:pt x="333" y="992"/>
                      <a:pt x="328" y="992"/>
                    </a:cubicBezTo>
                    <a:lnTo>
                      <a:pt x="8" y="992"/>
                    </a:lnTo>
                    <a:cubicBezTo>
                      <a:pt x="4" y="992"/>
                      <a:pt x="0" y="989"/>
                      <a:pt x="0" y="984"/>
                    </a:cubicBezTo>
                    <a:lnTo>
                      <a:pt x="0" y="8"/>
                    </a:lnTo>
                    <a:close/>
                    <a:moveTo>
                      <a:pt x="16" y="984"/>
                    </a:moveTo>
                    <a:lnTo>
                      <a:pt x="8" y="976"/>
                    </a:lnTo>
                    <a:lnTo>
                      <a:pt x="328" y="976"/>
                    </a:lnTo>
                    <a:lnTo>
                      <a:pt x="320" y="984"/>
                    </a:lnTo>
                    <a:lnTo>
                      <a:pt x="320" y="8"/>
                    </a:lnTo>
                    <a:lnTo>
                      <a:pt x="328" y="16"/>
                    </a:lnTo>
                    <a:lnTo>
                      <a:pt x="8" y="16"/>
                    </a:lnTo>
                    <a:lnTo>
                      <a:pt x="16" y="8"/>
                    </a:lnTo>
                    <a:lnTo>
                      <a:pt x="16" y="984"/>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0" name="Rectangle 67"/>
              <p:cNvSpPr>
                <a:spLocks noChangeArrowheads="1"/>
              </p:cNvSpPr>
              <p:nvPr/>
            </p:nvSpPr>
            <p:spPr bwMode="auto">
              <a:xfrm>
                <a:off x="3514" y="1739"/>
                <a:ext cx="107" cy="21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1" name="Freeform 68"/>
              <p:cNvSpPr>
                <a:spLocks noEditPoints="1"/>
              </p:cNvSpPr>
              <p:nvPr/>
            </p:nvSpPr>
            <p:spPr bwMode="auto">
              <a:xfrm>
                <a:off x="3511" y="1737"/>
                <a:ext cx="113" cy="221"/>
              </a:xfrm>
              <a:custGeom>
                <a:avLst/>
                <a:gdLst>
                  <a:gd name="T0" fmla="*/ 0 w 336"/>
                  <a:gd name="T1" fmla="*/ 8 h 656"/>
                  <a:gd name="T2" fmla="*/ 8 w 336"/>
                  <a:gd name="T3" fmla="*/ 0 h 656"/>
                  <a:gd name="T4" fmla="*/ 328 w 336"/>
                  <a:gd name="T5" fmla="*/ 0 h 656"/>
                  <a:gd name="T6" fmla="*/ 336 w 336"/>
                  <a:gd name="T7" fmla="*/ 8 h 656"/>
                  <a:gd name="T8" fmla="*/ 336 w 336"/>
                  <a:gd name="T9" fmla="*/ 648 h 656"/>
                  <a:gd name="T10" fmla="*/ 328 w 336"/>
                  <a:gd name="T11" fmla="*/ 656 h 656"/>
                  <a:gd name="T12" fmla="*/ 8 w 336"/>
                  <a:gd name="T13" fmla="*/ 656 h 656"/>
                  <a:gd name="T14" fmla="*/ 0 w 336"/>
                  <a:gd name="T15" fmla="*/ 648 h 656"/>
                  <a:gd name="T16" fmla="*/ 0 w 336"/>
                  <a:gd name="T17" fmla="*/ 8 h 656"/>
                  <a:gd name="T18" fmla="*/ 16 w 336"/>
                  <a:gd name="T19" fmla="*/ 648 h 656"/>
                  <a:gd name="T20" fmla="*/ 8 w 336"/>
                  <a:gd name="T21" fmla="*/ 640 h 656"/>
                  <a:gd name="T22" fmla="*/ 328 w 336"/>
                  <a:gd name="T23" fmla="*/ 640 h 656"/>
                  <a:gd name="T24" fmla="*/ 320 w 336"/>
                  <a:gd name="T25" fmla="*/ 648 h 656"/>
                  <a:gd name="T26" fmla="*/ 320 w 336"/>
                  <a:gd name="T27" fmla="*/ 8 h 656"/>
                  <a:gd name="T28" fmla="*/ 328 w 336"/>
                  <a:gd name="T29" fmla="*/ 16 h 656"/>
                  <a:gd name="T30" fmla="*/ 8 w 336"/>
                  <a:gd name="T31" fmla="*/ 16 h 656"/>
                  <a:gd name="T32" fmla="*/ 16 w 336"/>
                  <a:gd name="T33" fmla="*/ 8 h 656"/>
                  <a:gd name="T34" fmla="*/ 16 w 336"/>
                  <a:gd name="T35" fmla="*/ 648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6" h="656">
                    <a:moveTo>
                      <a:pt x="0" y="8"/>
                    </a:moveTo>
                    <a:cubicBezTo>
                      <a:pt x="0" y="4"/>
                      <a:pt x="4" y="0"/>
                      <a:pt x="8" y="0"/>
                    </a:cubicBezTo>
                    <a:lnTo>
                      <a:pt x="328" y="0"/>
                    </a:lnTo>
                    <a:cubicBezTo>
                      <a:pt x="333" y="0"/>
                      <a:pt x="336" y="4"/>
                      <a:pt x="336" y="8"/>
                    </a:cubicBezTo>
                    <a:lnTo>
                      <a:pt x="336" y="648"/>
                    </a:lnTo>
                    <a:cubicBezTo>
                      <a:pt x="336" y="653"/>
                      <a:pt x="333" y="656"/>
                      <a:pt x="328" y="656"/>
                    </a:cubicBezTo>
                    <a:lnTo>
                      <a:pt x="8" y="656"/>
                    </a:lnTo>
                    <a:cubicBezTo>
                      <a:pt x="4" y="656"/>
                      <a:pt x="0" y="653"/>
                      <a:pt x="0" y="648"/>
                    </a:cubicBezTo>
                    <a:lnTo>
                      <a:pt x="0" y="8"/>
                    </a:lnTo>
                    <a:close/>
                    <a:moveTo>
                      <a:pt x="16" y="648"/>
                    </a:moveTo>
                    <a:lnTo>
                      <a:pt x="8" y="640"/>
                    </a:lnTo>
                    <a:lnTo>
                      <a:pt x="328" y="640"/>
                    </a:lnTo>
                    <a:lnTo>
                      <a:pt x="320" y="648"/>
                    </a:lnTo>
                    <a:lnTo>
                      <a:pt x="320" y="8"/>
                    </a:lnTo>
                    <a:lnTo>
                      <a:pt x="328" y="16"/>
                    </a:lnTo>
                    <a:lnTo>
                      <a:pt x="8" y="16"/>
                    </a:lnTo>
                    <a:lnTo>
                      <a:pt x="16" y="8"/>
                    </a:lnTo>
                    <a:lnTo>
                      <a:pt x="16" y="648"/>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 name="Freeform 69"/>
              <p:cNvSpPr>
                <a:spLocks noEditPoints="1"/>
              </p:cNvSpPr>
              <p:nvPr/>
            </p:nvSpPr>
            <p:spPr bwMode="auto">
              <a:xfrm>
                <a:off x="1859" y="1853"/>
                <a:ext cx="1612" cy="274"/>
              </a:xfrm>
              <a:custGeom>
                <a:avLst/>
                <a:gdLst>
                  <a:gd name="T0" fmla="*/ 0 w 1612"/>
                  <a:gd name="T1" fmla="*/ 0 h 274"/>
                  <a:gd name="T2" fmla="*/ 108 w 1612"/>
                  <a:gd name="T3" fmla="*/ 0 h 274"/>
                  <a:gd name="T4" fmla="*/ 108 w 1612"/>
                  <a:gd name="T5" fmla="*/ 124 h 274"/>
                  <a:gd name="T6" fmla="*/ 0 w 1612"/>
                  <a:gd name="T7" fmla="*/ 124 h 274"/>
                  <a:gd name="T8" fmla="*/ 0 w 1612"/>
                  <a:gd name="T9" fmla="*/ 0 h 274"/>
                  <a:gd name="T10" fmla="*/ 151 w 1612"/>
                  <a:gd name="T11" fmla="*/ 43 h 274"/>
                  <a:gd name="T12" fmla="*/ 259 w 1612"/>
                  <a:gd name="T13" fmla="*/ 43 h 274"/>
                  <a:gd name="T14" fmla="*/ 259 w 1612"/>
                  <a:gd name="T15" fmla="*/ 140 h 274"/>
                  <a:gd name="T16" fmla="*/ 151 w 1612"/>
                  <a:gd name="T17" fmla="*/ 140 h 274"/>
                  <a:gd name="T18" fmla="*/ 151 w 1612"/>
                  <a:gd name="T19" fmla="*/ 43 h 274"/>
                  <a:gd name="T20" fmla="*/ 302 w 1612"/>
                  <a:gd name="T21" fmla="*/ 221 h 274"/>
                  <a:gd name="T22" fmla="*/ 410 w 1612"/>
                  <a:gd name="T23" fmla="*/ 221 h 274"/>
                  <a:gd name="T24" fmla="*/ 410 w 1612"/>
                  <a:gd name="T25" fmla="*/ 274 h 274"/>
                  <a:gd name="T26" fmla="*/ 302 w 1612"/>
                  <a:gd name="T27" fmla="*/ 274 h 274"/>
                  <a:gd name="T28" fmla="*/ 302 w 1612"/>
                  <a:gd name="T29" fmla="*/ 221 h 274"/>
                  <a:gd name="T30" fmla="*/ 453 w 1612"/>
                  <a:gd name="T31" fmla="*/ 215 h 274"/>
                  <a:gd name="T32" fmla="*/ 561 w 1612"/>
                  <a:gd name="T33" fmla="*/ 215 h 274"/>
                  <a:gd name="T34" fmla="*/ 561 w 1612"/>
                  <a:gd name="T35" fmla="*/ 258 h 274"/>
                  <a:gd name="T36" fmla="*/ 453 w 1612"/>
                  <a:gd name="T37" fmla="*/ 258 h 274"/>
                  <a:gd name="T38" fmla="*/ 453 w 1612"/>
                  <a:gd name="T39" fmla="*/ 215 h 274"/>
                  <a:gd name="T40" fmla="*/ 604 w 1612"/>
                  <a:gd name="T41" fmla="*/ 248 h 274"/>
                  <a:gd name="T42" fmla="*/ 712 w 1612"/>
                  <a:gd name="T43" fmla="*/ 248 h 274"/>
                  <a:gd name="T44" fmla="*/ 712 w 1612"/>
                  <a:gd name="T45" fmla="*/ 258 h 274"/>
                  <a:gd name="T46" fmla="*/ 604 w 1612"/>
                  <a:gd name="T47" fmla="*/ 258 h 274"/>
                  <a:gd name="T48" fmla="*/ 604 w 1612"/>
                  <a:gd name="T49" fmla="*/ 248 h 274"/>
                  <a:gd name="T50" fmla="*/ 906 w 1612"/>
                  <a:gd name="T51" fmla="*/ 97 h 274"/>
                  <a:gd name="T52" fmla="*/ 1013 w 1612"/>
                  <a:gd name="T53" fmla="*/ 97 h 274"/>
                  <a:gd name="T54" fmla="*/ 1013 w 1612"/>
                  <a:gd name="T55" fmla="*/ 167 h 274"/>
                  <a:gd name="T56" fmla="*/ 906 w 1612"/>
                  <a:gd name="T57" fmla="*/ 167 h 274"/>
                  <a:gd name="T58" fmla="*/ 906 w 1612"/>
                  <a:gd name="T59" fmla="*/ 97 h 274"/>
                  <a:gd name="T60" fmla="*/ 1051 w 1612"/>
                  <a:gd name="T61" fmla="*/ 237 h 274"/>
                  <a:gd name="T62" fmla="*/ 1159 w 1612"/>
                  <a:gd name="T63" fmla="*/ 237 h 274"/>
                  <a:gd name="T64" fmla="*/ 1159 w 1612"/>
                  <a:gd name="T65" fmla="*/ 274 h 274"/>
                  <a:gd name="T66" fmla="*/ 1051 w 1612"/>
                  <a:gd name="T67" fmla="*/ 274 h 274"/>
                  <a:gd name="T68" fmla="*/ 1051 w 1612"/>
                  <a:gd name="T69" fmla="*/ 237 h 274"/>
                  <a:gd name="T70" fmla="*/ 1202 w 1612"/>
                  <a:gd name="T71" fmla="*/ 102 h 274"/>
                  <a:gd name="T72" fmla="*/ 1310 w 1612"/>
                  <a:gd name="T73" fmla="*/ 102 h 274"/>
                  <a:gd name="T74" fmla="*/ 1310 w 1612"/>
                  <a:gd name="T75" fmla="*/ 161 h 274"/>
                  <a:gd name="T76" fmla="*/ 1202 w 1612"/>
                  <a:gd name="T77" fmla="*/ 161 h 274"/>
                  <a:gd name="T78" fmla="*/ 1202 w 1612"/>
                  <a:gd name="T79" fmla="*/ 102 h 274"/>
                  <a:gd name="T80" fmla="*/ 1353 w 1612"/>
                  <a:gd name="T81" fmla="*/ 253 h 274"/>
                  <a:gd name="T82" fmla="*/ 1461 w 1612"/>
                  <a:gd name="T83" fmla="*/ 253 h 274"/>
                  <a:gd name="T84" fmla="*/ 1461 w 1612"/>
                  <a:gd name="T85" fmla="*/ 274 h 274"/>
                  <a:gd name="T86" fmla="*/ 1353 w 1612"/>
                  <a:gd name="T87" fmla="*/ 274 h 274"/>
                  <a:gd name="T88" fmla="*/ 1353 w 1612"/>
                  <a:gd name="T89" fmla="*/ 253 h 274"/>
                  <a:gd name="T90" fmla="*/ 1504 w 1612"/>
                  <a:gd name="T91" fmla="*/ 226 h 274"/>
                  <a:gd name="T92" fmla="*/ 1612 w 1612"/>
                  <a:gd name="T93" fmla="*/ 226 h 274"/>
                  <a:gd name="T94" fmla="*/ 1612 w 1612"/>
                  <a:gd name="T95" fmla="*/ 258 h 274"/>
                  <a:gd name="T96" fmla="*/ 1504 w 1612"/>
                  <a:gd name="T97" fmla="*/ 258 h 274"/>
                  <a:gd name="T98" fmla="*/ 1504 w 1612"/>
                  <a:gd name="T99" fmla="*/ 22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12" h="274">
                    <a:moveTo>
                      <a:pt x="0" y="0"/>
                    </a:moveTo>
                    <a:lnTo>
                      <a:pt x="108" y="0"/>
                    </a:lnTo>
                    <a:lnTo>
                      <a:pt x="108" y="124"/>
                    </a:lnTo>
                    <a:lnTo>
                      <a:pt x="0" y="124"/>
                    </a:lnTo>
                    <a:lnTo>
                      <a:pt x="0" y="0"/>
                    </a:lnTo>
                    <a:close/>
                    <a:moveTo>
                      <a:pt x="151" y="43"/>
                    </a:moveTo>
                    <a:lnTo>
                      <a:pt x="259" y="43"/>
                    </a:lnTo>
                    <a:lnTo>
                      <a:pt x="259" y="140"/>
                    </a:lnTo>
                    <a:lnTo>
                      <a:pt x="151" y="140"/>
                    </a:lnTo>
                    <a:lnTo>
                      <a:pt x="151" y="43"/>
                    </a:lnTo>
                    <a:close/>
                    <a:moveTo>
                      <a:pt x="302" y="221"/>
                    </a:moveTo>
                    <a:lnTo>
                      <a:pt x="410" y="221"/>
                    </a:lnTo>
                    <a:lnTo>
                      <a:pt x="410" y="274"/>
                    </a:lnTo>
                    <a:lnTo>
                      <a:pt x="302" y="274"/>
                    </a:lnTo>
                    <a:lnTo>
                      <a:pt x="302" y="221"/>
                    </a:lnTo>
                    <a:close/>
                    <a:moveTo>
                      <a:pt x="453" y="215"/>
                    </a:moveTo>
                    <a:lnTo>
                      <a:pt x="561" y="215"/>
                    </a:lnTo>
                    <a:lnTo>
                      <a:pt x="561" y="258"/>
                    </a:lnTo>
                    <a:lnTo>
                      <a:pt x="453" y="258"/>
                    </a:lnTo>
                    <a:lnTo>
                      <a:pt x="453" y="215"/>
                    </a:lnTo>
                    <a:close/>
                    <a:moveTo>
                      <a:pt x="604" y="248"/>
                    </a:moveTo>
                    <a:lnTo>
                      <a:pt x="712" y="248"/>
                    </a:lnTo>
                    <a:lnTo>
                      <a:pt x="712" y="258"/>
                    </a:lnTo>
                    <a:lnTo>
                      <a:pt x="604" y="258"/>
                    </a:lnTo>
                    <a:lnTo>
                      <a:pt x="604" y="248"/>
                    </a:lnTo>
                    <a:close/>
                    <a:moveTo>
                      <a:pt x="906" y="97"/>
                    </a:moveTo>
                    <a:lnTo>
                      <a:pt x="1013" y="97"/>
                    </a:lnTo>
                    <a:lnTo>
                      <a:pt x="1013" y="167"/>
                    </a:lnTo>
                    <a:lnTo>
                      <a:pt x="906" y="167"/>
                    </a:lnTo>
                    <a:lnTo>
                      <a:pt x="906" y="97"/>
                    </a:lnTo>
                    <a:close/>
                    <a:moveTo>
                      <a:pt x="1051" y="237"/>
                    </a:moveTo>
                    <a:lnTo>
                      <a:pt x="1159" y="237"/>
                    </a:lnTo>
                    <a:lnTo>
                      <a:pt x="1159" y="274"/>
                    </a:lnTo>
                    <a:lnTo>
                      <a:pt x="1051" y="274"/>
                    </a:lnTo>
                    <a:lnTo>
                      <a:pt x="1051" y="237"/>
                    </a:lnTo>
                    <a:close/>
                    <a:moveTo>
                      <a:pt x="1202" y="102"/>
                    </a:moveTo>
                    <a:lnTo>
                      <a:pt x="1310" y="102"/>
                    </a:lnTo>
                    <a:lnTo>
                      <a:pt x="1310" y="161"/>
                    </a:lnTo>
                    <a:lnTo>
                      <a:pt x="1202" y="161"/>
                    </a:lnTo>
                    <a:lnTo>
                      <a:pt x="1202" y="102"/>
                    </a:lnTo>
                    <a:close/>
                    <a:moveTo>
                      <a:pt x="1353" y="253"/>
                    </a:moveTo>
                    <a:lnTo>
                      <a:pt x="1461" y="253"/>
                    </a:lnTo>
                    <a:lnTo>
                      <a:pt x="1461" y="274"/>
                    </a:lnTo>
                    <a:lnTo>
                      <a:pt x="1353" y="274"/>
                    </a:lnTo>
                    <a:lnTo>
                      <a:pt x="1353" y="253"/>
                    </a:lnTo>
                    <a:close/>
                    <a:moveTo>
                      <a:pt x="1504" y="226"/>
                    </a:moveTo>
                    <a:lnTo>
                      <a:pt x="1612" y="226"/>
                    </a:lnTo>
                    <a:lnTo>
                      <a:pt x="1612" y="258"/>
                    </a:lnTo>
                    <a:lnTo>
                      <a:pt x="1504" y="258"/>
                    </a:lnTo>
                    <a:lnTo>
                      <a:pt x="1504" y="22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70"/>
              <p:cNvSpPr>
                <a:spLocks noEditPoints="1"/>
              </p:cNvSpPr>
              <p:nvPr/>
            </p:nvSpPr>
            <p:spPr bwMode="auto">
              <a:xfrm>
                <a:off x="1856" y="1850"/>
                <a:ext cx="1617" cy="280"/>
              </a:xfrm>
              <a:custGeom>
                <a:avLst/>
                <a:gdLst>
                  <a:gd name="T0" fmla="*/ 328 w 4800"/>
                  <a:gd name="T1" fmla="*/ 0 h 832"/>
                  <a:gd name="T2" fmla="*/ 328 w 4800"/>
                  <a:gd name="T3" fmla="*/ 384 h 832"/>
                  <a:gd name="T4" fmla="*/ 0 w 4800"/>
                  <a:gd name="T5" fmla="*/ 8 h 832"/>
                  <a:gd name="T6" fmla="*/ 328 w 4800"/>
                  <a:gd name="T7" fmla="*/ 368 h 832"/>
                  <a:gd name="T8" fmla="*/ 328 w 4800"/>
                  <a:gd name="T9" fmla="*/ 16 h 832"/>
                  <a:gd name="T10" fmla="*/ 16 w 4800"/>
                  <a:gd name="T11" fmla="*/ 376 h 832"/>
                  <a:gd name="T12" fmla="*/ 776 w 4800"/>
                  <a:gd name="T13" fmla="*/ 128 h 832"/>
                  <a:gd name="T14" fmla="*/ 776 w 4800"/>
                  <a:gd name="T15" fmla="*/ 432 h 832"/>
                  <a:gd name="T16" fmla="*/ 448 w 4800"/>
                  <a:gd name="T17" fmla="*/ 136 h 832"/>
                  <a:gd name="T18" fmla="*/ 776 w 4800"/>
                  <a:gd name="T19" fmla="*/ 416 h 832"/>
                  <a:gd name="T20" fmla="*/ 776 w 4800"/>
                  <a:gd name="T21" fmla="*/ 144 h 832"/>
                  <a:gd name="T22" fmla="*/ 464 w 4800"/>
                  <a:gd name="T23" fmla="*/ 424 h 832"/>
                  <a:gd name="T24" fmla="*/ 1224 w 4800"/>
                  <a:gd name="T25" fmla="*/ 656 h 832"/>
                  <a:gd name="T26" fmla="*/ 1224 w 4800"/>
                  <a:gd name="T27" fmla="*/ 832 h 832"/>
                  <a:gd name="T28" fmla="*/ 896 w 4800"/>
                  <a:gd name="T29" fmla="*/ 664 h 832"/>
                  <a:gd name="T30" fmla="*/ 1224 w 4800"/>
                  <a:gd name="T31" fmla="*/ 816 h 832"/>
                  <a:gd name="T32" fmla="*/ 1224 w 4800"/>
                  <a:gd name="T33" fmla="*/ 672 h 832"/>
                  <a:gd name="T34" fmla="*/ 912 w 4800"/>
                  <a:gd name="T35" fmla="*/ 824 h 832"/>
                  <a:gd name="T36" fmla="*/ 1672 w 4800"/>
                  <a:gd name="T37" fmla="*/ 640 h 832"/>
                  <a:gd name="T38" fmla="*/ 1672 w 4800"/>
                  <a:gd name="T39" fmla="*/ 784 h 832"/>
                  <a:gd name="T40" fmla="*/ 1344 w 4800"/>
                  <a:gd name="T41" fmla="*/ 648 h 832"/>
                  <a:gd name="T42" fmla="*/ 1672 w 4800"/>
                  <a:gd name="T43" fmla="*/ 768 h 832"/>
                  <a:gd name="T44" fmla="*/ 1672 w 4800"/>
                  <a:gd name="T45" fmla="*/ 656 h 832"/>
                  <a:gd name="T46" fmla="*/ 1360 w 4800"/>
                  <a:gd name="T47" fmla="*/ 776 h 832"/>
                  <a:gd name="T48" fmla="*/ 2120 w 4800"/>
                  <a:gd name="T49" fmla="*/ 736 h 832"/>
                  <a:gd name="T50" fmla="*/ 2120 w 4800"/>
                  <a:gd name="T51" fmla="*/ 784 h 832"/>
                  <a:gd name="T52" fmla="*/ 1792 w 4800"/>
                  <a:gd name="T53" fmla="*/ 744 h 832"/>
                  <a:gd name="T54" fmla="*/ 2120 w 4800"/>
                  <a:gd name="T55" fmla="*/ 768 h 832"/>
                  <a:gd name="T56" fmla="*/ 2120 w 4800"/>
                  <a:gd name="T57" fmla="*/ 752 h 832"/>
                  <a:gd name="T58" fmla="*/ 1808 w 4800"/>
                  <a:gd name="T59" fmla="*/ 776 h 832"/>
                  <a:gd name="T60" fmla="*/ 3016 w 4800"/>
                  <a:gd name="T61" fmla="*/ 288 h 832"/>
                  <a:gd name="T62" fmla="*/ 3016 w 4800"/>
                  <a:gd name="T63" fmla="*/ 512 h 832"/>
                  <a:gd name="T64" fmla="*/ 2688 w 4800"/>
                  <a:gd name="T65" fmla="*/ 296 h 832"/>
                  <a:gd name="T66" fmla="*/ 3016 w 4800"/>
                  <a:gd name="T67" fmla="*/ 496 h 832"/>
                  <a:gd name="T68" fmla="*/ 3016 w 4800"/>
                  <a:gd name="T69" fmla="*/ 304 h 832"/>
                  <a:gd name="T70" fmla="*/ 2704 w 4800"/>
                  <a:gd name="T71" fmla="*/ 504 h 832"/>
                  <a:gd name="T72" fmla="*/ 3448 w 4800"/>
                  <a:gd name="T73" fmla="*/ 704 h 832"/>
                  <a:gd name="T74" fmla="*/ 3448 w 4800"/>
                  <a:gd name="T75" fmla="*/ 832 h 832"/>
                  <a:gd name="T76" fmla="*/ 3120 w 4800"/>
                  <a:gd name="T77" fmla="*/ 712 h 832"/>
                  <a:gd name="T78" fmla="*/ 3448 w 4800"/>
                  <a:gd name="T79" fmla="*/ 816 h 832"/>
                  <a:gd name="T80" fmla="*/ 3448 w 4800"/>
                  <a:gd name="T81" fmla="*/ 720 h 832"/>
                  <a:gd name="T82" fmla="*/ 3136 w 4800"/>
                  <a:gd name="T83" fmla="*/ 824 h 832"/>
                  <a:gd name="T84" fmla="*/ 3896 w 4800"/>
                  <a:gd name="T85" fmla="*/ 304 h 832"/>
                  <a:gd name="T86" fmla="*/ 3896 w 4800"/>
                  <a:gd name="T87" fmla="*/ 496 h 832"/>
                  <a:gd name="T88" fmla="*/ 3568 w 4800"/>
                  <a:gd name="T89" fmla="*/ 312 h 832"/>
                  <a:gd name="T90" fmla="*/ 3896 w 4800"/>
                  <a:gd name="T91" fmla="*/ 480 h 832"/>
                  <a:gd name="T92" fmla="*/ 3896 w 4800"/>
                  <a:gd name="T93" fmla="*/ 320 h 832"/>
                  <a:gd name="T94" fmla="*/ 3584 w 4800"/>
                  <a:gd name="T95" fmla="*/ 488 h 832"/>
                  <a:gd name="T96" fmla="*/ 4344 w 4800"/>
                  <a:gd name="T97" fmla="*/ 752 h 832"/>
                  <a:gd name="T98" fmla="*/ 4344 w 4800"/>
                  <a:gd name="T99" fmla="*/ 832 h 832"/>
                  <a:gd name="T100" fmla="*/ 4016 w 4800"/>
                  <a:gd name="T101" fmla="*/ 760 h 832"/>
                  <a:gd name="T102" fmla="*/ 4344 w 4800"/>
                  <a:gd name="T103" fmla="*/ 816 h 832"/>
                  <a:gd name="T104" fmla="*/ 4344 w 4800"/>
                  <a:gd name="T105" fmla="*/ 768 h 832"/>
                  <a:gd name="T106" fmla="*/ 4032 w 4800"/>
                  <a:gd name="T107" fmla="*/ 824 h 832"/>
                  <a:gd name="T108" fmla="*/ 4792 w 4800"/>
                  <a:gd name="T109" fmla="*/ 672 h 832"/>
                  <a:gd name="T110" fmla="*/ 4792 w 4800"/>
                  <a:gd name="T111" fmla="*/ 784 h 832"/>
                  <a:gd name="T112" fmla="*/ 4464 w 4800"/>
                  <a:gd name="T113" fmla="*/ 680 h 832"/>
                  <a:gd name="T114" fmla="*/ 4792 w 4800"/>
                  <a:gd name="T115" fmla="*/ 768 h 832"/>
                  <a:gd name="T116" fmla="*/ 4792 w 4800"/>
                  <a:gd name="T117" fmla="*/ 688 h 832"/>
                  <a:gd name="T118" fmla="*/ 4480 w 4800"/>
                  <a:gd name="T119" fmla="*/ 776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00" h="832">
                    <a:moveTo>
                      <a:pt x="0" y="8"/>
                    </a:moveTo>
                    <a:cubicBezTo>
                      <a:pt x="0" y="4"/>
                      <a:pt x="4" y="0"/>
                      <a:pt x="8" y="0"/>
                    </a:cubicBezTo>
                    <a:lnTo>
                      <a:pt x="328" y="0"/>
                    </a:lnTo>
                    <a:cubicBezTo>
                      <a:pt x="333" y="0"/>
                      <a:pt x="336" y="4"/>
                      <a:pt x="336" y="8"/>
                    </a:cubicBezTo>
                    <a:lnTo>
                      <a:pt x="336" y="376"/>
                    </a:lnTo>
                    <a:cubicBezTo>
                      <a:pt x="336" y="381"/>
                      <a:pt x="333" y="384"/>
                      <a:pt x="328" y="384"/>
                    </a:cubicBezTo>
                    <a:lnTo>
                      <a:pt x="8" y="384"/>
                    </a:lnTo>
                    <a:cubicBezTo>
                      <a:pt x="4" y="384"/>
                      <a:pt x="0" y="381"/>
                      <a:pt x="0" y="376"/>
                    </a:cubicBezTo>
                    <a:lnTo>
                      <a:pt x="0" y="8"/>
                    </a:lnTo>
                    <a:close/>
                    <a:moveTo>
                      <a:pt x="16" y="376"/>
                    </a:moveTo>
                    <a:lnTo>
                      <a:pt x="8" y="368"/>
                    </a:lnTo>
                    <a:lnTo>
                      <a:pt x="328" y="368"/>
                    </a:lnTo>
                    <a:lnTo>
                      <a:pt x="320" y="376"/>
                    </a:lnTo>
                    <a:lnTo>
                      <a:pt x="320" y="8"/>
                    </a:lnTo>
                    <a:lnTo>
                      <a:pt x="328" y="16"/>
                    </a:lnTo>
                    <a:lnTo>
                      <a:pt x="8" y="16"/>
                    </a:lnTo>
                    <a:lnTo>
                      <a:pt x="16" y="8"/>
                    </a:lnTo>
                    <a:lnTo>
                      <a:pt x="16" y="376"/>
                    </a:lnTo>
                    <a:close/>
                    <a:moveTo>
                      <a:pt x="448" y="136"/>
                    </a:moveTo>
                    <a:cubicBezTo>
                      <a:pt x="448" y="132"/>
                      <a:pt x="452" y="128"/>
                      <a:pt x="456" y="128"/>
                    </a:cubicBezTo>
                    <a:lnTo>
                      <a:pt x="776" y="128"/>
                    </a:lnTo>
                    <a:cubicBezTo>
                      <a:pt x="781" y="128"/>
                      <a:pt x="784" y="132"/>
                      <a:pt x="784" y="136"/>
                    </a:cubicBezTo>
                    <a:lnTo>
                      <a:pt x="784" y="424"/>
                    </a:lnTo>
                    <a:cubicBezTo>
                      <a:pt x="784" y="429"/>
                      <a:pt x="781" y="432"/>
                      <a:pt x="776" y="432"/>
                    </a:cubicBezTo>
                    <a:lnTo>
                      <a:pt x="456" y="432"/>
                    </a:lnTo>
                    <a:cubicBezTo>
                      <a:pt x="452" y="432"/>
                      <a:pt x="448" y="429"/>
                      <a:pt x="448" y="424"/>
                    </a:cubicBezTo>
                    <a:lnTo>
                      <a:pt x="448" y="136"/>
                    </a:lnTo>
                    <a:close/>
                    <a:moveTo>
                      <a:pt x="464" y="424"/>
                    </a:moveTo>
                    <a:lnTo>
                      <a:pt x="456" y="416"/>
                    </a:lnTo>
                    <a:lnTo>
                      <a:pt x="776" y="416"/>
                    </a:lnTo>
                    <a:lnTo>
                      <a:pt x="768" y="424"/>
                    </a:lnTo>
                    <a:lnTo>
                      <a:pt x="768" y="136"/>
                    </a:lnTo>
                    <a:lnTo>
                      <a:pt x="776" y="144"/>
                    </a:lnTo>
                    <a:lnTo>
                      <a:pt x="456" y="144"/>
                    </a:lnTo>
                    <a:lnTo>
                      <a:pt x="464" y="136"/>
                    </a:lnTo>
                    <a:lnTo>
                      <a:pt x="464" y="424"/>
                    </a:lnTo>
                    <a:close/>
                    <a:moveTo>
                      <a:pt x="896" y="664"/>
                    </a:moveTo>
                    <a:cubicBezTo>
                      <a:pt x="896" y="660"/>
                      <a:pt x="900" y="656"/>
                      <a:pt x="904" y="656"/>
                    </a:cubicBezTo>
                    <a:lnTo>
                      <a:pt x="1224" y="656"/>
                    </a:lnTo>
                    <a:cubicBezTo>
                      <a:pt x="1229" y="656"/>
                      <a:pt x="1232" y="660"/>
                      <a:pt x="1232" y="664"/>
                    </a:cubicBezTo>
                    <a:lnTo>
                      <a:pt x="1232" y="824"/>
                    </a:lnTo>
                    <a:cubicBezTo>
                      <a:pt x="1232" y="829"/>
                      <a:pt x="1229" y="832"/>
                      <a:pt x="1224" y="832"/>
                    </a:cubicBezTo>
                    <a:lnTo>
                      <a:pt x="904" y="832"/>
                    </a:lnTo>
                    <a:cubicBezTo>
                      <a:pt x="900" y="832"/>
                      <a:pt x="896" y="829"/>
                      <a:pt x="896" y="824"/>
                    </a:cubicBezTo>
                    <a:lnTo>
                      <a:pt x="896" y="664"/>
                    </a:lnTo>
                    <a:close/>
                    <a:moveTo>
                      <a:pt x="912" y="824"/>
                    </a:moveTo>
                    <a:lnTo>
                      <a:pt x="904" y="816"/>
                    </a:lnTo>
                    <a:lnTo>
                      <a:pt x="1224" y="816"/>
                    </a:lnTo>
                    <a:lnTo>
                      <a:pt x="1216" y="824"/>
                    </a:lnTo>
                    <a:lnTo>
                      <a:pt x="1216" y="664"/>
                    </a:lnTo>
                    <a:lnTo>
                      <a:pt x="1224" y="672"/>
                    </a:lnTo>
                    <a:lnTo>
                      <a:pt x="904" y="672"/>
                    </a:lnTo>
                    <a:lnTo>
                      <a:pt x="912" y="664"/>
                    </a:lnTo>
                    <a:lnTo>
                      <a:pt x="912" y="824"/>
                    </a:lnTo>
                    <a:close/>
                    <a:moveTo>
                      <a:pt x="1344" y="648"/>
                    </a:moveTo>
                    <a:cubicBezTo>
                      <a:pt x="1344" y="644"/>
                      <a:pt x="1348" y="640"/>
                      <a:pt x="1352" y="640"/>
                    </a:cubicBezTo>
                    <a:lnTo>
                      <a:pt x="1672" y="640"/>
                    </a:lnTo>
                    <a:cubicBezTo>
                      <a:pt x="1677" y="640"/>
                      <a:pt x="1680" y="644"/>
                      <a:pt x="1680" y="648"/>
                    </a:cubicBezTo>
                    <a:lnTo>
                      <a:pt x="1680" y="776"/>
                    </a:lnTo>
                    <a:cubicBezTo>
                      <a:pt x="1680" y="781"/>
                      <a:pt x="1677" y="784"/>
                      <a:pt x="1672" y="784"/>
                    </a:cubicBezTo>
                    <a:lnTo>
                      <a:pt x="1352" y="784"/>
                    </a:lnTo>
                    <a:cubicBezTo>
                      <a:pt x="1348" y="784"/>
                      <a:pt x="1344" y="781"/>
                      <a:pt x="1344" y="776"/>
                    </a:cubicBezTo>
                    <a:lnTo>
                      <a:pt x="1344" y="648"/>
                    </a:lnTo>
                    <a:close/>
                    <a:moveTo>
                      <a:pt x="1360" y="776"/>
                    </a:moveTo>
                    <a:lnTo>
                      <a:pt x="1352" y="768"/>
                    </a:lnTo>
                    <a:lnTo>
                      <a:pt x="1672" y="768"/>
                    </a:lnTo>
                    <a:lnTo>
                      <a:pt x="1664" y="776"/>
                    </a:lnTo>
                    <a:lnTo>
                      <a:pt x="1664" y="648"/>
                    </a:lnTo>
                    <a:lnTo>
                      <a:pt x="1672" y="656"/>
                    </a:lnTo>
                    <a:lnTo>
                      <a:pt x="1352" y="656"/>
                    </a:lnTo>
                    <a:lnTo>
                      <a:pt x="1360" y="648"/>
                    </a:lnTo>
                    <a:lnTo>
                      <a:pt x="1360" y="776"/>
                    </a:lnTo>
                    <a:close/>
                    <a:moveTo>
                      <a:pt x="1792" y="744"/>
                    </a:moveTo>
                    <a:cubicBezTo>
                      <a:pt x="1792" y="740"/>
                      <a:pt x="1796" y="736"/>
                      <a:pt x="1800" y="736"/>
                    </a:cubicBezTo>
                    <a:lnTo>
                      <a:pt x="2120" y="736"/>
                    </a:lnTo>
                    <a:cubicBezTo>
                      <a:pt x="2125" y="736"/>
                      <a:pt x="2128" y="740"/>
                      <a:pt x="2128" y="744"/>
                    </a:cubicBezTo>
                    <a:lnTo>
                      <a:pt x="2128" y="776"/>
                    </a:lnTo>
                    <a:cubicBezTo>
                      <a:pt x="2128" y="781"/>
                      <a:pt x="2125" y="784"/>
                      <a:pt x="2120" y="784"/>
                    </a:cubicBezTo>
                    <a:lnTo>
                      <a:pt x="1800" y="784"/>
                    </a:lnTo>
                    <a:cubicBezTo>
                      <a:pt x="1796" y="784"/>
                      <a:pt x="1792" y="781"/>
                      <a:pt x="1792" y="776"/>
                    </a:cubicBezTo>
                    <a:lnTo>
                      <a:pt x="1792" y="744"/>
                    </a:lnTo>
                    <a:close/>
                    <a:moveTo>
                      <a:pt x="1808" y="776"/>
                    </a:moveTo>
                    <a:lnTo>
                      <a:pt x="1800" y="768"/>
                    </a:lnTo>
                    <a:lnTo>
                      <a:pt x="2120" y="768"/>
                    </a:lnTo>
                    <a:lnTo>
                      <a:pt x="2112" y="776"/>
                    </a:lnTo>
                    <a:lnTo>
                      <a:pt x="2112" y="744"/>
                    </a:lnTo>
                    <a:lnTo>
                      <a:pt x="2120" y="752"/>
                    </a:lnTo>
                    <a:lnTo>
                      <a:pt x="1800" y="752"/>
                    </a:lnTo>
                    <a:lnTo>
                      <a:pt x="1808" y="744"/>
                    </a:lnTo>
                    <a:lnTo>
                      <a:pt x="1808" y="776"/>
                    </a:lnTo>
                    <a:close/>
                    <a:moveTo>
                      <a:pt x="2688" y="296"/>
                    </a:moveTo>
                    <a:cubicBezTo>
                      <a:pt x="2688" y="292"/>
                      <a:pt x="2692" y="288"/>
                      <a:pt x="2696" y="288"/>
                    </a:cubicBezTo>
                    <a:lnTo>
                      <a:pt x="3016" y="288"/>
                    </a:lnTo>
                    <a:cubicBezTo>
                      <a:pt x="3021" y="288"/>
                      <a:pt x="3024" y="292"/>
                      <a:pt x="3024" y="296"/>
                    </a:cubicBezTo>
                    <a:lnTo>
                      <a:pt x="3024" y="504"/>
                    </a:lnTo>
                    <a:cubicBezTo>
                      <a:pt x="3024" y="509"/>
                      <a:pt x="3021" y="512"/>
                      <a:pt x="3016" y="512"/>
                    </a:cubicBezTo>
                    <a:lnTo>
                      <a:pt x="2696" y="512"/>
                    </a:lnTo>
                    <a:cubicBezTo>
                      <a:pt x="2692" y="512"/>
                      <a:pt x="2688" y="509"/>
                      <a:pt x="2688" y="504"/>
                    </a:cubicBezTo>
                    <a:lnTo>
                      <a:pt x="2688" y="296"/>
                    </a:lnTo>
                    <a:close/>
                    <a:moveTo>
                      <a:pt x="2704" y="504"/>
                    </a:moveTo>
                    <a:lnTo>
                      <a:pt x="2696" y="496"/>
                    </a:lnTo>
                    <a:lnTo>
                      <a:pt x="3016" y="496"/>
                    </a:lnTo>
                    <a:lnTo>
                      <a:pt x="3008" y="504"/>
                    </a:lnTo>
                    <a:lnTo>
                      <a:pt x="3008" y="296"/>
                    </a:lnTo>
                    <a:lnTo>
                      <a:pt x="3016" y="304"/>
                    </a:lnTo>
                    <a:lnTo>
                      <a:pt x="2696" y="304"/>
                    </a:lnTo>
                    <a:lnTo>
                      <a:pt x="2704" y="296"/>
                    </a:lnTo>
                    <a:lnTo>
                      <a:pt x="2704" y="504"/>
                    </a:lnTo>
                    <a:close/>
                    <a:moveTo>
                      <a:pt x="3120" y="712"/>
                    </a:moveTo>
                    <a:cubicBezTo>
                      <a:pt x="3120" y="708"/>
                      <a:pt x="3124" y="704"/>
                      <a:pt x="3128" y="704"/>
                    </a:cubicBezTo>
                    <a:lnTo>
                      <a:pt x="3448" y="704"/>
                    </a:lnTo>
                    <a:cubicBezTo>
                      <a:pt x="3453" y="704"/>
                      <a:pt x="3456" y="708"/>
                      <a:pt x="3456" y="712"/>
                    </a:cubicBezTo>
                    <a:lnTo>
                      <a:pt x="3456" y="824"/>
                    </a:lnTo>
                    <a:cubicBezTo>
                      <a:pt x="3456" y="829"/>
                      <a:pt x="3453" y="832"/>
                      <a:pt x="3448" y="832"/>
                    </a:cubicBezTo>
                    <a:lnTo>
                      <a:pt x="3128" y="832"/>
                    </a:lnTo>
                    <a:cubicBezTo>
                      <a:pt x="3124" y="832"/>
                      <a:pt x="3120" y="829"/>
                      <a:pt x="3120" y="824"/>
                    </a:cubicBezTo>
                    <a:lnTo>
                      <a:pt x="3120" y="712"/>
                    </a:lnTo>
                    <a:close/>
                    <a:moveTo>
                      <a:pt x="3136" y="824"/>
                    </a:moveTo>
                    <a:lnTo>
                      <a:pt x="3128" y="816"/>
                    </a:lnTo>
                    <a:lnTo>
                      <a:pt x="3448" y="816"/>
                    </a:lnTo>
                    <a:lnTo>
                      <a:pt x="3440" y="824"/>
                    </a:lnTo>
                    <a:lnTo>
                      <a:pt x="3440" y="712"/>
                    </a:lnTo>
                    <a:lnTo>
                      <a:pt x="3448" y="720"/>
                    </a:lnTo>
                    <a:lnTo>
                      <a:pt x="3128" y="720"/>
                    </a:lnTo>
                    <a:lnTo>
                      <a:pt x="3136" y="712"/>
                    </a:lnTo>
                    <a:lnTo>
                      <a:pt x="3136" y="824"/>
                    </a:lnTo>
                    <a:close/>
                    <a:moveTo>
                      <a:pt x="3568" y="312"/>
                    </a:moveTo>
                    <a:cubicBezTo>
                      <a:pt x="3568" y="308"/>
                      <a:pt x="3572" y="304"/>
                      <a:pt x="3576" y="304"/>
                    </a:cubicBezTo>
                    <a:lnTo>
                      <a:pt x="3896" y="304"/>
                    </a:lnTo>
                    <a:cubicBezTo>
                      <a:pt x="3901" y="304"/>
                      <a:pt x="3904" y="308"/>
                      <a:pt x="3904" y="312"/>
                    </a:cubicBezTo>
                    <a:lnTo>
                      <a:pt x="3904" y="488"/>
                    </a:lnTo>
                    <a:cubicBezTo>
                      <a:pt x="3904" y="493"/>
                      <a:pt x="3901" y="496"/>
                      <a:pt x="3896" y="496"/>
                    </a:cubicBezTo>
                    <a:lnTo>
                      <a:pt x="3576" y="496"/>
                    </a:lnTo>
                    <a:cubicBezTo>
                      <a:pt x="3572" y="496"/>
                      <a:pt x="3568" y="493"/>
                      <a:pt x="3568" y="488"/>
                    </a:cubicBezTo>
                    <a:lnTo>
                      <a:pt x="3568" y="312"/>
                    </a:lnTo>
                    <a:close/>
                    <a:moveTo>
                      <a:pt x="3584" y="488"/>
                    </a:moveTo>
                    <a:lnTo>
                      <a:pt x="3576" y="480"/>
                    </a:lnTo>
                    <a:lnTo>
                      <a:pt x="3896" y="480"/>
                    </a:lnTo>
                    <a:lnTo>
                      <a:pt x="3888" y="488"/>
                    </a:lnTo>
                    <a:lnTo>
                      <a:pt x="3888" y="312"/>
                    </a:lnTo>
                    <a:lnTo>
                      <a:pt x="3896" y="320"/>
                    </a:lnTo>
                    <a:lnTo>
                      <a:pt x="3576" y="320"/>
                    </a:lnTo>
                    <a:lnTo>
                      <a:pt x="3584" y="312"/>
                    </a:lnTo>
                    <a:lnTo>
                      <a:pt x="3584" y="488"/>
                    </a:lnTo>
                    <a:close/>
                    <a:moveTo>
                      <a:pt x="4016" y="760"/>
                    </a:moveTo>
                    <a:cubicBezTo>
                      <a:pt x="4016" y="756"/>
                      <a:pt x="4020" y="752"/>
                      <a:pt x="4024" y="752"/>
                    </a:cubicBezTo>
                    <a:lnTo>
                      <a:pt x="4344" y="752"/>
                    </a:lnTo>
                    <a:cubicBezTo>
                      <a:pt x="4349" y="752"/>
                      <a:pt x="4352" y="756"/>
                      <a:pt x="4352" y="760"/>
                    </a:cubicBezTo>
                    <a:lnTo>
                      <a:pt x="4352" y="824"/>
                    </a:lnTo>
                    <a:cubicBezTo>
                      <a:pt x="4352" y="829"/>
                      <a:pt x="4349" y="832"/>
                      <a:pt x="4344" y="832"/>
                    </a:cubicBezTo>
                    <a:lnTo>
                      <a:pt x="4024" y="832"/>
                    </a:lnTo>
                    <a:cubicBezTo>
                      <a:pt x="4020" y="832"/>
                      <a:pt x="4016" y="829"/>
                      <a:pt x="4016" y="824"/>
                    </a:cubicBezTo>
                    <a:lnTo>
                      <a:pt x="4016" y="760"/>
                    </a:lnTo>
                    <a:close/>
                    <a:moveTo>
                      <a:pt x="4032" y="824"/>
                    </a:moveTo>
                    <a:lnTo>
                      <a:pt x="4024" y="816"/>
                    </a:lnTo>
                    <a:lnTo>
                      <a:pt x="4344" y="816"/>
                    </a:lnTo>
                    <a:lnTo>
                      <a:pt x="4336" y="824"/>
                    </a:lnTo>
                    <a:lnTo>
                      <a:pt x="4336" y="760"/>
                    </a:lnTo>
                    <a:lnTo>
                      <a:pt x="4344" y="768"/>
                    </a:lnTo>
                    <a:lnTo>
                      <a:pt x="4024" y="768"/>
                    </a:lnTo>
                    <a:lnTo>
                      <a:pt x="4032" y="760"/>
                    </a:lnTo>
                    <a:lnTo>
                      <a:pt x="4032" y="824"/>
                    </a:lnTo>
                    <a:close/>
                    <a:moveTo>
                      <a:pt x="4464" y="680"/>
                    </a:moveTo>
                    <a:cubicBezTo>
                      <a:pt x="4464" y="676"/>
                      <a:pt x="4468" y="672"/>
                      <a:pt x="4472" y="672"/>
                    </a:cubicBezTo>
                    <a:lnTo>
                      <a:pt x="4792" y="672"/>
                    </a:lnTo>
                    <a:cubicBezTo>
                      <a:pt x="4797" y="672"/>
                      <a:pt x="4800" y="676"/>
                      <a:pt x="4800" y="680"/>
                    </a:cubicBezTo>
                    <a:lnTo>
                      <a:pt x="4800" y="776"/>
                    </a:lnTo>
                    <a:cubicBezTo>
                      <a:pt x="4800" y="781"/>
                      <a:pt x="4797" y="784"/>
                      <a:pt x="4792" y="784"/>
                    </a:cubicBezTo>
                    <a:lnTo>
                      <a:pt x="4472" y="784"/>
                    </a:lnTo>
                    <a:cubicBezTo>
                      <a:pt x="4468" y="784"/>
                      <a:pt x="4464" y="781"/>
                      <a:pt x="4464" y="776"/>
                    </a:cubicBezTo>
                    <a:lnTo>
                      <a:pt x="4464" y="680"/>
                    </a:lnTo>
                    <a:close/>
                    <a:moveTo>
                      <a:pt x="4480" y="776"/>
                    </a:moveTo>
                    <a:lnTo>
                      <a:pt x="4472" y="768"/>
                    </a:lnTo>
                    <a:lnTo>
                      <a:pt x="4792" y="768"/>
                    </a:lnTo>
                    <a:lnTo>
                      <a:pt x="4784" y="776"/>
                    </a:lnTo>
                    <a:lnTo>
                      <a:pt x="4784" y="680"/>
                    </a:lnTo>
                    <a:lnTo>
                      <a:pt x="4792" y="688"/>
                    </a:lnTo>
                    <a:lnTo>
                      <a:pt x="4472" y="688"/>
                    </a:lnTo>
                    <a:lnTo>
                      <a:pt x="4480" y="680"/>
                    </a:lnTo>
                    <a:lnTo>
                      <a:pt x="4480" y="776"/>
                    </a:lnTo>
                    <a:close/>
                  </a:path>
                </a:pathLst>
              </a:custGeom>
              <a:solidFill>
                <a:srgbClr val="FFFFFF"/>
              </a:solidFill>
              <a:ln w="317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 name="Rectangle 71"/>
              <p:cNvSpPr>
                <a:spLocks noChangeArrowheads="1"/>
              </p:cNvSpPr>
              <p:nvPr/>
            </p:nvSpPr>
            <p:spPr bwMode="auto">
              <a:xfrm>
                <a:off x="1835" y="1443"/>
                <a:ext cx="5" cy="798"/>
              </a:xfrm>
              <a:prstGeom prst="rect">
                <a:avLst/>
              </a:prstGeom>
              <a:solidFill>
                <a:srgbClr val="000000"/>
              </a:solidFill>
              <a:ln w="7938"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 name="Freeform 72"/>
              <p:cNvSpPr>
                <a:spLocks noEditPoints="1"/>
              </p:cNvSpPr>
              <p:nvPr/>
            </p:nvSpPr>
            <p:spPr bwMode="auto">
              <a:xfrm>
                <a:off x="1821" y="1440"/>
                <a:ext cx="17" cy="803"/>
              </a:xfrm>
              <a:custGeom>
                <a:avLst/>
                <a:gdLst>
                  <a:gd name="T0" fmla="*/ 0 w 17"/>
                  <a:gd name="T1" fmla="*/ 798 h 803"/>
                  <a:gd name="T2" fmla="*/ 17 w 17"/>
                  <a:gd name="T3" fmla="*/ 798 h 803"/>
                  <a:gd name="T4" fmla="*/ 17 w 17"/>
                  <a:gd name="T5" fmla="*/ 803 h 803"/>
                  <a:gd name="T6" fmla="*/ 0 w 17"/>
                  <a:gd name="T7" fmla="*/ 803 h 803"/>
                  <a:gd name="T8" fmla="*/ 0 w 17"/>
                  <a:gd name="T9" fmla="*/ 798 h 803"/>
                  <a:gd name="T10" fmla="*/ 0 w 17"/>
                  <a:gd name="T11" fmla="*/ 685 h 803"/>
                  <a:gd name="T12" fmla="*/ 17 w 17"/>
                  <a:gd name="T13" fmla="*/ 685 h 803"/>
                  <a:gd name="T14" fmla="*/ 17 w 17"/>
                  <a:gd name="T15" fmla="*/ 690 h 803"/>
                  <a:gd name="T16" fmla="*/ 0 w 17"/>
                  <a:gd name="T17" fmla="*/ 690 h 803"/>
                  <a:gd name="T18" fmla="*/ 0 w 17"/>
                  <a:gd name="T19" fmla="*/ 685 h 803"/>
                  <a:gd name="T20" fmla="*/ 0 w 17"/>
                  <a:gd name="T21" fmla="*/ 572 h 803"/>
                  <a:gd name="T22" fmla="*/ 17 w 17"/>
                  <a:gd name="T23" fmla="*/ 572 h 803"/>
                  <a:gd name="T24" fmla="*/ 17 w 17"/>
                  <a:gd name="T25" fmla="*/ 577 h 803"/>
                  <a:gd name="T26" fmla="*/ 0 w 17"/>
                  <a:gd name="T27" fmla="*/ 577 h 803"/>
                  <a:gd name="T28" fmla="*/ 0 w 17"/>
                  <a:gd name="T29" fmla="*/ 572 h 803"/>
                  <a:gd name="T30" fmla="*/ 0 w 17"/>
                  <a:gd name="T31" fmla="*/ 458 h 803"/>
                  <a:gd name="T32" fmla="*/ 17 w 17"/>
                  <a:gd name="T33" fmla="*/ 458 h 803"/>
                  <a:gd name="T34" fmla="*/ 17 w 17"/>
                  <a:gd name="T35" fmla="*/ 464 h 803"/>
                  <a:gd name="T36" fmla="*/ 0 w 17"/>
                  <a:gd name="T37" fmla="*/ 464 h 803"/>
                  <a:gd name="T38" fmla="*/ 0 w 17"/>
                  <a:gd name="T39" fmla="*/ 458 h 803"/>
                  <a:gd name="T40" fmla="*/ 0 w 17"/>
                  <a:gd name="T41" fmla="*/ 340 h 803"/>
                  <a:gd name="T42" fmla="*/ 17 w 17"/>
                  <a:gd name="T43" fmla="*/ 340 h 803"/>
                  <a:gd name="T44" fmla="*/ 17 w 17"/>
                  <a:gd name="T45" fmla="*/ 345 h 803"/>
                  <a:gd name="T46" fmla="*/ 0 w 17"/>
                  <a:gd name="T47" fmla="*/ 345 h 803"/>
                  <a:gd name="T48" fmla="*/ 0 w 17"/>
                  <a:gd name="T49" fmla="*/ 340 h 803"/>
                  <a:gd name="T50" fmla="*/ 0 w 17"/>
                  <a:gd name="T51" fmla="*/ 226 h 803"/>
                  <a:gd name="T52" fmla="*/ 17 w 17"/>
                  <a:gd name="T53" fmla="*/ 226 h 803"/>
                  <a:gd name="T54" fmla="*/ 17 w 17"/>
                  <a:gd name="T55" fmla="*/ 232 h 803"/>
                  <a:gd name="T56" fmla="*/ 0 w 17"/>
                  <a:gd name="T57" fmla="*/ 232 h 803"/>
                  <a:gd name="T58" fmla="*/ 0 w 17"/>
                  <a:gd name="T59" fmla="*/ 226 h 803"/>
                  <a:gd name="T60" fmla="*/ 0 w 17"/>
                  <a:gd name="T61" fmla="*/ 113 h 803"/>
                  <a:gd name="T62" fmla="*/ 17 w 17"/>
                  <a:gd name="T63" fmla="*/ 113 h 803"/>
                  <a:gd name="T64" fmla="*/ 17 w 17"/>
                  <a:gd name="T65" fmla="*/ 119 h 803"/>
                  <a:gd name="T66" fmla="*/ 0 w 17"/>
                  <a:gd name="T67" fmla="*/ 119 h 803"/>
                  <a:gd name="T68" fmla="*/ 0 w 17"/>
                  <a:gd name="T69" fmla="*/ 113 h 803"/>
                  <a:gd name="T70" fmla="*/ 0 w 17"/>
                  <a:gd name="T71" fmla="*/ 0 h 803"/>
                  <a:gd name="T72" fmla="*/ 17 w 17"/>
                  <a:gd name="T73" fmla="*/ 0 h 803"/>
                  <a:gd name="T74" fmla="*/ 17 w 17"/>
                  <a:gd name="T75" fmla="*/ 5 h 803"/>
                  <a:gd name="T76" fmla="*/ 0 w 17"/>
                  <a:gd name="T77" fmla="*/ 5 h 803"/>
                  <a:gd name="T78" fmla="*/ 0 w 17"/>
                  <a:gd name="T79" fmla="*/ 0 h 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 h="803">
                    <a:moveTo>
                      <a:pt x="0" y="798"/>
                    </a:moveTo>
                    <a:lnTo>
                      <a:pt x="17" y="798"/>
                    </a:lnTo>
                    <a:lnTo>
                      <a:pt x="17" y="803"/>
                    </a:lnTo>
                    <a:lnTo>
                      <a:pt x="0" y="803"/>
                    </a:lnTo>
                    <a:lnTo>
                      <a:pt x="0" y="798"/>
                    </a:lnTo>
                    <a:close/>
                    <a:moveTo>
                      <a:pt x="0" y="685"/>
                    </a:moveTo>
                    <a:lnTo>
                      <a:pt x="17" y="685"/>
                    </a:lnTo>
                    <a:lnTo>
                      <a:pt x="17" y="690"/>
                    </a:lnTo>
                    <a:lnTo>
                      <a:pt x="0" y="690"/>
                    </a:lnTo>
                    <a:lnTo>
                      <a:pt x="0" y="685"/>
                    </a:lnTo>
                    <a:close/>
                    <a:moveTo>
                      <a:pt x="0" y="572"/>
                    </a:moveTo>
                    <a:lnTo>
                      <a:pt x="17" y="572"/>
                    </a:lnTo>
                    <a:lnTo>
                      <a:pt x="17" y="577"/>
                    </a:lnTo>
                    <a:lnTo>
                      <a:pt x="0" y="577"/>
                    </a:lnTo>
                    <a:lnTo>
                      <a:pt x="0" y="572"/>
                    </a:lnTo>
                    <a:close/>
                    <a:moveTo>
                      <a:pt x="0" y="458"/>
                    </a:moveTo>
                    <a:lnTo>
                      <a:pt x="17" y="458"/>
                    </a:lnTo>
                    <a:lnTo>
                      <a:pt x="17" y="464"/>
                    </a:lnTo>
                    <a:lnTo>
                      <a:pt x="0" y="464"/>
                    </a:lnTo>
                    <a:lnTo>
                      <a:pt x="0" y="458"/>
                    </a:lnTo>
                    <a:close/>
                    <a:moveTo>
                      <a:pt x="0" y="340"/>
                    </a:moveTo>
                    <a:lnTo>
                      <a:pt x="17" y="340"/>
                    </a:lnTo>
                    <a:lnTo>
                      <a:pt x="17" y="345"/>
                    </a:lnTo>
                    <a:lnTo>
                      <a:pt x="0" y="345"/>
                    </a:lnTo>
                    <a:lnTo>
                      <a:pt x="0" y="340"/>
                    </a:lnTo>
                    <a:close/>
                    <a:moveTo>
                      <a:pt x="0" y="226"/>
                    </a:moveTo>
                    <a:lnTo>
                      <a:pt x="17" y="226"/>
                    </a:lnTo>
                    <a:lnTo>
                      <a:pt x="17" y="232"/>
                    </a:lnTo>
                    <a:lnTo>
                      <a:pt x="0" y="232"/>
                    </a:lnTo>
                    <a:lnTo>
                      <a:pt x="0" y="226"/>
                    </a:lnTo>
                    <a:close/>
                    <a:moveTo>
                      <a:pt x="0" y="113"/>
                    </a:moveTo>
                    <a:lnTo>
                      <a:pt x="17" y="113"/>
                    </a:lnTo>
                    <a:lnTo>
                      <a:pt x="17" y="119"/>
                    </a:lnTo>
                    <a:lnTo>
                      <a:pt x="0" y="119"/>
                    </a:lnTo>
                    <a:lnTo>
                      <a:pt x="0" y="113"/>
                    </a:lnTo>
                    <a:close/>
                    <a:moveTo>
                      <a:pt x="0" y="0"/>
                    </a:moveTo>
                    <a:lnTo>
                      <a:pt x="17" y="0"/>
                    </a:lnTo>
                    <a:lnTo>
                      <a:pt x="17" y="5"/>
                    </a:lnTo>
                    <a:lnTo>
                      <a:pt x="0" y="5"/>
                    </a:lnTo>
                    <a:lnTo>
                      <a:pt x="0" y="0"/>
                    </a:lnTo>
                    <a:close/>
                  </a:path>
                </a:pathLst>
              </a:custGeom>
              <a:solidFill>
                <a:srgbClr val="000000"/>
              </a:solidFill>
              <a:ln w="3175"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 name="Rectangle 73"/>
              <p:cNvSpPr>
                <a:spLocks noChangeArrowheads="1"/>
              </p:cNvSpPr>
              <p:nvPr/>
            </p:nvSpPr>
            <p:spPr bwMode="auto">
              <a:xfrm>
                <a:off x="1838" y="2125"/>
                <a:ext cx="1805" cy="5"/>
              </a:xfrm>
              <a:prstGeom prst="rect">
                <a:avLst/>
              </a:prstGeom>
              <a:solidFill>
                <a:srgbClr val="000000"/>
              </a:solidFill>
              <a:ln w="3175"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74"/>
              <p:cNvSpPr>
                <a:spLocks noEditPoints="1"/>
              </p:cNvSpPr>
              <p:nvPr/>
            </p:nvSpPr>
            <p:spPr bwMode="auto">
              <a:xfrm>
                <a:off x="1835" y="2127"/>
                <a:ext cx="1811" cy="17"/>
              </a:xfrm>
              <a:custGeom>
                <a:avLst/>
                <a:gdLst>
                  <a:gd name="T0" fmla="*/ 5 w 1811"/>
                  <a:gd name="T1" fmla="*/ 17 h 17"/>
                  <a:gd name="T2" fmla="*/ 0 w 1811"/>
                  <a:gd name="T3" fmla="*/ 0 h 17"/>
                  <a:gd name="T4" fmla="*/ 156 w 1811"/>
                  <a:gd name="T5" fmla="*/ 0 h 17"/>
                  <a:gd name="T6" fmla="*/ 151 w 1811"/>
                  <a:gd name="T7" fmla="*/ 17 h 17"/>
                  <a:gd name="T8" fmla="*/ 156 w 1811"/>
                  <a:gd name="T9" fmla="*/ 0 h 17"/>
                  <a:gd name="T10" fmla="*/ 307 w 1811"/>
                  <a:gd name="T11" fmla="*/ 17 h 17"/>
                  <a:gd name="T12" fmla="*/ 302 w 1811"/>
                  <a:gd name="T13" fmla="*/ 0 h 17"/>
                  <a:gd name="T14" fmla="*/ 458 w 1811"/>
                  <a:gd name="T15" fmla="*/ 0 h 17"/>
                  <a:gd name="T16" fmla="*/ 453 w 1811"/>
                  <a:gd name="T17" fmla="*/ 17 h 17"/>
                  <a:gd name="T18" fmla="*/ 458 w 1811"/>
                  <a:gd name="T19" fmla="*/ 0 h 17"/>
                  <a:gd name="T20" fmla="*/ 609 w 1811"/>
                  <a:gd name="T21" fmla="*/ 17 h 17"/>
                  <a:gd name="T22" fmla="*/ 604 w 1811"/>
                  <a:gd name="T23" fmla="*/ 0 h 17"/>
                  <a:gd name="T24" fmla="*/ 754 w 1811"/>
                  <a:gd name="T25" fmla="*/ 0 h 17"/>
                  <a:gd name="T26" fmla="*/ 749 w 1811"/>
                  <a:gd name="T27" fmla="*/ 17 h 17"/>
                  <a:gd name="T28" fmla="*/ 754 w 1811"/>
                  <a:gd name="T29" fmla="*/ 0 h 17"/>
                  <a:gd name="T30" fmla="*/ 905 w 1811"/>
                  <a:gd name="T31" fmla="*/ 17 h 17"/>
                  <a:gd name="T32" fmla="*/ 900 w 1811"/>
                  <a:gd name="T33" fmla="*/ 0 h 17"/>
                  <a:gd name="T34" fmla="*/ 1056 w 1811"/>
                  <a:gd name="T35" fmla="*/ 0 h 17"/>
                  <a:gd name="T36" fmla="*/ 1051 w 1811"/>
                  <a:gd name="T37" fmla="*/ 17 h 17"/>
                  <a:gd name="T38" fmla="*/ 1056 w 1811"/>
                  <a:gd name="T39" fmla="*/ 0 h 17"/>
                  <a:gd name="T40" fmla="*/ 1207 w 1811"/>
                  <a:gd name="T41" fmla="*/ 17 h 17"/>
                  <a:gd name="T42" fmla="*/ 1202 w 1811"/>
                  <a:gd name="T43" fmla="*/ 0 h 17"/>
                  <a:gd name="T44" fmla="*/ 1358 w 1811"/>
                  <a:gd name="T45" fmla="*/ 0 h 17"/>
                  <a:gd name="T46" fmla="*/ 1353 w 1811"/>
                  <a:gd name="T47" fmla="*/ 17 h 17"/>
                  <a:gd name="T48" fmla="*/ 1358 w 1811"/>
                  <a:gd name="T49" fmla="*/ 0 h 17"/>
                  <a:gd name="T50" fmla="*/ 1509 w 1811"/>
                  <a:gd name="T51" fmla="*/ 17 h 17"/>
                  <a:gd name="T52" fmla="*/ 1504 w 1811"/>
                  <a:gd name="T53" fmla="*/ 0 h 17"/>
                  <a:gd name="T54" fmla="*/ 1660 w 1811"/>
                  <a:gd name="T55" fmla="*/ 0 h 17"/>
                  <a:gd name="T56" fmla="*/ 1654 w 1811"/>
                  <a:gd name="T57" fmla="*/ 17 h 17"/>
                  <a:gd name="T58" fmla="*/ 1660 w 1811"/>
                  <a:gd name="T59" fmla="*/ 0 h 17"/>
                  <a:gd name="T60" fmla="*/ 1811 w 1811"/>
                  <a:gd name="T61" fmla="*/ 17 h 17"/>
                  <a:gd name="T62" fmla="*/ 1805 w 1811"/>
                  <a:gd name="T6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11" h="17">
                    <a:moveTo>
                      <a:pt x="5" y="0"/>
                    </a:moveTo>
                    <a:lnTo>
                      <a:pt x="5" y="17"/>
                    </a:lnTo>
                    <a:lnTo>
                      <a:pt x="0" y="17"/>
                    </a:lnTo>
                    <a:lnTo>
                      <a:pt x="0" y="0"/>
                    </a:lnTo>
                    <a:lnTo>
                      <a:pt x="5" y="0"/>
                    </a:lnTo>
                    <a:close/>
                    <a:moveTo>
                      <a:pt x="156" y="0"/>
                    </a:moveTo>
                    <a:lnTo>
                      <a:pt x="156" y="17"/>
                    </a:lnTo>
                    <a:lnTo>
                      <a:pt x="151" y="17"/>
                    </a:lnTo>
                    <a:lnTo>
                      <a:pt x="151" y="0"/>
                    </a:lnTo>
                    <a:lnTo>
                      <a:pt x="156" y="0"/>
                    </a:lnTo>
                    <a:close/>
                    <a:moveTo>
                      <a:pt x="307" y="0"/>
                    </a:moveTo>
                    <a:lnTo>
                      <a:pt x="307" y="17"/>
                    </a:lnTo>
                    <a:lnTo>
                      <a:pt x="302" y="17"/>
                    </a:lnTo>
                    <a:lnTo>
                      <a:pt x="302" y="0"/>
                    </a:lnTo>
                    <a:lnTo>
                      <a:pt x="307" y="0"/>
                    </a:lnTo>
                    <a:close/>
                    <a:moveTo>
                      <a:pt x="458" y="0"/>
                    </a:moveTo>
                    <a:lnTo>
                      <a:pt x="458" y="17"/>
                    </a:lnTo>
                    <a:lnTo>
                      <a:pt x="453" y="17"/>
                    </a:lnTo>
                    <a:lnTo>
                      <a:pt x="453" y="0"/>
                    </a:lnTo>
                    <a:lnTo>
                      <a:pt x="458" y="0"/>
                    </a:lnTo>
                    <a:close/>
                    <a:moveTo>
                      <a:pt x="609" y="0"/>
                    </a:moveTo>
                    <a:lnTo>
                      <a:pt x="609" y="17"/>
                    </a:lnTo>
                    <a:lnTo>
                      <a:pt x="604" y="17"/>
                    </a:lnTo>
                    <a:lnTo>
                      <a:pt x="604" y="0"/>
                    </a:lnTo>
                    <a:lnTo>
                      <a:pt x="609" y="0"/>
                    </a:lnTo>
                    <a:close/>
                    <a:moveTo>
                      <a:pt x="754" y="0"/>
                    </a:moveTo>
                    <a:lnTo>
                      <a:pt x="754" y="17"/>
                    </a:lnTo>
                    <a:lnTo>
                      <a:pt x="749" y="17"/>
                    </a:lnTo>
                    <a:lnTo>
                      <a:pt x="749" y="0"/>
                    </a:lnTo>
                    <a:lnTo>
                      <a:pt x="754" y="0"/>
                    </a:lnTo>
                    <a:close/>
                    <a:moveTo>
                      <a:pt x="905" y="0"/>
                    </a:moveTo>
                    <a:lnTo>
                      <a:pt x="905" y="17"/>
                    </a:lnTo>
                    <a:lnTo>
                      <a:pt x="900" y="17"/>
                    </a:lnTo>
                    <a:lnTo>
                      <a:pt x="900" y="0"/>
                    </a:lnTo>
                    <a:lnTo>
                      <a:pt x="905" y="0"/>
                    </a:lnTo>
                    <a:close/>
                    <a:moveTo>
                      <a:pt x="1056" y="0"/>
                    </a:moveTo>
                    <a:lnTo>
                      <a:pt x="1056" y="17"/>
                    </a:lnTo>
                    <a:lnTo>
                      <a:pt x="1051" y="17"/>
                    </a:lnTo>
                    <a:lnTo>
                      <a:pt x="1051" y="0"/>
                    </a:lnTo>
                    <a:lnTo>
                      <a:pt x="1056" y="0"/>
                    </a:lnTo>
                    <a:close/>
                    <a:moveTo>
                      <a:pt x="1207" y="0"/>
                    </a:moveTo>
                    <a:lnTo>
                      <a:pt x="1207" y="17"/>
                    </a:lnTo>
                    <a:lnTo>
                      <a:pt x="1202" y="17"/>
                    </a:lnTo>
                    <a:lnTo>
                      <a:pt x="1202" y="0"/>
                    </a:lnTo>
                    <a:lnTo>
                      <a:pt x="1207" y="0"/>
                    </a:lnTo>
                    <a:close/>
                    <a:moveTo>
                      <a:pt x="1358" y="0"/>
                    </a:moveTo>
                    <a:lnTo>
                      <a:pt x="1358" y="17"/>
                    </a:lnTo>
                    <a:lnTo>
                      <a:pt x="1353" y="17"/>
                    </a:lnTo>
                    <a:lnTo>
                      <a:pt x="1353" y="0"/>
                    </a:lnTo>
                    <a:lnTo>
                      <a:pt x="1358" y="0"/>
                    </a:lnTo>
                    <a:close/>
                    <a:moveTo>
                      <a:pt x="1509" y="0"/>
                    </a:moveTo>
                    <a:lnTo>
                      <a:pt x="1509" y="17"/>
                    </a:lnTo>
                    <a:lnTo>
                      <a:pt x="1504" y="17"/>
                    </a:lnTo>
                    <a:lnTo>
                      <a:pt x="1504" y="0"/>
                    </a:lnTo>
                    <a:lnTo>
                      <a:pt x="1509" y="0"/>
                    </a:lnTo>
                    <a:close/>
                    <a:moveTo>
                      <a:pt x="1660" y="0"/>
                    </a:moveTo>
                    <a:lnTo>
                      <a:pt x="1660" y="17"/>
                    </a:lnTo>
                    <a:lnTo>
                      <a:pt x="1654" y="17"/>
                    </a:lnTo>
                    <a:lnTo>
                      <a:pt x="1654" y="0"/>
                    </a:lnTo>
                    <a:lnTo>
                      <a:pt x="1660" y="0"/>
                    </a:lnTo>
                    <a:close/>
                    <a:moveTo>
                      <a:pt x="1811" y="0"/>
                    </a:moveTo>
                    <a:lnTo>
                      <a:pt x="1811" y="17"/>
                    </a:lnTo>
                    <a:lnTo>
                      <a:pt x="1805" y="17"/>
                    </a:lnTo>
                    <a:lnTo>
                      <a:pt x="1805" y="0"/>
                    </a:lnTo>
                    <a:lnTo>
                      <a:pt x="1811" y="0"/>
                    </a:lnTo>
                    <a:close/>
                  </a:path>
                </a:pathLst>
              </a:custGeom>
              <a:solidFill>
                <a:srgbClr val="000000"/>
              </a:solidFill>
              <a:ln w="7938"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Rectangle 76"/>
              <p:cNvSpPr>
                <a:spLocks noChangeArrowheads="1"/>
              </p:cNvSpPr>
              <p:nvPr/>
            </p:nvSpPr>
            <p:spPr bwMode="auto">
              <a:xfrm>
                <a:off x="1618" y="2199"/>
                <a:ext cx="180"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(2,000)</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p:txBody>
          </p:sp>
          <p:sp>
            <p:nvSpPr>
              <p:cNvPr id="120" name="Rectangle 77"/>
              <p:cNvSpPr>
                <a:spLocks noChangeArrowheads="1"/>
              </p:cNvSpPr>
              <p:nvPr/>
            </p:nvSpPr>
            <p:spPr bwMode="auto">
              <a:xfrm>
                <a:off x="1773" y="2079"/>
                <a:ext cx="19" cy="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700" dirty="0" smtClean="0">
                    <a:solidFill>
                      <a:srgbClr val="000000"/>
                    </a:solidFill>
                  </a:rPr>
                  <a:t>-</a:t>
                </a:r>
                <a:endParaRPr kumimoji="0" lang="en-US" altLang="en-US" sz="700" b="0" i="0" u="none" strike="noStrike" cap="none" normalizeH="0" baseline="0" dirty="0" smtClean="0">
                  <a:ln>
                    <a:noFill/>
                  </a:ln>
                  <a:solidFill>
                    <a:schemeClr val="tx1"/>
                  </a:solidFill>
                  <a:effectLst/>
                </a:endParaRPr>
              </a:p>
            </p:txBody>
          </p:sp>
          <p:sp>
            <p:nvSpPr>
              <p:cNvPr id="121" name="Rectangle 78"/>
              <p:cNvSpPr>
                <a:spLocks noChangeArrowheads="1"/>
              </p:cNvSpPr>
              <p:nvPr/>
            </p:nvSpPr>
            <p:spPr bwMode="auto">
              <a:xfrm>
                <a:off x="1657" y="1970"/>
                <a:ext cx="141"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2,000</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p:txBody>
          </p:sp>
          <p:sp>
            <p:nvSpPr>
              <p:cNvPr id="122" name="Rectangle 79"/>
              <p:cNvSpPr>
                <a:spLocks noChangeArrowheads="1"/>
              </p:cNvSpPr>
              <p:nvPr/>
            </p:nvSpPr>
            <p:spPr bwMode="auto">
              <a:xfrm>
                <a:off x="1657" y="1855"/>
                <a:ext cx="141"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4,000</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p:txBody>
          </p:sp>
          <p:sp>
            <p:nvSpPr>
              <p:cNvPr id="123" name="Rectangle 80"/>
              <p:cNvSpPr>
                <a:spLocks noChangeArrowheads="1"/>
              </p:cNvSpPr>
              <p:nvPr/>
            </p:nvSpPr>
            <p:spPr bwMode="auto">
              <a:xfrm>
                <a:off x="1657" y="1741"/>
                <a:ext cx="141"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6,000</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p:txBody>
          </p:sp>
          <p:sp>
            <p:nvSpPr>
              <p:cNvPr id="124" name="Rectangle 81"/>
              <p:cNvSpPr>
                <a:spLocks noChangeArrowheads="1"/>
              </p:cNvSpPr>
              <p:nvPr/>
            </p:nvSpPr>
            <p:spPr bwMode="auto">
              <a:xfrm>
                <a:off x="1657" y="1626"/>
                <a:ext cx="141"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8,000</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p:txBody>
          </p:sp>
          <p:sp>
            <p:nvSpPr>
              <p:cNvPr id="125" name="Rectangle 82"/>
              <p:cNvSpPr>
                <a:spLocks noChangeArrowheads="1"/>
              </p:cNvSpPr>
              <p:nvPr/>
            </p:nvSpPr>
            <p:spPr bwMode="auto">
              <a:xfrm>
                <a:off x="1625" y="1511"/>
                <a:ext cx="173"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10,000</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p:txBody>
          </p:sp>
          <p:sp>
            <p:nvSpPr>
              <p:cNvPr id="126" name="Rectangle 83"/>
              <p:cNvSpPr>
                <a:spLocks noChangeArrowheads="1"/>
              </p:cNvSpPr>
              <p:nvPr/>
            </p:nvSpPr>
            <p:spPr bwMode="auto">
              <a:xfrm>
                <a:off x="1625" y="1397"/>
                <a:ext cx="173"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12,000</a:t>
                </a:r>
                <a:endParaRPr kumimoji="0" lang="en-US" altLang="en-US" sz="700" b="0" i="0" u="none" strike="noStrike" cap="none" normalizeH="0" baseline="0" dirty="0" smtClean="0">
                  <a:ln>
                    <a:noFill/>
                  </a:ln>
                  <a:solidFill>
                    <a:schemeClr val="tx1"/>
                  </a:solidFill>
                  <a:effectLst/>
                  <a:latin typeface="Arial" panose="020B0604020202020204" pitchFamily="34" charset="0"/>
                </a:endParaRPr>
              </a:p>
            </p:txBody>
          </p:sp>
          <p:sp>
            <p:nvSpPr>
              <p:cNvPr id="127" name="Rectangle 84"/>
              <p:cNvSpPr>
                <a:spLocks noChangeArrowheads="1"/>
              </p:cNvSpPr>
              <p:nvPr/>
            </p:nvSpPr>
            <p:spPr bwMode="auto">
              <a:xfrm>
                <a:off x="1896" y="2277"/>
                <a:ext cx="37"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A</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28" name="Rectangle 85"/>
              <p:cNvSpPr>
                <a:spLocks noChangeArrowheads="1"/>
              </p:cNvSpPr>
              <p:nvPr/>
            </p:nvSpPr>
            <p:spPr bwMode="auto">
              <a:xfrm>
                <a:off x="2046" y="2277"/>
                <a:ext cx="37"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B</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29" name="Rectangle 86"/>
              <p:cNvSpPr>
                <a:spLocks noChangeArrowheads="1"/>
              </p:cNvSpPr>
              <p:nvPr/>
            </p:nvSpPr>
            <p:spPr bwMode="auto">
              <a:xfrm>
                <a:off x="2196" y="2277"/>
                <a:ext cx="40"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C</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30" name="Rectangle 87"/>
              <p:cNvSpPr>
                <a:spLocks noChangeArrowheads="1"/>
              </p:cNvSpPr>
              <p:nvPr/>
            </p:nvSpPr>
            <p:spPr bwMode="auto">
              <a:xfrm>
                <a:off x="2346" y="2277"/>
                <a:ext cx="40"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D</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31" name="Rectangle 88"/>
              <p:cNvSpPr>
                <a:spLocks noChangeArrowheads="1"/>
              </p:cNvSpPr>
              <p:nvPr/>
            </p:nvSpPr>
            <p:spPr bwMode="auto">
              <a:xfrm>
                <a:off x="2453" y="2277"/>
                <a:ext cx="142"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Other</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32" name="Rectangle 89"/>
              <p:cNvSpPr>
                <a:spLocks noChangeArrowheads="1"/>
              </p:cNvSpPr>
              <p:nvPr/>
            </p:nvSpPr>
            <p:spPr bwMode="auto">
              <a:xfrm>
                <a:off x="2646" y="2277"/>
                <a:ext cx="40"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33" name="Rectangle 90"/>
              <p:cNvSpPr>
                <a:spLocks noChangeArrowheads="1"/>
              </p:cNvSpPr>
              <p:nvPr/>
            </p:nvSpPr>
            <p:spPr bwMode="auto">
              <a:xfrm>
                <a:off x="2796" y="2277"/>
                <a:ext cx="37"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A</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34" name="Rectangle 91"/>
              <p:cNvSpPr>
                <a:spLocks noChangeArrowheads="1"/>
              </p:cNvSpPr>
              <p:nvPr/>
            </p:nvSpPr>
            <p:spPr bwMode="auto">
              <a:xfrm>
                <a:off x="2946" y="2277"/>
                <a:ext cx="37"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B</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35" name="Rectangle 92"/>
              <p:cNvSpPr>
                <a:spLocks noChangeArrowheads="1"/>
              </p:cNvSpPr>
              <p:nvPr/>
            </p:nvSpPr>
            <p:spPr bwMode="auto">
              <a:xfrm>
                <a:off x="3097" y="2277"/>
                <a:ext cx="40"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C</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36" name="Rectangle 93"/>
              <p:cNvSpPr>
                <a:spLocks noChangeArrowheads="1"/>
              </p:cNvSpPr>
              <p:nvPr/>
            </p:nvSpPr>
            <p:spPr bwMode="auto">
              <a:xfrm>
                <a:off x="3247" y="2277"/>
                <a:ext cx="40"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D</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37" name="Rectangle 94"/>
              <p:cNvSpPr>
                <a:spLocks noChangeArrowheads="1"/>
              </p:cNvSpPr>
              <p:nvPr/>
            </p:nvSpPr>
            <p:spPr bwMode="auto">
              <a:xfrm>
                <a:off x="3354" y="2277"/>
                <a:ext cx="142"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dirty="0" smtClean="0">
                    <a:ln>
                      <a:noFill/>
                    </a:ln>
                    <a:solidFill>
                      <a:srgbClr val="000000"/>
                    </a:solidFill>
                    <a:effectLst/>
                    <a:latin typeface="Arial" panose="020B0604020202020204" pitchFamily="34" charset="0"/>
                  </a:rPr>
                  <a:t>Other</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
            <p:nvSpPr>
              <p:cNvPr id="138" name="Rectangle 95"/>
              <p:cNvSpPr>
                <a:spLocks noChangeArrowheads="1"/>
              </p:cNvSpPr>
              <p:nvPr/>
            </p:nvSpPr>
            <p:spPr bwMode="auto">
              <a:xfrm>
                <a:off x="3547" y="2277"/>
                <a:ext cx="40" cy="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700" dirty="0">
                    <a:solidFill>
                      <a:srgbClr val="000000"/>
                    </a:solidFill>
                  </a:rPr>
                  <a:t>∑</a:t>
                </a:r>
                <a:endParaRPr lang="en-US" altLang="en-US" sz="1600" dirty="0"/>
              </a:p>
            </p:txBody>
          </p:sp>
        </p:grpSp>
        <p:grpSp>
          <p:nvGrpSpPr>
            <p:cNvPr id="169" name="Gruppieren 168"/>
            <p:cNvGrpSpPr/>
            <p:nvPr/>
          </p:nvGrpSpPr>
          <p:grpSpPr>
            <a:xfrm>
              <a:off x="2958657" y="1972550"/>
              <a:ext cx="2928392" cy="1591550"/>
              <a:chOff x="2958657" y="1972550"/>
              <a:chExt cx="2928392" cy="1591550"/>
            </a:xfrm>
          </p:grpSpPr>
          <p:sp>
            <p:nvSpPr>
              <p:cNvPr id="170" name="Ellipse 169"/>
              <p:cNvSpPr/>
              <p:nvPr/>
            </p:nvSpPr>
            <p:spPr>
              <a:xfrm>
                <a:off x="4633752" y="3008106"/>
                <a:ext cx="128920" cy="12885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1</a:t>
                </a:r>
                <a:endParaRPr lang="en-US" sz="800" b="1" dirty="0"/>
              </a:p>
            </p:txBody>
          </p:sp>
          <p:sp>
            <p:nvSpPr>
              <p:cNvPr id="171" name="Rounded Rectangle 4"/>
              <p:cNvSpPr/>
              <p:nvPr>
                <p:custDataLst>
                  <p:tags r:id="rId6"/>
                </p:custDataLst>
              </p:nvPr>
            </p:nvSpPr>
            <p:spPr bwMode="gray">
              <a:xfrm rot="5400000">
                <a:off x="3345626" y="3193815"/>
                <a:ext cx="339180" cy="225468"/>
              </a:xfrm>
              <a:prstGeom prst="roundRect">
                <a:avLst>
                  <a:gd name="adj" fmla="val 26588"/>
                </a:avLst>
              </a:prstGeom>
              <a:noFill/>
              <a:ln w="9525">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172" name="Ellipse 171"/>
              <p:cNvSpPr/>
              <p:nvPr/>
            </p:nvSpPr>
            <p:spPr>
              <a:xfrm>
                <a:off x="3200426" y="2717850"/>
                <a:ext cx="128920" cy="12885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1</a:t>
                </a:r>
                <a:endParaRPr lang="en-US" sz="800" b="1" dirty="0"/>
              </a:p>
            </p:txBody>
          </p:sp>
          <p:sp>
            <p:nvSpPr>
              <p:cNvPr id="173" name="Textfeld 172"/>
              <p:cNvSpPr txBox="1"/>
              <p:nvPr/>
            </p:nvSpPr>
            <p:spPr>
              <a:xfrm>
                <a:off x="4141577" y="2261339"/>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74" name="Textfeld 173"/>
              <p:cNvSpPr txBox="1"/>
              <p:nvPr/>
            </p:nvSpPr>
            <p:spPr>
              <a:xfrm>
                <a:off x="5564915" y="2599619"/>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75" name="Ellipse 174"/>
              <p:cNvSpPr/>
              <p:nvPr/>
            </p:nvSpPr>
            <p:spPr>
              <a:xfrm>
                <a:off x="4633752" y="1972550"/>
                <a:ext cx="610521" cy="161049"/>
              </a:xfrm>
              <a:prstGeom prst="ellipse">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700" b="1" dirty="0" smtClean="0">
                    <a:solidFill>
                      <a:schemeClr val="tx1"/>
                    </a:solidFill>
                  </a:rPr>
                  <a:t>€ - xx</a:t>
                </a:r>
              </a:p>
            </p:txBody>
          </p:sp>
          <p:cxnSp>
            <p:nvCxnSpPr>
              <p:cNvPr id="176" name="Gerade Verbindung 76"/>
              <p:cNvCxnSpPr/>
              <p:nvPr/>
            </p:nvCxnSpPr>
            <p:spPr>
              <a:xfrm>
                <a:off x="5252372" y="2041706"/>
                <a:ext cx="370412"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7" name="Gerade Verbindung 77"/>
              <p:cNvCxnSpPr/>
              <p:nvPr/>
            </p:nvCxnSpPr>
            <p:spPr>
              <a:xfrm>
                <a:off x="4209399" y="2041706"/>
                <a:ext cx="418727"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8" name="Gerade Verbindung 80"/>
              <p:cNvCxnSpPr/>
              <p:nvPr/>
            </p:nvCxnSpPr>
            <p:spPr>
              <a:xfrm>
                <a:off x="5630832" y="2041706"/>
                <a:ext cx="0" cy="515413"/>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79" name="Rounded Rectangle 4"/>
              <p:cNvSpPr/>
              <p:nvPr>
                <p:custDataLst>
                  <p:tags r:id="rId7"/>
                </p:custDataLst>
              </p:nvPr>
            </p:nvSpPr>
            <p:spPr bwMode="gray">
              <a:xfrm rot="5400000">
                <a:off x="4675751" y="3089705"/>
                <a:ext cx="506894" cy="225468"/>
              </a:xfrm>
              <a:prstGeom prst="roundRect">
                <a:avLst>
                  <a:gd name="adj" fmla="val 26588"/>
                </a:avLst>
              </a:prstGeom>
              <a:noFill/>
              <a:ln w="9525">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180" name="Rounded Rectangle 4"/>
              <p:cNvSpPr/>
              <p:nvPr>
                <p:custDataLst>
                  <p:tags r:id="rId8"/>
                </p:custDataLst>
              </p:nvPr>
            </p:nvSpPr>
            <p:spPr bwMode="gray">
              <a:xfrm rot="5400000">
                <a:off x="2994206" y="3060703"/>
                <a:ext cx="588363" cy="225468"/>
              </a:xfrm>
              <a:prstGeom prst="roundRect">
                <a:avLst>
                  <a:gd name="adj" fmla="val 26588"/>
                </a:avLst>
              </a:prstGeom>
              <a:noFill/>
              <a:ln w="9525">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181" name="Ellipse 180"/>
              <p:cNvSpPr/>
              <p:nvPr/>
            </p:nvSpPr>
            <p:spPr>
              <a:xfrm>
                <a:off x="4628718" y="2186683"/>
                <a:ext cx="610521" cy="280292"/>
              </a:xfrm>
              <a:prstGeom prst="ellipse">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700" b="1" dirty="0" smtClean="0">
                    <a:solidFill>
                      <a:schemeClr val="tx1"/>
                    </a:solidFill>
                  </a:rPr>
                  <a:t>- %</a:t>
                </a:r>
              </a:p>
            </p:txBody>
          </p:sp>
          <p:cxnSp>
            <p:nvCxnSpPr>
              <p:cNvPr id="182" name="Gerade Verbindung 93"/>
              <p:cNvCxnSpPr/>
              <p:nvPr/>
            </p:nvCxnSpPr>
            <p:spPr>
              <a:xfrm>
                <a:off x="5256302" y="2322382"/>
                <a:ext cx="370412"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3" name="Gerade Verbindung 95"/>
              <p:cNvCxnSpPr/>
              <p:nvPr/>
            </p:nvCxnSpPr>
            <p:spPr>
              <a:xfrm>
                <a:off x="4354117" y="2322382"/>
                <a:ext cx="257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4" name="Gerade Verbindung 96"/>
              <p:cNvCxnSpPr/>
              <p:nvPr/>
            </p:nvCxnSpPr>
            <p:spPr>
              <a:xfrm>
                <a:off x="4209356" y="2041706"/>
                <a:ext cx="0" cy="128853"/>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5" name="Rounded Rectangle 4"/>
              <p:cNvSpPr/>
              <p:nvPr>
                <p:custDataLst>
                  <p:tags r:id="rId9"/>
                </p:custDataLst>
              </p:nvPr>
            </p:nvSpPr>
            <p:spPr bwMode="gray">
              <a:xfrm rot="5400000">
                <a:off x="4574833" y="3214823"/>
                <a:ext cx="257678" cy="225468"/>
              </a:xfrm>
              <a:prstGeom prst="roundRect">
                <a:avLst>
                  <a:gd name="adj" fmla="val 26588"/>
                </a:avLst>
              </a:prstGeom>
              <a:noFill/>
              <a:ln w="9525">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186" name="Textfeld 185"/>
              <p:cNvSpPr txBox="1"/>
              <p:nvPr/>
            </p:nvSpPr>
            <p:spPr>
              <a:xfrm>
                <a:off x="2958657" y="2808841"/>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87" name="Textfeld 186"/>
              <p:cNvSpPr txBox="1"/>
              <p:nvPr/>
            </p:nvSpPr>
            <p:spPr>
              <a:xfrm>
                <a:off x="3195113" y="2876033"/>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88" name="Textfeld 187"/>
              <p:cNvSpPr txBox="1"/>
              <p:nvPr/>
            </p:nvSpPr>
            <p:spPr>
              <a:xfrm>
                <a:off x="3436208" y="3157538"/>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89" name="Textfeld 188"/>
              <p:cNvSpPr txBox="1"/>
              <p:nvPr/>
            </p:nvSpPr>
            <p:spPr>
              <a:xfrm>
                <a:off x="3667351" y="3184775"/>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90" name="Textfeld 189"/>
              <p:cNvSpPr txBox="1"/>
              <p:nvPr/>
            </p:nvSpPr>
            <p:spPr>
              <a:xfrm>
                <a:off x="3908447" y="3206699"/>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91" name="Textfeld 190"/>
              <p:cNvSpPr txBox="1"/>
              <p:nvPr/>
            </p:nvSpPr>
            <p:spPr>
              <a:xfrm>
                <a:off x="4388016" y="2937838"/>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92" name="Textfeld 191"/>
              <p:cNvSpPr txBox="1"/>
              <p:nvPr/>
            </p:nvSpPr>
            <p:spPr>
              <a:xfrm>
                <a:off x="4620002" y="3459093"/>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93" name="Textfeld 192"/>
              <p:cNvSpPr txBox="1"/>
              <p:nvPr/>
            </p:nvSpPr>
            <p:spPr>
              <a:xfrm>
                <a:off x="5095364" y="3421231"/>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94" name="Textfeld 193"/>
              <p:cNvSpPr txBox="1"/>
              <p:nvPr/>
            </p:nvSpPr>
            <p:spPr>
              <a:xfrm>
                <a:off x="5327350" y="3168837"/>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95" name="Ellipse 194"/>
              <p:cNvSpPr/>
              <p:nvPr/>
            </p:nvSpPr>
            <p:spPr>
              <a:xfrm>
                <a:off x="3442194" y="2954978"/>
                <a:ext cx="128920" cy="12885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2</a:t>
                </a:r>
                <a:endParaRPr lang="en-US" sz="800" b="1" dirty="0"/>
              </a:p>
            </p:txBody>
          </p:sp>
          <p:sp>
            <p:nvSpPr>
              <p:cNvPr id="196" name="Textfeld 195"/>
              <p:cNvSpPr txBox="1"/>
              <p:nvPr/>
            </p:nvSpPr>
            <p:spPr>
              <a:xfrm>
                <a:off x="4853596" y="2960291"/>
                <a:ext cx="322134" cy="105007"/>
              </a:xfrm>
              <a:prstGeom prst="rect">
                <a:avLst/>
              </a:prstGeom>
              <a:noFill/>
            </p:spPr>
            <p:txBody>
              <a:bodyPr wrap="square" lIns="0" tIns="0" rIns="0" bIns="0" rtlCol="0">
                <a:spAutoFit/>
              </a:bodyPr>
              <a:lstStyle/>
              <a:p>
                <a:r>
                  <a:rPr lang="en-US" sz="700" dirty="0" smtClean="0">
                    <a:latin typeface="Arial" pitchFamily="34" charset="0"/>
                    <a:cs typeface="Arial" pitchFamily="34" charset="0"/>
                  </a:rPr>
                  <a:t>xx %</a:t>
                </a:r>
              </a:p>
            </p:txBody>
          </p:sp>
          <p:sp>
            <p:nvSpPr>
              <p:cNvPr id="197" name="Ellipse 196"/>
              <p:cNvSpPr/>
              <p:nvPr/>
            </p:nvSpPr>
            <p:spPr>
              <a:xfrm>
                <a:off x="4859581" y="2798888"/>
                <a:ext cx="128920" cy="12885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2</a:t>
                </a:r>
                <a:endParaRPr lang="en-US" sz="800" b="1" dirty="0"/>
              </a:p>
            </p:txBody>
          </p:sp>
        </p:grpSp>
      </p:grpSp>
      <p:sp>
        <p:nvSpPr>
          <p:cNvPr id="199" name="Text Box 8"/>
          <p:cNvSpPr txBox="1">
            <a:spLocks noChangeArrowheads="1"/>
          </p:cNvSpPr>
          <p:nvPr/>
        </p:nvSpPr>
        <p:spPr bwMode="gray">
          <a:xfrm>
            <a:off x="2455956" y="3727411"/>
            <a:ext cx="265771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Company data; KPMG analysis.</a:t>
            </a:r>
            <a:endParaRPr lang="en-US" sz="600" dirty="0">
              <a:cs typeface="Arial" pitchFamily="34" charset="0"/>
            </a:endParaRPr>
          </a:p>
        </p:txBody>
      </p:sp>
      <p:sp>
        <p:nvSpPr>
          <p:cNvPr id="200" name="Text Box 8"/>
          <p:cNvSpPr txBox="1">
            <a:spLocks noChangeArrowheads="1"/>
          </p:cNvSpPr>
          <p:nvPr>
            <p:custDataLst>
              <p:tags r:id="rId5"/>
            </p:custDataLst>
          </p:nvPr>
        </p:nvSpPr>
        <p:spPr bwMode="gray">
          <a:xfrm>
            <a:off x="2443643" y="6011143"/>
            <a:ext cx="3401530" cy="210314"/>
          </a:xfrm>
          <a:prstGeom prst="rect">
            <a:avLst/>
          </a:prstGeom>
          <a:noFill/>
          <a:ln w="6350">
            <a:noFill/>
            <a:miter lim="800000"/>
            <a:headEnd type="none" w="sm" len="sm"/>
            <a:tailEnd type="none" w="sm" len="sm"/>
          </a:ln>
          <a:effectLst/>
        </p:spPr>
        <p:txBody>
          <a:bodyPr wrap="square" lIns="0" tIns="0" rIns="0" bIns="0" anchor="b">
            <a:spAutoFit/>
          </a:bodyPr>
          <a:lstStyle/>
          <a:p>
            <a:pPr marL="358775" indent="-358775" defTabSz="762000" eaLnBrk="0" hangingPunct="0">
              <a:spcBef>
                <a:spcPts val="200"/>
              </a:spcBef>
              <a:tabLst>
                <a:tab pos="355600" algn="l"/>
              </a:tabLst>
            </a:pPr>
            <a:r>
              <a:rPr lang="en-US" sz="600" dirty="0" smtClean="0">
                <a:latin typeface="Arial"/>
                <a:cs typeface="Arial" pitchFamily="34" charset="0"/>
              </a:rPr>
              <a:t>Note:	Gap between cum. contribution margins I and fixed costs </a:t>
            </a:r>
          </a:p>
          <a:p>
            <a:pPr marL="534988" indent="-534988" defTabSz="762000" eaLnBrk="0" hangingPunct="0">
              <a:spcBef>
                <a:spcPts val="200"/>
              </a:spcBef>
              <a:tabLst>
                <a:tab pos="355600" algn="l"/>
              </a:tabLst>
            </a:pPr>
            <a:r>
              <a:rPr lang="en-US" sz="600" dirty="0" smtClean="0">
                <a:latin typeface="Arial"/>
                <a:cs typeface="Arial" pitchFamily="34" charset="0"/>
              </a:rPr>
              <a:t>Source:	Company data; KPMG analysis</a:t>
            </a:r>
            <a:endParaRPr lang="en-US" sz="600" dirty="0">
              <a:latin typeface="Arial"/>
              <a:cs typeface="Arial" pitchFamily="34" charset="0"/>
            </a:endParaRPr>
          </a:p>
        </p:txBody>
      </p:sp>
      <p:sp>
        <p:nvSpPr>
          <p:cNvPr id="215" name="Textfeld 214"/>
          <p:cNvSpPr txBox="1"/>
          <p:nvPr/>
        </p:nvSpPr>
        <p:spPr>
          <a:xfrm>
            <a:off x="5313809" y="4831220"/>
            <a:ext cx="585341" cy="738664"/>
          </a:xfrm>
          <a:prstGeom prst="rect">
            <a:avLst/>
          </a:prstGeom>
          <a:noFill/>
        </p:spPr>
        <p:txBody>
          <a:bodyPr wrap="square" lIns="0" tIns="0" rIns="0" bIns="0" rtlCol="0">
            <a:spAutoFit/>
          </a:bodyPr>
          <a:lstStyle/>
          <a:p>
            <a:r>
              <a:rPr lang="en-US" sz="800" dirty="0" smtClean="0">
                <a:latin typeface="Arial" pitchFamily="34" charset="0"/>
                <a:cs typeface="Arial" pitchFamily="34" charset="0"/>
              </a:rPr>
              <a:t>Example:</a:t>
            </a:r>
            <a:br>
              <a:rPr lang="en-US" sz="800" dirty="0" smtClean="0">
                <a:latin typeface="Arial" pitchFamily="34" charset="0"/>
                <a:cs typeface="Arial" pitchFamily="34" charset="0"/>
              </a:rPr>
            </a:br>
            <a:r>
              <a:rPr lang="en-US" sz="800" dirty="0" smtClean="0">
                <a:latin typeface="Arial" pitchFamily="34" charset="0"/>
                <a:cs typeface="Arial" pitchFamily="34" charset="0"/>
              </a:rPr>
              <a:t/>
            </a:r>
            <a:br>
              <a:rPr lang="en-US" sz="800" dirty="0" smtClean="0">
                <a:latin typeface="Arial" pitchFamily="34" charset="0"/>
                <a:cs typeface="Arial" pitchFamily="34" charset="0"/>
              </a:rPr>
            </a:br>
            <a:r>
              <a:rPr lang="en-US" sz="800" dirty="0" smtClean="0">
                <a:latin typeface="Arial" pitchFamily="34" charset="0"/>
                <a:cs typeface="Arial" pitchFamily="34" charset="0"/>
              </a:rPr>
              <a:t>13% of the customers produce CM €12,675k</a:t>
            </a:r>
          </a:p>
        </p:txBody>
      </p:sp>
      <p:grpSp>
        <p:nvGrpSpPr>
          <p:cNvPr id="216" name="Group 98"/>
          <p:cNvGrpSpPr>
            <a:grpSpLocks noChangeAspect="1"/>
          </p:cNvGrpSpPr>
          <p:nvPr/>
        </p:nvGrpSpPr>
        <p:grpSpPr bwMode="auto">
          <a:xfrm>
            <a:off x="2463800" y="4194175"/>
            <a:ext cx="2908300" cy="1674813"/>
            <a:chOff x="1552" y="2642"/>
            <a:chExt cx="1832" cy="1055"/>
          </a:xfrm>
        </p:grpSpPr>
        <p:sp>
          <p:nvSpPr>
            <p:cNvPr id="217" name="AutoShape 97"/>
            <p:cNvSpPr>
              <a:spLocks noChangeAspect="1" noChangeArrowheads="1" noTextEdit="1"/>
            </p:cNvSpPr>
            <p:nvPr/>
          </p:nvSpPr>
          <p:spPr bwMode="auto">
            <a:xfrm>
              <a:off x="1552" y="2642"/>
              <a:ext cx="1832" cy="1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8" name="Freeform 99"/>
            <p:cNvSpPr>
              <a:spLocks noEditPoints="1"/>
            </p:cNvSpPr>
            <p:nvPr/>
          </p:nvSpPr>
          <p:spPr bwMode="auto">
            <a:xfrm>
              <a:off x="1868" y="3561"/>
              <a:ext cx="1472" cy="6"/>
            </a:xfrm>
            <a:custGeom>
              <a:avLst/>
              <a:gdLst>
                <a:gd name="T0" fmla="*/ 236 w 3909"/>
                <a:gd name="T1" fmla="*/ 0 h 16"/>
                <a:gd name="T2" fmla="*/ 496 w 3909"/>
                <a:gd name="T3" fmla="*/ 0 h 16"/>
                <a:gd name="T4" fmla="*/ 757 w 3909"/>
                <a:gd name="T5" fmla="*/ 0 h 16"/>
                <a:gd name="T6" fmla="*/ 1017 w 3909"/>
                <a:gd name="T7" fmla="*/ 0 h 16"/>
                <a:gd name="T8" fmla="*/ 1278 w 3909"/>
                <a:gd name="T9" fmla="*/ 0 h 16"/>
                <a:gd name="T10" fmla="*/ 1538 w 3909"/>
                <a:gd name="T11" fmla="*/ 0 h 16"/>
                <a:gd name="T12" fmla="*/ 1798 w 3909"/>
                <a:gd name="T13" fmla="*/ 0 h 16"/>
                <a:gd name="T14" fmla="*/ 2059 w 3909"/>
                <a:gd name="T15" fmla="*/ 0 h 16"/>
                <a:gd name="T16" fmla="*/ 2319 w 3909"/>
                <a:gd name="T17" fmla="*/ 0 h 16"/>
                <a:gd name="T18" fmla="*/ 2579 w 3909"/>
                <a:gd name="T19" fmla="*/ 0 h 16"/>
                <a:gd name="T20" fmla="*/ 2840 w 3909"/>
                <a:gd name="T21" fmla="*/ 0 h 16"/>
                <a:gd name="T22" fmla="*/ 3100 w 3909"/>
                <a:gd name="T23" fmla="*/ 0 h 16"/>
                <a:gd name="T24" fmla="*/ 3360 w 3909"/>
                <a:gd name="T25" fmla="*/ 0 h 16"/>
                <a:gd name="T26" fmla="*/ 3621 w 3909"/>
                <a:gd name="T27" fmla="*/ 0 h 16"/>
                <a:gd name="T28" fmla="*/ 3881 w 3909"/>
                <a:gd name="T29" fmla="*/ 0 h 16"/>
                <a:gd name="T30" fmla="*/ 3690 w 3909"/>
                <a:gd name="T31" fmla="*/ 16 h 16"/>
                <a:gd name="T32" fmla="*/ 3430 w 3909"/>
                <a:gd name="T33" fmla="*/ 16 h 16"/>
                <a:gd name="T34" fmla="*/ 3169 w 3909"/>
                <a:gd name="T35" fmla="*/ 16 h 16"/>
                <a:gd name="T36" fmla="*/ 2909 w 3909"/>
                <a:gd name="T37" fmla="*/ 16 h 16"/>
                <a:gd name="T38" fmla="*/ 2649 w 3909"/>
                <a:gd name="T39" fmla="*/ 16 h 16"/>
                <a:gd name="T40" fmla="*/ 2388 w 3909"/>
                <a:gd name="T41" fmla="*/ 16 h 16"/>
                <a:gd name="T42" fmla="*/ 2128 w 3909"/>
                <a:gd name="T43" fmla="*/ 16 h 16"/>
                <a:gd name="T44" fmla="*/ 1868 w 3909"/>
                <a:gd name="T45" fmla="*/ 16 h 16"/>
                <a:gd name="T46" fmla="*/ 1607 w 3909"/>
                <a:gd name="T47" fmla="*/ 16 h 16"/>
                <a:gd name="T48" fmla="*/ 1347 w 3909"/>
                <a:gd name="T49" fmla="*/ 16 h 16"/>
                <a:gd name="T50" fmla="*/ 1087 w 3909"/>
                <a:gd name="T51" fmla="*/ 16 h 16"/>
                <a:gd name="T52" fmla="*/ 826 w 3909"/>
                <a:gd name="T53" fmla="*/ 16 h 16"/>
                <a:gd name="T54" fmla="*/ 566 w 3909"/>
                <a:gd name="T55" fmla="*/ 16 h 16"/>
                <a:gd name="T56" fmla="*/ 306 w 3909"/>
                <a:gd name="T57" fmla="*/ 16 h 16"/>
                <a:gd name="T58" fmla="*/ 45 w 3909"/>
                <a:gd name="T59" fmla="*/ 16 h 16"/>
                <a:gd name="T60" fmla="*/ 236 w 3909"/>
                <a:gd name="T61" fmla="*/ 0 h 16"/>
                <a:gd name="T62" fmla="*/ 496 w 3909"/>
                <a:gd name="T63" fmla="*/ 0 h 16"/>
                <a:gd name="T64" fmla="*/ 757 w 3909"/>
                <a:gd name="T65" fmla="*/ 0 h 16"/>
                <a:gd name="T66" fmla="*/ 1017 w 3909"/>
                <a:gd name="T67" fmla="*/ 0 h 16"/>
                <a:gd name="T68" fmla="*/ 1278 w 3909"/>
                <a:gd name="T69" fmla="*/ 0 h 16"/>
                <a:gd name="T70" fmla="*/ 1538 w 3909"/>
                <a:gd name="T71" fmla="*/ 0 h 16"/>
                <a:gd name="T72" fmla="*/ 1798 w 3909"/>
                <a:gd name="T73" fmla="*/ 0 h 16"/>
                <a:gd name="T74" fmla="*/ 2059 w 3909"/>
                <a:gd name="T75" fmla="*/ 0 h 16"/>
                <a:gd name="T76" fmla="*/ 2319 w 3909"/>
                <a:gd name="T77" fmla="*/ 0 h 16"/>
                <a:gd name="T78" fmla="*/ 2579 w 3909"/>
                <a:gd name="T79" fmla="*/ 0 h 16"/>
                <a:gd name="T80" fmla="*/ 2840 w 3909"/>
                <a:gd name="T81" fmla="*/ 0 h 16"/>
                <a:gd name="T82" fmla="*/ 3100 w 3909"/>
                <a:gd name="T83" fmla="*/ 0 h 16"/>
                <a:gd name="T84" fmla="*/ 3360 w 3909"/>
                <a:gd name="T85" fmla="*/ 0 h 16"/>
                <a:gd name="T86" fmla="*/ 3621 w 3909"/>
                <a:gd name="T87" fmla="*/ 0 h 16"/>
                <a:gd name="T88" fmla="*/ 3881 w 3909"/>
                <a:gd name="T89" fmla="*/ 0 h 16"/>
                <a:gd name="T90" fmla="*/ 3673 w 3909"/>
                <a:gd name="T91" fmla="*/ 16 h 16"/>
                <a:gd name="T92" fmla="*/ 3412 w 3909"/>
                <a:gd name="T93" fmla="*/ 16 h 16"/>
                <a:gd name="T94" fmla="*/ 3152 w 3909"/>
                <a:gd name="T95" fmla="*/ 16 h 16"/>
                <a:gd name="T96" fmla="*/ 2892 w 3909"/>
                <a:gd name="T97" fmla="*/ 16 h 16"/>
                <a:gd name="T98" fmla="*/ 2631 w 3909"/>
                <a:gd name="T99" fmla="*/ 16 h 16"/>
                <a:gd name="T100" fmla="*/ 2371 w 3909"/>
                <a:gd name="T101" fmla="*/ 16 h 16"/>
                <a:gd name="T102" fmla="*/ 2111 w 3909"/>
                <a:gd name="T103" fmla="*/ 16 h 16"/>
                <a:gd name="T104" fmla="*/ 1850 w 3909"/>
                <a:gd name="T105" fmla="*/ 16 h 16"/>
                <a:gd name="T106" fmla="*/ 1590 w 3909"/>
                <a:gd name="T107" fmla="*/ 16 h 16"/>
                <a:gd name="T108" fmla="*/ 1330 w 3909"/>
                <a:gd name="T109" fmla="*/ 16 h 16"/>
                <a:gd name="T110" fmla="*/ 1069 w 3909"/>
                <a:gd name="T111" fmla="*/ 16 h 16"/>
                <a:gd name="T112" fmla="*/ 809 w 3909"/>
                <a:gd name="T113" fmla="*/ 16 h 16"/>
                <a:gd name="T114" fmla="*/ 549 w 3909"/>
                <a:gd name="T115" fmla="*/ 16 h 16"/>
                <a:gd name="T116" fmla="*/ 288 w 3909"/>
                <a:gd name="T117" fmla="*/ 16 h 16"/>
                <a:gd name="T118" fmla="*/ 28 w 3909"/>
                <a:gd name="T11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09" h="16">
                  <a:moveTo>
                    <a:pt x="10" y="16"/>
                  </a:moveTo>
                  <a:cubicBezTo>
                    <a:pt x="0" y="16"/>
                    <a:pt x="0" y="0"/>
                    <a:pt x="10" y="0"/>
                  </a:cubicBezTo>
                  <a:lnTo>
                    <a:pt x="28" y="0"/>
                  </a:lnTo>
                  <a:lnTo>
                    <a:pt x="45" y="0"/>
                  </a:lnTo>
                  <a:lnTo>
                    <a:pt x="63" y="0"/>
                  </a:lnTo>
                  <a:lnTo>
                    <a:pt x="80" y="0"/>
                  </a:lnTo>
                  <a:lnTo>
                    <a:pt x="97" y="0"/>
                  </a:lnTo>
                  <a:lnTo>
                    <a:pt x="115" y="0"/>
                  </a:lnTo>
                  <a:lnTo>
                    <a:pt x="132" y="0"/>
                  </a:lnTo>
                  <a:lnTo>
                    <a:pt x="149" y="0"/>
                  </a:lnTo>
                  <a:lnTo>
                    <a:pt x="167" y="0"/>
                  </a:lnTo>
                  <a:lnTo>
                    <a:pt x="184" y="0"/>
                  </a:lnTo>
                  <a:lnTo>
                    <a:pt x="201" y="0"/>
                  </a:lnTo>
                  <a:lnTo>
                    <a:pt x="219" y="0"/>
                  </a:lnTo>
                  <a:lnTo>
                    <a:pt x="236" y="0"/>
                  </a:lnTo>
                  <a:lnTo>
                    <a:pt x="253" y="0"/>
                  </a:lnTo>
                  <a:lnTo>
                    <a:pt x="271" y="0"/>
                  </a:lnTo>
                  <a:lnTo>
                    <a:pt x="288" y="0"/>
                  </a:lnTo>
                  <a:lnTo>
                    <a:pt x="306" y="0"/>
                  </a:lnTo>
                  <a:lnTo>
                    <a:pt x="323" y="0"/>
                  </a:lnTo>
                  <a:lnTo>
                    <a:pt x="340" y="0"/>
                  </a:lnTo>
                  <a:lnTo>
                    <a:pt x="358" y="0"/>
                  </a:lnTo>
                  <a:lnTo>
                    <a:pt x="375" y="0"/>
                  </a:lnTo>
                  <a:lnTo>
                    <a:pt x="392" y="0"/>
                  </a:lnTo>
                  <a:lnTo>
                    <a:pt x="410" y="0"/>
                  </a:lnTo>
                  <a:lnTo>
                    <a:pt x="427" y="0"/>
                  </a:lnTo>
                  <a:lnTo>
                    <a:pt x="444" y="0"/>
                  </a:lnTo>
                  <a:lnTo>
                    <a:pt x="462" y="0"/>
                  </a:lnTo>
                  <a:lnTo>
                    <a:pt x="479" y="0"/>
                  </a:lnTo>
                  <a:lnTo>
                    <a:pt x="496" y="0"/>
                  </a:lnTo>
                  <a:lnTo>
                    <a:pt x="514" y="0"/>
                  </a:lnTo>
                  <a:lnTo>
                    <a:pt x="531" y="0"/>
                  </a:lnTo>
                  <a:lnTo>
                    <a:pt x="549" y="0"/>
                  </a:lnTo>
                  <a:lnTo>
                    <a:pt x="566" y="0"/>
                  </a:lnTo>
                  <a:lnTo>
                    <a:pt x="583" y="0"/>
                  </a:lnTo>
                  <a:lnTo>
                    <a:pt x="601" y="0"/>
                  </a:lnTo>
                  <a:lnTo>
                    <a:pt x="618" y="0"/>
                  </a:lnTo>
                  <a:lnTo>
                    <a:pt x="635" y="0"/>
                  </a:lnTo>
                  <a:lnTo>
                    <a:pt x="653" y="0"/>
                  </a:lnTo>
                  <a:lnTo>
                    <a:pt x="670" y="0"/>
                  </a:lnTo>
                  <a:lnTo>
                    <a:pt x="687" y="0"/>
                  </a:lnTo>
                  <a:lnTo>
                    <a:pt x="705" y="0"/>
                  </a:lnTo>
                  <a:lnTo>
                    <a:pt x="722" y="0"/>
                  </a:lnTo>
                  <a:lnTo>
                    <a:pt x="739" y="0"/>
                  </a:lnTo>
                  <a:lnTo>
                    <a:pt x="757" y="0"/>
                  </a:lnTo>
                  <a:lnTo>
                    <a:pt x="774" y="0"/>
                  </a:lnTo>
                  <a:lnTo>
                    <a:pt x="792" y="0"/>
                  </a:lnTo>
                  <a:lnTo>
                    <a:pt x="809" y="0"/>
                  </a:lnTo>
                  <a:lnTo>
                    <a:pt x="826" y="0"/>
                  </a:lnTo>
                  <a:lnTo>
                    <a:pt x="844" y="0"/>
                  </a:lnTo>
                  <a:lnTo>
                    <a:pt x="861" y="0"/>
                  </a:lnTo>
                  <a:lnTo>
                    <a:pt x="878" y="0"/>
                  </a:lnTo>
                  <a:lnTo>
                    <a:pt x="896" y="0"/>
                  </a:lnTo>
                  <a:lnTo>
                    <a:pt x="913" y="0"/>
                  </a:lnTo>
                  <a:lnTo>
                    <a:pt x="930" y="0"/>
                  </a:lnTo>
                  <a:lnTo>
                    <a:pt x="948" y="0"/>
                  </a:lnTo>
                  <a:lnTo>
                    <a:pt x="965" y="0"/>
                  </a:lnTo>
                  <a:lnTo>
                    <a:pt x="982" y="0"/>
                  </a:lnTo>
                  <a:lnTo>
                    <a:pt x="1000" y="0"/>
                  </a:lnTo>
                  <a:lnTo>
                    <a:pt x="1017" y="0"/>
                  </a:lnTo>
                  <a:lnTo>
                    <a:pt x="1035" y="0"/>
                  </a:lnTo>
                  <a:lnTo>
                    <a:pt x="1052" y="0"/>
                  </a:lnTo>
                  <a:lnTo>
                    <a:pt x="1069" y="0"/>
                  </a:lnTo>
                  <a:lnTo>
                    <a:pt x="1087" y="0"/>
                  </a:lnTo>
                  <a:lnTo>
                    <a:pt x="1104" y="0"/>
                  </a:lnTo>
                  <a:lnTo>
                    <a:pt x="1121" y="0"/>
                  </a:lnTo>
                  <a:lnTo>
                    <a:pt x="1139" y="0"/>
                  </a:lnTo>
                  <a:lnTo>
                    <a:pt x="1156" y="0"/>
                  </a:lnTo>
                  <a:lnTo>
                    <a:pt x="1173" y="0"/>
                  </a:lnTo>
                  <a:lnTo>
                    <a:pt x="1191" y="0"/>
                  </a:lnTo>
                  <a:lnTo>
                    <a:pt x="1208" y="0"/>
                  </a:lnTo>
                  <a:lnTo>
                    <a:pt x="1225" y="0"/>
                  </a:lnTo>
                  <a:lnTo>
                    <a:pt x="1243" y="0"/>
                  </a:lnTo>
                  <a:lnTo>
                    <a:pt x="1260" y="0"/>
                  </a:lnTo>
                  <a:lnTo>
                    <a:pt x="1278" y="0"/>
                  </a:lnTo>
                  <a:lnTo>
                    <a:pt x="1295" y="0"/>
                  </a:lnTo>
                  <a:lnTo>
                    <a:pt x="1312" y="0"/>
                  </a:lnTo>
                  <a:lnTo>
                    <a:pt x="1330" y="0"/>
                  </a:lnTo>
                  <a:lnTo>
                    <a:pt x="1347" y="0"/>
                  </a:lnTo>
                  <a:lnTo>
                    <a:pt x="1364" y="0"/>
                  </a:lnTo>
                  <a:lnTo>
                    <a:pt x="1382" y="0"/>
                  </a:lnTo>
                  <a:lnTo>
                    <a:pt x="1399" y="0"/>
                  </a:lnTo>
                  <a:lnTo>
                    <a:pt x="1416" y="0"/>
                  </a:lnTo>
                  <a:lnTo>
                    <a:pt x="1434" y="0"/>
                  </a:lnTo>
                  <a:lnTo>
                    <a:pt x="1451" y="0"/>
                  </a:lnTo>
                  <a:lnTo>
                    <a:pt x="1468" y="0"/>
                  </a:lnTo>
                  <a:lnTo>
                    <a:pt x="1486" y="0"/>
                  </a:lnTo>
                  <a:lnTo>
                    <a:pt x="1503" y="0"/>
                  </a:lnTo>
                  <a:lnTo>
                    <a:pt x="1521" y="0"/>
                  </a:lnTo>
                  <a:lnTo>
                    <a:pt x="1538" y="0"/>
                  </a:lnTo>
                  <a:lnTo>
                    <a:pt x="1555" y="0"/>
                  </a:lnTo>
                  <a:lnTo>
                    <a:pt x="1573" y="0"/>
                  </a:lnTo>
                  <a:lnTo>
                    <a:pt x="1590" y="0"/>
                  </a:lnTo>
                  <a:lnTo>
                    <a:pt x="1607" y="0"/>
                  </a:lnTo>
                  <a:lnTo>
                    <a:pt x="1625" y="0"/>
                  </a:lnTo>
                  <a:lnTo>
                    <a:pt x="1642" y="0"/>
                  </a:lnTo>
                  <a:lnTo>
                    <a:pt x="1659" y="0"/>
                  </a:lnTo>
                  <a:lnTo>
                    <a:pt x="1677" y="0"/>
                  </a:lnTo>
                  <a:lnTo>
                    <a:pt x="1694" y="0"/>
                  </a:lnTo>
                  <a:lnTo>
                    <a:pt x="1711" y="0"/>
                  </a:lnTo>
                  <a:lnTo>
                    <a:pt x="1729" y="0"/>
                  </a:lnTo>
                  <a:lnTo>
                    <a:pt x="1746" y="0"/>
                  </a:lnTo>
                  <a:lnTo>
                    <a:pt x="1764" y="0"/>
                  </a:lnTo>
                  <a:lnTo>
                    <a:pt x="1781" y="0"/>
                  </a:lnTo>
                  <a:lnTo>
                    <a:pt x="1798" y="0"/>
                  </a:lnTo>
                  <a:lnTo>
                    <a:pt x="1816" y="0"/>
                  </a:lnTo>
                  <a:lnTo>
                    <a:pt x="1833" y="0"/>
                  </a:lnTo>
                  <a:lnTo>
                    <a:pt x="1850" y="0"/>
                  </a:lnTo>
                  <a:lnTo>
                    <a:pt x="1868" y="0"/>
                  </a:lnTo>
                  <a:lnTo>
                    <a:pt x="1885" y="0"/>
                  </a:lnTo>
                  <a:lnTo>
                    <a:pt x="1902" y="0"/>
                  </a:lnTo>
                  <a:lnTo>
                    <a:pt x="1920" y="0"/>
                  </a:lnTo>
                  <a:lnTo>
                    <a:pt x="1937" y="0"/>
                  </a:lnTo>
                  <a:lnTo>
                    <a:pt x="1954" y="0"/>
                  </a:lnTo>
                  <a:lnTo>
                    <a:pt x="1972" y="0"/>
                  </a:lnTo>
                  <a:lnTo>
                    <a:pt x="1989" y="0"/>
                  </a:lnTo>
                  <a:lnTo>
                    <a:pt x="2007" y="0"/>
                  </a:lnTo>
                  <a:lnTo>
                    <a:pt x="2024" y="0"/>
                  </a:lnTo>
                  <a:lnTo>
                    <a:pt x="2041" y="0"/>
                  </a:lnTo>
                  <a:lnTo>
                    <a:pt x="2059" y="0"/>
                  </a:lnTo>
                  <a:lnTo>
                    <a:pt x="2076" y="0"/>
                  </a:lnTo>
                  <a:lnTo>
                    <a:pt x="2093" y="0"/>
                  </a:lnTo>
                  <a:lnTo>
                    <a:pt x="2111" y="0"/>
                  </a:lnTo>
                  <a:lnTo>
                    <a:pt x="2128" y="0"/>
                  </a:lnTo>
                  <a:lnTo>
                    <a:pt x="2145" y="0"/>
                  </a:lnTo>
                  <a:lnTo>
                    <a:pt x="2163" y="0"/>
                  </a:lnTo>
                  <a:lnTo>
                    <a:pt x="2180" y="0"/>
                  </a:lnTo>
                  <a:lnTo>
                    <a:pt x="2197" y="0"/>
                  </a:lnTo>
                  <a:lnTo>
                    <a:pt x="2215" y="0"/>
                  </a:lnTo>
                  <a:lnTo>
                    <a:pt x="2232" y="0"/>
                  </a:lnTo>
                  <a:lnTo>
                    <a:pt x="2250" y="0"/>
                  </a:lnTo>
                  <a:lnTo>
                    <a:pt x="2267" y="0"/>
                  </a:lnTo>
                  <a:lnTo>
                    <a:pt x="2284" y="0"/>
                  </a:lnTo>
                  <a:lnTo>
                    <a:pt x="2302" y="0"/>
                  </a:lnTo>
                  <a:lnTo>
                    <a:pt x="2319" y="0"/>
                  </a:lnTo>
                  <a:lnTo>
                    <a:pt x="2336" y="0"/>
                  </a:lnTo>
                  <a:lnTo>
                    <a:pt x="2354" y="0"/>
                  </a:lnTo>
                  <a:lnTo>
                    <a:pt x="2371" y="0"/>
                  </a:lnTo>
                  <a:lnTo>
                    <a:pt x="2388" y="0"/>
                  </a:lnTo>
                  <a:lnTo>
                    <a:pt x="2406" y="0"/>
                  </a:lnTo>
                  <a:lnTo>
                    <a:pt x="2423" y="0"/>
                  </a:lnTo>
                  <a:lnTo>
                    <a:pt x="2440" y="0"/>
                  </a:lnTo>
                  <a:lnTo>
                    <a:pt x="2458" y="0"/>
                  </a:lnTo>
                  <a:lnTo>
                    <a:pt x="2475" y="0"/>
                  </a:lnTo>
                  <a:lnTo>
                    <a:pt x="2493" y="0"/>
                  </a:lnTo>
                  <a:lnTo>
                    <a:pt x="2510" y="0"/>
                  </a:lnTo>
                  <a:lnTo>
                    <a:pt x="2527" y="0"/>
                  </a:lnTo>
                  <a:lnTo>
                    <a:pt x="2545" y="0"/>
                  </a:lnTo>
                  <a:lnTo>
                    <a:pt x="2562" y="0"/>
                  </a:lnTo>
                  <a:lnTo>
                    <a:pt x="2579" y="0"/>
                  </a:lnTo>
                  <a:lnTo>
                    <a:pt x="2597" y="0"/>
                  </a:lnTo>
                  <a:lnTo>
                    <a:pt x="2614" y="0"/>
                  </a:lnTo>
                  <a:lnTo>
                    <a:pt x="2631" y="0"/>
                  </a:lnTo>
                  <a:lnTo>
                    <a:pt x="2649" y="0"/>
                  </a:lnTo>
                  <a:lnTo>
                    <a:pt x="2666" y="0"/>
                  </a:lnTo>
                  <a:lnTo>
                    <a:pt x="2683" y="0"/>
                  </a:lnTo>
                  <a:lnTo>
                    <a:pt x="2701" y="0"/>
                  </a:lnTo>
                  <a:lnTo>
                    <a:pt x="2718" y="0"/>
                  </a:lnTo>
                  <a:lnTo>
                    <a:pt x="2736" y="0"/>
                  </a:lnTo>
                  <a:lnTo>
                    <a:pt x="2753" y="0"/>
                  </a:lnTo>
                  <a:lnTo>
                    <a:pt x="2770" y="0"/>
                  </a:lnTo>
                  <a:lnTo>
                    <a:pt x="2788" y="0"/>
                  </a:lnTo>
                  <a:lnTo>
                    <a:pt x="2805" y="0"/>
                  </a:lnTo>
                  <a:lnTo>
                    <a:pt x="2822" y="0"/>
                  </a:lnTo>
                  <a:lnTo>
                    <a:pt x="2840" y="0"/>
                  </a:lnTo>
                  <a:lnTo>
                    <a:pt x="2857" y="0"/>
                  </a:lnTo>
                  <a:lnTo>
                    <a:pt x="2874" y="0"/>
                  </a:lnTo>
                  <a:lnTo>
                    <a:pt x="2892" y="0"/>
                  </a:lnTo>
                  <a:lnTo>
                    <a:pt x="2909" y="0"/>
                  </a:lnTo>
                  <a:lnTo>
                    <a:pt x="2926" y="0"/>
                  </a:lnTo>
                  <a:lnTo>
                    <a:pt x="2944" y="0"/>
                  </a:lnTo>
                  <a:lnTo>
                    <a:pt x="2961" y="0"/>
                  </a:lnTo>
                  <a:lnTo>
                    <a:pt x="2979" y="0"/>
                  </a:lnTo>
                  <a:lnTo>
                    <a:pt x="2996" y="0"/>
                  </a:lnTo>
                  <a:lnTo>
                    <a:pt x="3013" y="0"/>
                  </a:lnTo>
                  <a:lnTo>
                    <a:pt x="3031" y="0"/>
                  </a:lnTo>
                  <a:lnTo>
                    <a:pt x="3048" y="0"/>
                  </a:lnTo>
                  <a:lnTo>
                    <a:pt x="3065" y="0"/>
                  </a:lnTo>
                  <a:lnTo>
                    <a:pt x="3083" y="0"/>
                  </a:lnTo>
                  <a:lnTo>
                    <a:pt x="3100" y="0"/>
                  </a:lnTo>
                  <a:lnTo>
                    <a:pt x="3117" y="0"/>
                  </a:lnTo>
                  <a:lnTo>
                    <a:pt x="3135" y="0"/>
                  </a:lnTo>
                  <a:lnTo>
                    <a:pt x="3152" y="0"/>
                  </a:lnTo>
                  <a:lnTo>
                    <a:pt x="3169" y="0"/>
                  </a:lnTo>
                  <a:lnTo>
                    <a:pt x="3187" y="0"/>
                  </a:lnTo>
                  <a:lnTo>
                    <a:pt x="3204" y="0"/>
                  </a:lnTo>
                  <a:lnTo>
                    <a:pt x="3222" y="0"/>
                  </a:lnTo>
                  <a:lnTo>
                    <a:pt x="3239" y="0"/>
                  </a:lnTo>
                  <a:lnTo>
                    <a:pt x="3256" y="0"/>
                  </a:lnTo>
                  <a:lnTo>
                    <a:pt x="3274" y="0"/>
                  </a:lnTo>
                  <a:lnTo>
                    <a:pt x="3291" y="0"/>
                  </a:lnTo>
                  <a:lnTo>
                    <a:pt x="3308" y="0"/>
                  </a:lnTo>
                  <a:lnTo>
                    <a:pt x="3326" y="0"/>
                  </a:lnTo>
                  <a:lnTo>
                    <a:pt x="3343" y="0"/>
                  </a:lnTo>
                  <a:lnTo>
                    <a:pt x="3360" y="0"/>
                  </a:lnTo>
                  <a:lnTo>
                    <a:pt x="3378" y="0"/>
                  </a:lnTo>
                  <a:lnTo>
                    <a:pt x="3395" y="0"/>
                  </a:lnTo>
                  <a:lnTo>
                    <a:pt x="3412" y="0"/>
                  </a:lnTo>
                  <a:lnTo>
                    <a:pt x="3430" y="0"/>
                  </a:lnTo>
                  <a:lnTo>
                    <a:pt x="3447" y="0"/>
                  </a:lnTo>
                  <a:lnTo>
                    <a:pt x="3465" y="0"/>
                  </a:lnTo>
                  <a:lnTo>
                    <a:pt x="3482" y="0"/>
                  </a:lnTo>
                  <a:lnTo>
                    <a:pt x="3499" y="0"/>
                  </a:lnTo>
                  <a:lnTo>
                    <a:pt x="3517" y="0"/>
                  </a:lnTo>
                  <a:lnTo>
                    <a:pt x="3534" y="0"/>
                  </a:lnTo>
                  <a:lnTo>
                    <a:pt x="3551" y="0"/>
                  </a:lnTo>
                  <a:lnTo>
                    <a:pt x="3569" y="0"/>
                  </a:lnTo>
                  <a:lnTo>
                    <a:pt x="3586" y="0"/>
                  </a:lnTo>
                  <a:lnTo>
                    <a:pt x="3603" y="0"/>
                  </a:lnTo>
                  <a:lnTo>
                    <a:pt x="3621" y="0"/>
                  </a:lnTo>
                  <a:lnTo>
                    <a:pt x="3638" y="0"/>
                  </a:lnTo>
                  <a:lnTo>
                    <a:pt x="3655" y="0"/>
                  </a:lnTo>
                  <a:lnTo>
                    <a:pt x="3673" y="0"/>
                  </a:lnTo>
                  <a:lnTo>
                    <a:pt x="3690" y="0"/>
                  </a:lnTo>
                  <a:lnTo>
                    <a:pt x="3708" y="0"/>
                  </a:lnTo>
                  <a:lnTo>
                    <a:pt x="3725" y="0"/>
                  </a:lnTo>
                  <a:lnTo>
                    <a:pt x="3742" y="0"/>
                  </a:lnTo>
                  <a:lnTo>
                    <a:pt x="3760" y="0"/>
                  </a:lnTo>
                  <a:lnTo>
                    <a:pt x="3777" y="0"/>
                  </a:lnTo>
                  <a:lnTo>
                    <a:pt x="3794" y="0"/>
                  </a:lnTo>
                  <a:lnTo>
                    <a:pt x="3812" y="0"/>
                  </a:lnTo>
                  <a:lnTo>
                    <a:pt x="3829" y="0"/>
                  </a:lnTo>
                  <a:lnTo>
                    <a:pt x="3846" y="0"/>
                  </a:lnTo>
                  <a:lnTo>
                    <a:pt x="3864" y="0"/>
                  </a:lnTo>
                  <a:lnTo>
                    <a:pt x="3881" y="0"/>
                  </a:lnTo>
                  <a:lnTo>
                    <a:pt x="3898" y="0"/>
                  </a:lnTo>
                  <a:lnTo>
                    <a:pt x="3909" y="0"/>
                  </a:lnTo>
                  <a:lnTo>
                    <a:pt x="3909" y="16"/>
                  </a:lnTo>
                  <a:lnTo>
                    <a:pt x="3881" y="16"/>
                  </a:lnTo>
                  <a:lnTo>
                    <a:pt x="3864" y="16"/>
                  </a:lnTo>
                  <a:lnTo>
                    <a:pt x="3846" y="16"/>
                  </a:lnTo>
                  <a:lnTo>
                    <a:pt x="3829" y="16"/>
                  </a:lnTo>
                  <a:lnTo>
                    <a:pt x="3812" y="16"/>
                  </a:lnTo>
                  <a:lnTo>
                    <a:pt x="3794" y="16"/>
                  </a:lnTo>
                  <a:lnTo>
                    <a:pt x="3777" y="16"/>
                  </a:lnTo>
                  <a:lnTo>
                    <a:pt x="3760" y="16"/>
                  </a:lnTo>
                  <a:lnTo>
                    <a:pt x="3742" y="16"/>
                  </a:lnTo>
                  <a:lnTo>
                    <a:pt x="3725" y="16"/>
                  </a:lnTo>
                  <a:lnTo>
                    <a:pt x="3708" y="16"/>
                  </a:lnTo>
                  <a:lnTo>
                    <a:pt x="3690" y="16"/>
                  </a:lnTo>
                  <a:lnTo>
                    <a:pt x="3673" y="16"/>
                  </a:lnTo>
                  <a:lnTo>
                    <a:pt x="3655" y="16"/>
                  </a:lnTo>
                  <a:lnTo>
                    <a:pt x="3638" y="16"/>
                  </a:lnTo>
                  <a:lnTo>
                    <a:pt x="3621" y="16"/>
                  </a:lnTo>
                  <a:lnTo>
                    <a:pt x="3603" y="16"/>
                  </a:lnTo>
                  <a:lnTo>
                    <a:pt x="3586" y="16"/>
                  </a:lnTo>
                  <a:lnTo>
                    <a:pt x="3569" y="16"/>
                  </a:lnTo>
                  <a:lnTo>
                    <a:pt x="3551" y="16"/>
                  </a:lnTo>
                  <a:lnTo>
                    <a:pt x="3534" y="16"/>
                  </a:lnTo>
                  <a:lnTo>
                    <a:pt x="3517" y="16"/>
                  </a:lnTo>
                  <a:lnTo>
                    <a:pt x="3499" y="16"/>
                  </a:lnTo>
                  <a:lnTo>
                    <a:pt x="3482" y="16"/>
                  </a:lnTo>
                  <a:lnTo>
                    <a:pt x="3465" y="16"/>
                  </a:lnTo>
                  <a:lnTo>
                    <a:pt x="3447" y="16"/>
                  </a:lnTo>
                  <a:lnTo>
                    <a:pt x="3430" y="16"/>
                  </a:lnTo>
                  <a:lnTo>
                    <a:pt x="3412" y="16"/>
                  </a:lnTo>
                  <a:lnTo>
                    <a:pt x="3395" y="16"/>
                  </a:lnTo>
                  <a:lnTo>
                    <a:pt x="3378" y="16"/>
                  </a:lnTo>
                  <a:lnTo>
                    <a:pt x="3360" y="16"/>
                  </a:lnTo>
                  <a:lnTo>
                    <a:pt x="3343" y="16"/>
                  </a:lnTo>
                  <a:lnTo>
                    <a:pt x="3326" y="16"/>
                  </a:lnTo>
                  <a:lnTo>
                    <a:pt x="3308" y="16"/>
                  </a:lnTo>
                  <a:lnTo>
                    <a:pt x="3291" y="16"/>
                  </a:lnTo>
                  <a:lnTo>
                    <a:pt x="3274" y="16"/>
                  </a:lnTo>
                  <a:lnTo>
                    <a:pt x="3256" y="16"/>
                  </a:lnTo>
                  <a:lnTo>
                    <a:pt x="3239" y="16"/>
                  </a:lnTo>
                  <a:lnTo>
                    <a:pt x="3222" y="16"/>
                  </a:lnTo>
                  <a:lnTo>
                    <a:pt x="3204" y="16"/>
                  </a:lnTo>
                  <a:lnTo>
                    <a:pt x="3187" y="16"/>
                  </a:lnTo>
                  <a:lnTo>
                    <a:pt x="3169" y="16"/>
                  </a:lnTo>
                  <a:lnTo>
                    <a:pt x="3152" y="16"/>
                  </a:lnTo>
                  <a:lnTo>
                    <a:pt x="3135" y="16"/>
                  </a:lnTo>
                  <a:lnTo>
                    <a:pt x="3117" y="16"/>
                  </a:lnTo>
                  <a:lnTo>
                    <a:pt x="3100" y="16"/>
                  </a:lnTo>
                  <a:lnTo>
                    <a:pt x="3083" y="16"/>
                  </a:lnTo>
                  <a:lnTo>
                    <a:pt x="3065" y="16"/>
                  </a:lnTo>
                  <a:lnTo>
                    <a:pt x="3048" y="16"/>
                  </a:lnTo>
                  <a:lnTo>
                    <a:pt x="3031" y="16"/>
                  </a:lnTo>
                  <a:lnTo>
                    <a:pt x="3013" y="16"/>
                  </a:lnTo>
                  <a:lnTo>
                    <a:pt x="2996" y="16"/>
                  </a:lnTo>
                  <a:lnTo>
                    <a:pt x="2979" y="16"/>
                  </a:lnTo>
                  <a:lnTo>
                    <a:pt x="2961" y="16"/>
                  </a:lnTo>
                  <a:lnTo>
                    <a:pt x="2944" y="16"/>
                  </a:lnTo>
                  <a:lnTo>
                    <a:pt x="2926" y="16"/>
                  </a:lnTo>
                  <a:lnTo>
                    <a:pt x="2909" y="16"/>
                  </a:lnTo>
                  <a:lnTo>
                    <a:pt x="2892" y="16"/>
                  </a:lnTo>
                  <a:lnTo>
                    <a:pt x="2874" y="16"/>
                  </a:lnTo>
                  <a:lnTo>
                    <a:pt x="2857" y="16"/>
                  </a:lnTo>
                  <a:lnTo>
                    <a:pt x="2840" y="16"/>
                  </a:lnTo>
                  <a:lnTo>
                    <a:pt x="2822" y="16"/>
                  </a:lnTo>
                  <a:lnTo>
                    <a:pt x="2805" y="16"/>
                  </a:lnTo>
                  <a:lnTo>
                    <a:pt x="2788" y="16"/>
                  </a:lnTo>
                  <a:lnTo>
                    <a:pt x="2770" y="16"/>
                  </a:lnTo>
                  <a:lnTo>
                    <a:pt x="2753" y="16"/>
                  </a:lnTo>
                  <a:lnTo>
                    <a:pt x="2736" y="16"/>
                  </a:lnTo>
                  <a:lnTo>
                    <a:pt x="2718" y="16"/>
                  </a:lnTo>
                  <a:lnTo>
                    <a:pt x="2701" y="16"/>
                  </a:lnTo>
                  <a:lnTo>
                    <a:pt x="2683" y="16"/>
                  </a:lnTo>
                  <a:lnTo>
                    <a:pt x="2666" y="16"/>
                  </a:lnTo>
                  <a:lnTo>
                    <a:pt x="2649" y="16"/>
                  </a:lnTo>
                  <a:lnTo>
                    <a:pt x="2631" y="16"/>
                  </a:lnTo>
                  <a:lnTo>
                    <a:pt x="2614" y="16"/>
                  </a:lnTo>
                  <a:lnTo>
                    <a:pt x="2597" y="16"/>
                  </a:lnTo>
                  <a:lnTo>
                    <a:pt x="2579" y="16"/>
                  </a:lnTo>
                  <a:lnTo>
                    <a:pt x="2562" y="16"/>
                  </a:lnTo>
                  <a:lnTo>
                    <a:pt x="2545" y="16"/>
                  </a:lnTo>
                  <a:lnTo>
                    <a:pt x="2527" y="16"/>
                  </a:lnTo>
                  <a:lnTo>
                    <a:pt x="2510" y="16"/>
                  </a:lnTo>
                  <a:lnTo>
                    <a:pt x="2493" y="16"/>
                  </a:lnTo>
                  <a:lnTo>
                    <a:pt x="2475" y="16"/>
                  </a:lnTo>
                  <a:lnTo>
                    <a:pt x="2458" y="16"/>
                  </a:lnTo>
                  <a:lnTo>
                    <a:pt x="2440" y="16"/>
                  </a:lnTo>
                  <a:lnTo>
                    <a:pt x="2423" y="16"/>
                  </a:lnTo>
                  <a:lnTo>
                    <a:pt x="2406" y="16"/>
                  </a:lnTo>
                  <a:lnTo>
                    <a:pt x="2388" y="16"/>
                  </a:lnTo>
                  <a:lnTo>
                    <a:pt x="2371" y="16"/>
                  </a:lnTo>
                  <a:lnTo>
                    <a:pt x="2354" y="16"/>
                  </a:lnTo>
                  <a:lnTo>
                    <a:pt x="2336" y="16"/>
                  </a:lnTo>
                  <a:lnTo>
                    <a:pt x="2319" y="16"/>
                  </a:lnTo>
                  <a:lnTo>
                    <a:pt x="2302" y="16"/>
                  </a:lnTo>
                  <a:lnTo>
                    <a:pt x="2284" y="16"/>
                  </a:lnTo>
                  <a:lnTo>
                    <a:pt x="2267" y="16"/>
                  </a:lnTo>
                  <a:lnTo>
                    <a:pt x="2250" y="16"/>
                  </a:lnTo>
                  <a:lnTo>
                    <a:pt x="2232" y="16"/>
                  </a:lnTo>
                  <a:lnTo>
                    <a:pt x="2215" y="16"/>
                  </a:lnTo>
                  <a:lnTo>
                    <a:pt x="2197" y="16"/>
                  </a:lnTo>
                  <a:lnTo>
                    <a:pt x="2180" y="16"/>
                  </a:lnTo>
                  <a:lnTo>
                    <a:pt x="2163" y="16"/>
                  </a:lnTo>
                  <a:lnTo>
                    <a:pt x="2145" y="16"/>
                  </a:lnTo>
                  <a:lnTo>
                    <a:pt x="2128" y="16"/>
                  </a:lnTo>
                  <a:lnTo>
                    <a:pt x="2111" y="16"/>
                  </a:lnTo>
                  <a:lnTo>
                    <a:pt x="2093" y="16"/>
                  </a:lnTo>
                  <a:lnTo>
                    <a:pt x="2076" y="16"/>
                  </a:lnTo>
                  <a:lnTo>
                    <a:pt x="2059" y="16"/>
                  </a:lnTo>
                  <a:lnTo>
                    <a:pt x="2041" y="16"/>
                  </a:lnTo>
                  <a:lnTo>
                    <a:pt x="2024" y="16"/>
                  </a:lnTo>
                  <a:lnTo>
                    <a:pt x="2007" y="16"/>
                  </a:lnTo>
                  <a:lnTo>
                    <a:pt x="1989" y="16"/>
                  </a:lnTo>
                  <a:lnTo>
                    <a:pt x="1972" y="16"/>
                  </a:lnTo>
                  <a:lnTo>
                    <a:pt x="1954" y="16"/>
                  </a:lnTo>
                  <a:lnTo>
                    <a:pt x="1937" y="16"/>
                  </a:lnTo>
                  <a:lnTo>
                    <a:pt x="1920" y="16"/>
                  </a:lnTo>
                  <a:lnTo>
                    <a:pt x="1902" y="16"/>
                  </a:lnTo>
                  <a:lnTo>
                    <a:pt x="1885" y="16"/>
                  </a:lnTo>
                  <a:lnTo>
                    <a:pt x="1868" y="16"/>
                  </a:lnTo>
                  <a:lnTo>
                    <a:pt x="1850" y="16"/>
                  </a:lnTo>
                  <a:lnTo>
                    <a:pt x="1833" y="16"/>
                  </a:lnTo>
                  <a:lnTo>
                    <a:pt x="1816" y="16"/>
                  </a:lnTo>
                  <a:lnTo>
                    <a:pt x="1798" y="16"/>
                  </a:lnTo>
                  <a:lnTo>
                    <a:pt x="1781" y="16"/>
                  </a:lnTo>
                  <a:lnTo>
                    <a:pt x="1764" y="16"/>
                  </a:lnTo>
                  <a:lnTo>
                    <a:pt x="1746" y="16"/>
                  </a:lnTo>
                  <a:lnTo>
                    <a:pt x="1729" y="16"/>
                  </a:lnTo>
                  <a:lnTo>
                    <a:pt x="1711" y="16"/>
                  </a:lnTo>
                  <a:lnTo>
                    <a:pt x="1694" y="16"/>
                  </a:lnTo>
                  <a:lnTo>
                    <a:pt x="1677" y="16"/>
                  </a:lnTo>
                  <a:lnTo>
                    <a:pt x="1659" y="16"/>
                  </a:lnTo>
                  <a:lnTo>
                    <a:pt x="1642" y="16"/>
                  </a:lnTo>
                  <a:lnTo>
                    <a:pt x="1625" y="16"/>
                  </a:lnTo>
                  <a:lnTo>
                    <a:pt x="1607" y="16"/>
                  </a:lnTo>
                  <a:lnTo>
                    <a:pt x="1590" y="16"/>
                  </a:lnTo>
                  <a:lnTo>
                    <a:pt x="1573" y="16"/>
                  </a:lnTo>
                  <a:lnTo>
                    <a:pt x="1555" y="16"/>
                  </a:lnTo>
                  <a:lnTo>
                    <a:pt x="1538" y="16"/>
                  </a:lnTo>
                  <a:lnTo>
                    <a:pt x="1521" y="16"/>
                  </a:lnTo>
                  <a:lnTo>
                    <a:pt x="1503" y="16"/>
                  </a:lnTo>
                  <a:lnTo>
                    <a:pt x="1486" y="16"/>
                  </a:lnTo>
                  <a:lnTo>
                    <a:pt x="1468" y="16"/>
                  </a:lnTo>
                  <a:lnTo>
                    <a:pt x="1451" y="16"/>
                  </a:lnTo>
                  <a:lnTo>
                    <a:pt x="1434" y="16"/>
                  </a:lnTo>
                  <a:lnTo>
                    <a:pt x="1416" y="16"/>
                  </a:lnTo>
                  <a:lnTo>
                    <a:pt x="1399" y="16"/>
                  </a:lnTo>
                  <a:lnTo>
                    <a:pt x="1382" y="16"/>
                  </a:lnTo>
                  <a:lnTo>
                    <a:pt x="1364" y="16"/>
                  </a:lnTo>
                  <a:lnTo>
                    <a:pt x="1347" y="16"/>
                  </a:lnTo>
                  <a:lnTo>
                    <a:pt x="1330" y="16"/>
                  </a:lnTo>
                  <a:lnTo>
                    <a:pt x="1312" y="16"/>
                  </a:lnTo>
                  <a:lnTo>
                    <a:pt x="1295" y="16"/>
                  </a:lnTo>
                  <a:lnTo>
                    <a:pt x="1278" y="16"/>
                  </a:lnTo>
                  <a:lnTo>
                    <a:pt x="1260" y="16"/>
                  </a:lnTo>
                  <a:lnTo>
                    <a:pt x="1243" y="16"/>
                  </a:lnTo>
                  <a:lnTo>
                    <a:pt x="1225" y="16"/>
                  </a:lnTo>
                  <a:lnTo>
                    <a:pt x="1208" y="16"/>
                  </a:lnTo>
                  <a:lnTo>
                    <a:pt x="1191" y="16"/>
                  </a:lnTo>
                  <a:lnTo>
                    <a:pt x="1173" y="16"/>
                  </a:lnTo>
                  <a:lnTo>
                    <a:pt x="1156" y="16"/>
                  </a:lnTo>
                  <a:lnTo>
                    <a:pt x="1139" y="16"/>
                  </a:lnTo>
                  <a:lnTo>
                    <a:pt x="1121" y="16"/>
                  </a:lnTo>
                  <a:lnTo>
                    <a:pt x="1104" y="16"/>
                  </a:lnTo>
                  <a:lnTo>
                    <a:pt x="1087" y="16"/>
                  </a:lnTo>
                  <a:lnTo>
                    <a:pt x="1069" y="16"/>
                  </a:lnTo>
                  <a:lnTo>
                    <a:pt x="1052" y="16"/>
                  </a:lnTo>
                  <a:lnTo>
                    <a:pt x="1035" y="16"/>
                  </a:lnTo>
                  <a:lnTo>
                    <a:pt x="1017" y="16"/>
                  </a:lnTo>
                  <a:lnTo>
                    <a:pt x="1000" y="16"/>
                  </a:lnTo>
                  <a:lnTo>
                    <a:pt x="982" y="16"/>
                  </a:lnTo>
                  <a:lnTo>
                    <a:pt x="965" y="16"/>
                  </a:lnTo>
                  <a:lnTo>
                    <a:pt x="948" y="16"/>
                  </a:lnTo>
                  <a:lnTo>
                    <a:pt x="930" y="16"/>
                  </a:lnTo>
                  <a:lnTo>
                    <a:pt x="913" y="16"/>
                  </a:lnTo>
                  <a:lnTo>
                    <a:pt x="896" y="16"/>
                  </a:lnTo>
                  <a:lnTo>
                    <a:pt x="878" y="16"/>
                  </a:lnTo>
                  <a:lnTo>
                    <a:pt x="861" y="16"/>
                  </a:lnTo>
                  <a:lnTo>
                    <a:pt x="844" y="16"/>
                  </a:lnTo>
                  <a:lnTo>
                    <a:pt x="826" y="16"/>
                  </a:lnTo>
                  <a:lnTo>
                    <a:pt x="809" y="16"/>
                  </a:lnTo>
                  <a:lnTo>
                    <a:pt x="792" y="16"/>
                  </a:lnTo>
                  <a:lnTo>
                    <a:pt x="774" y="16"/>
                  </a:lnTo>
                  <a:lnTo>
                    <a:pt x="757" y="16"/>
                  </a:lnTo>
                  <a:lnTo>
                    <a:pt x="739" y="16"/>
                  </a:lnTo>
                  <a:lnTo>
                    <a:pt x="722" y="16"/>
                  </a:lnTo>
                  <a:lnTo>
                    <a:pt x="705" y="16"/>
                  </a:lnTo>
                  <a:lnTo>
                    <a:pt x="687" y="16"/>
                  </a:lnTo>
                  <a:lnTo>
                    <a:pt x="670" y="16"/>
                  </a:lnTo>
                  <a:lnTo>
                    <a:pt x="653" y="16"/>
                  </a:lnTo>
                  <a:lnTo>
                    <a:pt x="635" y="16"/>
                  </a:lnTo>
                  <a:lnTo>
                    <a:pt x="618" y="16"/>
                  </a:lnTo>
                  <a:lnTo>
                    <a:pt x="601" y="16"/>
                  </a:lnTo>
                  <a:lnTo>
                    <a:pt x="583" y="16"/>
                  </a:lnTo>
                  <a:lnTo>
                    <a:pt x="566" y="16"/>
                  </a:lnTo>
                  <a:lnTo>
                    <a:pt x="549" y="16"/>
                  </a:lnTo>
                  <a:lnTo>
                    <a:pt x="531" y="16"/>
                  </a:lnTo>
                  <a:lnTo>
                    <a:pt x="514" y="16"/>
                  </a:lnTo>
                  <a:lnTo>
                    <a:pt x="496" y="16"/>
                  </a:lnTo>
                  <a:lnTo>
                    <a:pt x="479" y="16"/>
                  </a:lnTo>
                  <a:lnTo>
                    <a:pt x="462" y="16"/>
                  </a:lnTo>
                  <a:lnTo>
                    <a:pt x="444" y="16"/>
                  </a:lnTo>
                  <a:lnTo>
                    <a:pt x="427" y="16"/>
                  </a:lnTo>
                  <a:lnTo>
                    <a:pt x="410" y="16"/>
                  </a:lnTo>
                  <a:lnTo>
                    <a:pt x="392" y="16"/>
                  </a:lnTo>
                  <a:lnTo>
                    <a:pt x="375" y="16"/>
                  </a:lnTo>
                  <a:lnTo>
                    <a:pt x="358" y="16"/>
                  </a:lnTo>
                  <a:lnTo>
                    <a:pt x="340" y="16"/>
                  </a:lnTo>
                  <a:lnTo>
                    <a:pt x="323" y="16"/>
                  </a:lnTo>
                  <a:lnTo>
                    <a:pt x="306" y="16"/>
                  </a:lnTo>
                  <a:lnTo>
                    <a:pt x="288" y="16"/>
                  </a:lnTo>
                  <a:lnTo>
                    <a:pt x="271" y="16"/>
                  </a:lnTo>
                  <a:lnTo>
                    <a:pt x="253" y="16"/>
                  </a:lnTo>
                  <a:lnTo>
                    <a:pt x="236" y="16"/>
                  </a:lnTo>
                  <a:lnTo>
                    <a:pt x="219" y="16"/>
                  </a:lnTo>
                  <a:lnTo>
                    <a:pt x="201" y="16"/>
                  </a:lnTo>
                  <a:lnTo>
                    <a:pt x="184" y="16"/>
                  </a:lnTo>
                  <a:lnTo>
                    <a:pt x="167" y="16"/>
                  </a:lnTo>
                  <a:lnTo>
                    <a:pt x="149" y="16"/>
                  </a:lnTo>
                  <a:lnTo>
                    <a:pt x="132" y="16"/>
                  </a:lnTo>
                  <a:lnTo>
                    <a:pt x="115" y="16"/>
                  </a:lnTo>
                  <a:lnTo>
                    <a:pt x="97" y="16"/>
                  </a:lnTo>
                  <a:lnTo>
                    <a:pt x="80" y="16"/>
                  </a:lnTo>
                  <a:lnTo>
                    <a:pt x="63" y="16"/>
                  </a:lnTo>
                  <a:lnTo>
                    <a:pt x="45" y="16"/>
                  </a:lnTo>
                  <a:lnTo>
                    <a:pt x="28" y="16"/>
                  </a:lnTo>
                  <a:lnTo>
                    <a:pt x="10" y="16"/>
                  </a:lnTo>
                  <a:close/>
                  <a:moveTo>
                    <a:pt x="28" y="0"/>
                  </a:moveTo>
                  <a:lnTo>
                    <a:pt x="45" y="0"/>
                  </a:lnTo>
                  <a:lnTo>
                    <a:pt x="63" y="0"/>
                  </a:lnTo>
                  <a:lnTo>
                    <a:pt x="80" y="0"/>
                  </a:lnTo>
                  <a:lnTo>
                    <a:pt x="97" y="0"/>
                  </a:lnTo>
                  <a:lnTo>
                    <a:pt x="115" y="0"/>
                  </a:lnTo>
                  <a:lnTo>
                    <a:pt x="132" y="0"/>
                  </a:lnTo>
                  <a:lnTo>
                    <a:pt x="149" y="0"/>
                  </a:lnTo>
                  <a:lnTo>
                    <a:pt x="167" y="0"/>
                  </a:lnTo>
                  <a:lnTo>
                    <a:pt x="184" y="0"/>
                  </a:lnTo>
                  <a:lnTo>
                    <a:pt x="201" y="0"/>
                  </a:lnTo>
                  <a:lnTo>
                    <a:pt x="219" y="0"/>
                  </a:lnTo>
                  <a:lnTo>
                    <a:pt x="236" y="0"/>
                  </a:lnTo>
                  <a:lnTo>
                    <a:pt x="253" y="0"/>
                  </a:lnTo>
                  <a:lnTo>
                    <a:pt x="271" y="0"/>
                  </a:lnTo>
                  <a:lnTo>
                    <a:pt x="288" y="0"/>
                  </a:lnTo>
                  <a:lnTo>
                    <a:pt x="306" y="0"/>
                  </a:lnTo>
                  <a:lnTo>
                    <a:pt x="323" y="0"/>
                  </a:lnTo>
                  <a:lnTo>
                    <a:pt x="340" y="0"/>
                  </a:lnTo>
                  <a:lnTo>
                    <a:pt x="358" y="0"/>
                  </a:lnTo>
                  <a:lnTo>
                    <a:pt x="375" y="0"/>
                  </a:lnTo>
                  <a:lnTo>
                    <a:pt x="392" y="0"/>
                  </a:lnTo>
                  <a:lnTo>
                    <a:pt x="410" y="0"/>
                  </a:lnTo>
                  <a:lnTo>
                    <a:pt x="427" y="0"/>
                  </a:lnTo>
                  <a:lnTo>
                    <a:pt x="444" y="0"/>
                  </a:lnTo>
                  <a:lnTo>
                    <a:pt x="462" y="0"/>
                  </a:lnTo>
                  <a:lnTo>
                    <a:pt x="479" y="0"/>
                  </a:lnTo>
                  <a:lnTo>
                    <a:pt x="496" y="0"/>
                  </a:lnTo>
                  <a:lnTo>
                    <a:pt x="514" y="0"/>
                  </a:lnTo>
                  <a:lnTo>
                    <a:pt x="531" y="0"/>
                  </a:lnTo>
                  <a:lnTo>
                    <a:pt x="549" y="0"/>
                  </a:lnTo>
                  <a:lnTo>
                    <a:pt x="566" y="0"/>
                  </a:lnTo>
                  <a:lnTo>
                    <a:pt x="583" y="0"/>
                  </a:lnTo>
                  <a:lnTo>
                    <a:pt x="601" y="0"/>
                  </a:lnTo>
                  <a:lnTo>
                    <a:pt x="618" y="0"/>
                  </a:lnTo>
                  <a:lnTo>
                    <a:pt x="635" y="0"/>
                  </a:lnTo>
                  <a:lnTo>
                    <a:pt x="653" y="0"/>
                  </a:lnTo>
                  <a:lnTo>
                    <a:pt x="670" y="0"/>
                  </a:lnTo>
                  <a:lnTo>
                    <a:pt x="687" y="0"/>
                  </a:lnTo>
                  <a:lnTo>
                    <a:pt x="705" y="0"/>
                  </a:lnTo>
                  <a:lnTo>
                    <a:pt x="722" y="0"/>
                  </a:lnTo>
                  <a:lnTo>
                    <a:pt x="739" y="0"/>
                  </a:lnTo>
                  <a:lnTo>
                    <a:pt x="757" y="0"/>
                  </a:lnTo>
                  <a:lnTo>
                    <a:pt x="774" y="0"/>
                  </a:lnTo>
                  <a:lnTo>
                    <a:pt x="792" y="0"/>
                  </a:lnTo>
                  <a:lnTo>
                    <a:pt x="809" y="0"/>
                  </a:lnTo>
                  <a:lnTo>
                    <a:pt x="826" y="0"/>
                  </a:lnTo>
                  <a:lnTo>
                    <a:pt x="844" y="0"/>
                  </a:lnTo>
                  <a:lnTo>
                    <a:pt x="861" y="0"/>
                  </a:lnTo>
                  <a:lnTo>
                    <a:pt x="878" y="0"/>
                  </a:lnTo>
                  <a:lnTo>
                    <a:pt x="896" y="0"/>
                  </a:lnTo>
                  <a:lnTo>
                    <a:pt x="913" y="0"/>
                  </a:lnTo>
                  <a:lnTo>
                    <a:pt x="930" y="0"/>
                  </a:lnTo>
                  <a:lnTo>
                    <a:pt x="948" y="0"/>
                  </a:lnTo>
                  <a:lnTo>
                    <a:pt x="965" y="0"/>
                  </a:lnTo>
                  <a:lnTo>
                    <a:pt x="982" y="0"/>
                  </a:lnTo>
                  <a:lnTo>
                    <a:pt x="1000" y="0"/>
                  </a:lnTo>
                  <a:lnTo>
                    <a:pt x="1017" y="0"/>
                  </a:lnTo>
                  <a:lnTo>
                    <a:pt x="1035" y="0"/>
                  </a:lnTo>
                  <a:lnTo>
                    <a:pt x="1052" y="0"/>
                  </a:lnTo>
                  <a:lnTo>
                    <a:pt x="1069" y="0"/>
                  </a:lnTo>
                  <a:lnTo>
                    <a:pt x="1087" y="0"/>
                  </a:lnTo>
                  <a:lnTo>
                    <a:pt x="1104" y="0"/>
                  </a:lnTo>
                  <a:lnTo>
                    <a:pt x="1121" y="0"/>
                  </a:lnTo>
                  <a:lnTo>
                    <a:pt x="1139" y="0"/>
                  </a:lnTo>
                  <a:lnTo>
                    <a:pt x="1156" y="0"/>
                  </a:lnTo>
                  <a:lnTo>
                    <a:pt x="1173" y="0"/>
                  </a:lnTo>
                  <a:lnTo>
                    <a:pt x="1191" y="0"/>
                  </a:lnTo>
                  <a:lnTo>
                    <a:pt x="1208" y="0"/>
                  </a:lnTo>
                  <a:lnTo>
                    <a:pt x="1225" y="0"/>
                  </a:lnTo>
                  <a:lnTo>
                    <a:pt x="1243" y="0"/>
                  </a:lnTo>
                  <a:lnTo>
                    <a:pt x="1260" y="0"/>
                  </a:lnTo>
                  <a:lnTo>
                    <a:pt x="1278" y="0"/>
                  </a:lnTo>
                  <a:lnTo>
                    <a:pt x="1295" y="0"/>
                  </a:lnTo>
                  <a:lnTo>
                    <a:pt x="1312" y="0"/>
                  </a:lnTo>
                  <a:lnTo>
                    <a:pt x="1330" y="0"/>
                  </a:lnTo>
                  <a:lnTo>
                    <a:pt x="1347" y="0"/>
                  </a:lnTo>
                  <a:lnTo>
                    <a:pt x="1364" y="0"/>
                  </a:lnTo>
                  <a:lnTo>
                    <a:pt x="1382" y="0"/>
                  </a:lnTo>
                  <a:lnTo>
                    <a:pt x="1399" y="0"/>
                  </a:lnTo>
                  <a:lnTo>
                    <a:pt x="1416" y="0"/>
                  </a:lnTo>
                  <a:lnTo>
                    <a:pt x="1434" y="0"/>
                  </a:lnTo>
                  <a:lnTo>
                    <a:pt x="1451" y="0"/>
                  </a:lnTo>
                  <a:lnTo>
                    <a:pt x="1468" y="0"/>
                  </a:lnTo>
                  <a:lnTo>
                    <a:pt x="1486" y="0"/>
                  </a:lnTo>
                  <a:lnTo>
                    <a:pt x="1503" y="0"/>
                  </a:lnTo>
                  <a:lnTo>
                    <a:pt x="1521" y="0"/>
                  </a:lnTo>
                  <a:lnTo>
                    <a:pt x="1538" y="0"/>
                  </a:lnTo>
                  <a:lnTo>
                    <a:pt x="1555" y="0"/>
                  </a:lnTo>
                  <a:lnTo>
                    <a:pt x="1573" y="0"/>
                  </a:lnTo>
                  <a:lnTo>
                    <a:pt x="1590" y="0"/>
                  </a:lnTo>
                  <a:lnTo>
                    <a:pt x="1607" y="0"/>
                  </a:lnTo>
                  <a:lnTo>
                    <a:pt x="1625" y="0"/>
                  </a:lnTo>
                  <a:lnTo>
                    <a:pt x="1642" y="0"/>
                  </a:lnTo>
                  <a:lnTo>
                    <a:pt x="1659" y="0"/>
                  </a:lnTo>
                  <a:lnTo>
                    <a:pt x="1677" y="0"/>
                  </a:lnTo>
                  <a:lnTo>
                    <a:pt x="1694" y="0"/>
                  </a:lnTo>
                  <a:lnTo>
                    <a:pt x="1711" y="0"/>
                  </a:lnTo>
                  <a:lnTo>
                    <a:pt x="1729" y="0"/>
                  </a:lnTo>
                  <a:lnTo>
                    <a:pt x="1746" y="0"/>
                  </a:lnTo>
                  <a:lnTo>
                    <a:pt x="1764" y="0"/>
                  </a:lnTo>
                  <a:lnTo>
                    <a:pt x="1781" y="0"/>
                  </a:lnTo>
                  <a:lnTo>
                    <a:pt x="1798" y="0"/>
                  </a:lnTo>
                  <a:lnTo>
                    <a:pt x="1816" y="0"/>
                  </a:lnTo>
                  <a:lnTo>
                    <a:pt x="1833" y="0"/>
                  </a:lnTo>
                  <a:lnTo>
                    <a:pt x="1850" y="0"/>
                  </a:lnTo>
                  <a:lnTo>
                    <a:pt x="1868" y="0"/>
                  </a:lnTo>
                  <a:lnTo>
                    <a:pt x="1885" y="0"/>
                  </a:lnTo>
                  <a:lnTo>
                    <a:pt x="1902" y="0"/>
                  </a:lnTo>
                  <a:lnTo>
                    <a:pt x="1920" y="0"/>
                  </a:lnTo>
                  <a:lnTo>
                    <a:pt x="1937" y="0"/>
                  </a:lnTo>
                  <a:lnTo>
                    <a:pt x="1954" y="0"/>
                  </a:lnTo>
                  <a:lnTo>
                    <a:pt x="1972" y="0"/>
                  </a:lnTo>
                  <a:lnTo>
                    <a:pt x="1989" y="0"/>
                  </a:lnTo>
                  <a:lnTo>
                    <a:pt x="2007" y="0"/>
                  </a:lnTo>
                  <a:lnTo>
                    <a:pt x="2024" y="0"/>
                  </a:lnTo>
                  <a:lnTo>
                    <a:pt x="2041" y="0"/>
                  </a:lnTo>
                  <a:lnTo>
                    <a:pt x="2059" y="0"/>
                  </a:lnTo>
                  <a:lnTo>
                    <a:pt x="2076" y="0"/>
                  </a:lnTo>
                  <a:lnTo>
                    <a:pt x="2093" y="0"/>
                  </a:lnTo>
                  <a:lnTo>
                    <a:pt x="2111" y="0"/>
                  </a:lnTo>
                  <a:lnTo>
                    <a:pt x="2128" y="0"/>
                  </a:lnTo>
                  <a:lnTo>
                    <a:pt x="2145" y="0"/>
                  </a:lnTo>
                  <a:lnTo>
                    <a:pt x="2163" y="0"/>
                  </a:lnTo>
                  <a:lnTo>
                    <a:pt x="2180" y="0"/>
                  </a:lnTo>
                  <a:lnTo>
                    <a:pt x="2197" y="0"/>
                  </a:lnTo>
                  <a:lnTo>
                    <a:pt x="2215" y="0"/>
                  </a:lnTo>
                  <a:lnTo>
                    <a:pt x="2232" y="0"/>
                  </a:lnTo>
                  <a:lnTo>
                    <a:pt x="2250" y="0"/>
                  </a:lnTo>
                  <a:lnTo>
                    <a:pt x="2267" y="0"/>
                  </a:lnTo>
                  <a:lnTo>
                    <a:pt x="2284" y="0"/>
                  </a:lnTo>
                  <a:lnTo>
                    <a:pt x="2302" y="0"/>
                  </a:lnTo>
                  <a:lnTo>
                    <a:pt x="2319" y="0"/>
                  </a:lnTo>
                  <a:lnTo>
                    <a:pt x="2336" y="0"/>
                  </a:lnTo>
                  <a:lnTo>
                    <a:pt x="2354" y="0"/>
                  </a:lnTo>
                  <a:lnTo>
                    <a:pt x="2371" y="0"/>
                  </a:lnTo>
                  <a:lnTo>
                    <a:pt x="2388" y="0"/>
                  </a:lnTo>
                  <a:lnTo>
                    <a:pt x="2406" y="0"/>
                  </a:lnTo>
                  <a:lnTo>
                    <a:pt x="2423" y="0"/>
                  </a:lnTo>
                  <a:lnTo>
                    <a:pt x="2440" y="0"/>
                  </a:lnTo>
                  <a:lnTo>
                    <a:pt x="2458" y="0"/>
                  </a:lnTo>
                  <a:lnTo>
                    <a:pt x="2475" y="0"/>
                  </a:lnTo>
                  <a:lnTo>
                    <a:pt x="2493" y="0"/>
                  </a:lnTo>
                  <a:lnTo>
                    <a:pt x="2510" y="0"/>
                  </a:lnTo>
                  <a:lnTo>
                    <a:pt x="2527" y="0"/>
                  </a:lnTo>
                  <a:lnTo>
                    <a:pt x="2545" y="0"/>
                  </a:lnTo>
                  <a:lnTo>
                    <a:pt x="2562" y="0"/>
                  </a:lnTo>
                  <a:lnTo>
                    <a:pt x="2579" y="0"/>
                  </a:lnTo>
                  <a:lnTo>
                    <a:pt x="2597" y="0"/>
                  </a:lnTo>
                  <a:lnTo>
                    <a:pt x="2614" y="0"/>
                  </a:lnTo>
                  <a:lnTo>
                    <a:pt x="2631" y="0"/>
                  </a:lnTo>
                  <a:lnTo>
                    <a:pt x="2649" y="0"/>
                  </a:lnTo>
                  <a:lnTo>
                    <a:pt x="2666" y="0"/>
                  </a:lnTo>
                  <a:lnTo>
                    <a:pt x="2683" y="0"/>
                  </a:lnTo>
                  <a:lnTo>
                    <a:pt x="2701" y="0"/>
                  </a:lnTo>
                  <a:lnTo>
                    <a:pt x="2718" y="0"/>
                  </a:lnTo>
                  <a:lnTo>
                    <a:pt x="2736" y="0"/>
                  </a:lnTo>
                  <a:lnTo>
                    <a:pt x="2753" y="0"/>
                  </a:lnTo>
                  <a:lnTo>
                    <a:pt x="2770" y="0"/>
                  </a:lnTo>
                  <a:lnTo>
                    <a:pt x="2788" y="0"/>
                  </a:lnTo>
                  <a:lnTo>
                    <a:pt x="2805" y="0"/>
                  </a:lnTo>
                  <a:lnTo>
                    <a:pt x="2822" y="0"/>
                  </a:lnTo>
                  <a:lnTo>
                    <a:pt x="2840" y="0"/>
                  </a:lnTo>
                  <a:lnTo>
                    <a:pt x="2857" y="0"/>
                  </a:lnTo>
                  <a:lnTo>
                    <a:pt x="2874" y="0"/>
                  </a:lnTo>
                  <a:lnTo>
                    <a:pt x="2892" y="0"/>
                  </a:lnTo>
                  <a:lnTo>
                    <a:pt x="2909" y="0"/>
                  </a:lnTo>
                  <a:lnTo>
                    <a:pt x="2926" y="0"/>
                  </a:lnTo>
                  <a:lnTo>
                    <a:pt x="2944" y="0"/>
                  </a:lnTo>
                  <a:lnTo>
                    <a:pt x="2961" y="0"/>
                  </a:lnTo>
                  <a:lnTo>
                    <a:pt x="2979" y="0"/>
                  </a:lnTo>
                  <a:lnTo>
                    <a:pt x="2996" y="0"/>
                  </a:lnTo>
                  <a:lnTo>
                    <a:pt x="3013" y="0"/>
                  </a:lnTo>
                  <a:lnTo>
                    <a:pt x="3031" y="0"/>
                  </a:lnTo>
                  <a:lnTo>
                    <a:pt x="3048" y="0"/>
                  </a:lnTo>
                  <a:lnTo>
                    <a:pt x="3065" y="0"/>
                  </a:lnTo>
                  <a:lnTo>
                    <a:pt x="3083" y="0"/>
                  </a:lnTo>
                  <a:lnTo>
                    <a:pt x="3100" y="0"/>
                  </a:lnTo>
                  <a:lnTo>
                    <a:pt x="3117" y="0"/>
                  </a:lnTo>
                  <a:lnTo>
                    <a:pt x="3135" y="0"/>
                  </a:lnTo>
                  <a:lnTo>
                    <a:pt x="3152" y="0"/>
                  </a:lnTo>
                  <a:lnTo>
                    <a:pt x="3169" y="0"/>
                  </a:lnTo>
                  <a:lnTo>
                    <a:pt x="3187" y="0"/>
                  </a:lnTo>
                  <a:lnTo>
                    <a:pt x="3204" y="0"/>
                  </a:lnTo>
                  <a:lnTo>
                    <a:pt x="3222" y="0"/>
                  </a:lnTo>
                  <a:lnTo>
                    <a:pt x="3239" y="0"/>
                  </a:lnTo>
                  <a:lnTo>
                    <a:pt x="3256" y="0"/>
                  </a:lnTo>
                  <a:lnTo>
                    <a:pt x="3274" y="0"/>
                  </a:lnTo>
                  <a:lnTo>
                    <a:pt x="3291" y="0"/>
                  </a:lnTo>
                  <a:lnTo>
                    <a:pt x="3308" y="0"/>
                  </a:lnTo>
                  <a:lnTo>
                    <a:pt x="3326" y="0"/>
                  </a:lnTo>
                  <a:lnTo>
                    <a:pt x="3343" y="0"/>
                  </a:lnTo>
                  <a:lnTo>
                    <a:pt x="3360" y="0"/>
                  </a:lnTo>
                  <a:lnTo>
                    <a:pt x="3378" y="0"/>
                  </a:lnTo>
                  <a:lnTo>
                    <a:pt x="3395" y="0"/>
                  </a:lnTo>
                  <a:lnTo>
                    <a:pt x="3412" y="0"/>
                  </a:lnTo>
                  <a:lnTo>
                    <a:pt x="3430" y="0"/>
                  </a:lnTo>
                  <a:lnTo>
                    <a:pt x="3447" y="0"/>
                  </a:lnTo>
                  <a:lnTo>
                    <a:pt x="3465" y="0"/>
                  </a:lnTo>
                  <a:lnTo>
                    <a:pt x="3482" y="0"/>
                  </a:lnTo>
                  <a:lnTo>
                    <a:pt x="3499" y="0"/>
                  </a:lnTo>
                  <a:lnTo>
                    <a:pt x="3517" y="0"/>
                  </a:lnTo>
                  <a:lnTo>
                    <a:pt x="3534" y="0"/>
                  </a:lnTo>
                  <a:lnTo>
                    <a:pt x="3551" y="0"/>
                  </a:lnTo>
                  <a:lnTo>
                    <a:pt x="3569" y="0"/>
                  </a:lnTo>
                  <a:lnTo>
                    <a:pt x="3586" y="0"/>
                  </a:lnTo>
                  <a:lnTo>
                    <a:pt x="3603" y="0"/>
                  </a:lnTo>
                  <a:lnTo>
                    <a:pt x="3621" y="0"/>
                  </a:lnTo>
                  <a:lnTo>
                    <a:pt x="3638" y="0"/>
                  </a:lnTo>
                  <a:lnTo>
                    <a:pt x="3655" y="0"/>
                  </a:lnTo>
                  <a:lnTo>
                    <a:pt x="3673" y="0"/>
                  </a:lnTo>
                  <a:lnTo>
                    <a:pt x="3690" y="0"/>
                  </a:lnTo>
                  <a:lnTo>
                    <a:pt x="3708" y="0"/>
                  </a:lnTo>
                  <a:lnTo>
                    <a:pt x="3725" y="0"/>
                  </a:lnTo>
                  <a:lnTo>
                    <a:pt x="3742" y="0"/>
                  </a:lnTo>
                  <a:lnTo>
                    <a:pt x="3760" y="0"/>
                  </a:lnTo>
                  <a:lnTo>
                    <a:pt x="3777" y="0"/>
                  </a:lnTo>
                  <a:lnTo>
                    <a:pt x="3794" y="0"/>
                  </a:lnTo>
                  <a:lnTo>
                    <a:pt x="3812" y="0"/>
                  </a:lnTo>
                  <a:lnTo>
                    <a:pt x="3829" y="0"/>
                  </a:lnTo>
                  <a:lnTo>
                    <a:pt x="3846" y="0"/>
                  </a:lnTo>
                  <a:lnTo>
                    <a:pt x="3864" y="0"/>
                  </a:lnTo>
                  <a:lnTo>
                    <a:pt x="3881" y="0"/>
                  </a:lnTo>
                  <a:lnTo>
                    <a:pt x="3898" y="0"/>
                  </a:lnTo>
                  <a:lnTo>
                    <a:pt x="3898" y="16"/>
                  </a:lnTo>
                  <a:lnTo>
                    <a:pt x="3881" y="16"/>
                  </a:lnTo>
                  <a:lnTo>
                    <a:pt x="3864" y="16"/>
                  </a:lnTo>
                  <a:lnTo>
                    <a:pt x="3846" y="16"/>
                  </a:lnTo>
                  <a:lnTo>
                    <a:pt x="3829" y="16"/>
                  </a:lnTo>
                  <a:lnTo>
                    <a:pt x="3812" y="16"/>
                  </a:lnTo>
                  <a:lnTo>
                    <a:pt x="3794" y="16"/>
                  </a:lnTo>
                  <a:lnTo>
                    <a:pt x="3777" y="16"/>
                  </a:lnTo>
                  <a:lnTo>
                    <a:pt x="3760" y="16"/>
                  </a:lnTo>
                  <a:lnTo>
                    <a:pt x="3742" y="16"/>
                  </a:lnTo>
                  <a:lnTo>
                    <a:pt x="3725" y="16"/>
                  </a:lnTo>
                  <a:lnTo>
                    <a:pt x="3708" y="16"/>
                  </a:lnTo>
                  <a:lnTo>
                    <a:pt x="3690" y="16"/>
                  </a:lnTo>
                  <a:lnTo>
                    <a:pt x="3673" y="16"/>
                  </a:lnTo>
                  <a:lnTo>
                    <a:pt x="3655" y="16"/>
                  </a:lnTo>
                  <a:lnTo>
                    <a:pt x="3638" y="16"/>
                  </a:lnTo>
                  <a:lnTo>
                    <a:pt x="3621" y="16"/>
                  </a:lnTo>
                  <a:lnTo>
                    <a:pt x="3603" y="16"/>
                  </a:lnTo>
                  <a:lnTo>
                    <a:pt x="3586" y="16"/>
                  </a:lnTo>
                  <a:lnTo>
                    <a:pt x="3569" y="16"/>
                  </a:lnTo>
                  <a:lnTo>
                    <a:pt x="3551" y="16"/>
                  </a:lnTo>
                  <a:lnTo>
                    <a:pt x="3534" y="16"/>
                  </a:lnTo>
                  <a:lnTo>
                    <a:pt x="3517" y="16"/>
                  </a:lnTo>
                  <a:lnTo>
                    <a:pt x="3499" y="16"/>
                  </a:lnTo>
                  <a:lnTo>
                    <a:pt x="3482" y="16"/>
                  </a:lnTo>
                  <a:lnTo>
                    <a:pt x="3465" y="16"/>
                  </a:lnTo>
                  <a:lnTo>
                    <a:pt x="3447" y="16"/>
                  </a:lnTo>
                  <a:lnTo>
                    <a:pt x="3430" y="16"/>
                  </a:lnTo>
                  <a:lnTo>
                    <a:pt x="3412" y="16"/>
                  </a:lnTo>
                  <a:lnTo>
                    <a:pt x="3395" y="16"/>
                  </a:lnTo>
                  <a:lnTo>
                    <a:pt x="3378" y="16"/>
                  </a:lnTo>
                  <a:lnTo>
                    <a:pt x="3360" y="16"/>
                  </a:lnTo>
                  <a:lnTo>
                    <a:pt x="3343" y="16"/>
                  </a:lnTo>
                  <a:lnTo>
                    <a:pt x="3326" y="16"/>
                  </a:lnTo>
                  <a:lnTo>
                    <a:pt x="3308" y="16"/>
                  </a:lnTo>
                  <a:lnTo>
                    <a:pt x="3291" y="16"/>
                  </a:lnTo>
                  <a:lnTo>
                    <a:pt x="3274" y="16"/>
                  </a:lnTo>
                  <a:lnTo>
                    <a:pt x="3256" y="16"/>
                  </a:lnTo>
                  <a:lnTo>
                    <a:pt x="3239" y="16"/>
                  </a:lnTo>
                  <a:lnTo>
                    <a:pt x="3222" y="16"/>
                  </a:lnTo>
                  <a:lnTo>
                    <a:pt x="3204" y="16"/>
                  </a:lnTo>
                  <a:lnTo>
                    <a:pt x="3187" y="16"/>
                  </a:lnTo>
                  <a:lnTo>
                    <a:pt x="3169" y="16"/>
                  </a:lnTo>
                  <a:lnTo>
                    <a:pt x="3152" y="16"/>
                  </a:lnTo>
                  <a:lnTo>
                    <a:pt x="3135" y="16"/>
                  </a:lnTo>
                  <a:lnTo>
                    <a:pt x="3117" y="16"/>
                  </a:lnTo>
                  <a:lnTo>
                    <a:pt x="3100" y="16"/>
                  </a:lnTo>
                  <a:lnTo>
                    <a:pt x="3083" y="16"/>
                  </a:lnTo>
                  <a:lnTo>
                    <a:pt x="3065" y="16"/>
                  </a:lnTo>
                  <a:lnTo>
                    <a:pt x="3048" y="16"/>
                  </a:lnTo>
                  <a:lnTo>
                    <a:pt x="3031" y="16"/>
                  </a:lnTo>
                  <a:lnTo>
                    <a:pt x="3013" y="16"/>
                  </a:lnTo>
                  <a:lnTo>
                    <a:pt x="2996" y="16"/>
                  </a:lnTo>
                  <a:lnTo>
                    <a:pt x="2979" y="16"/>
                  </a:lnTo>
                  <a:lnTo>
                    <a:pt x="2961" y="16"/>
                  </a:lnTo>
                  <a:lnTo>
                    <a:pt x="2944" y="16"/>
                  </a:lnTo>
                  <a:lnTo>
                    <a:pt x="2926" y="16"/>
                  </a:lnTo>
                  <a:lnTo>
                    <a:pt x="2909" y="16"/>
                  </a:lnTo>
                  <a:lnTo>
                    <a:pt x="2892" y="16"/>
                  </a:lnTo>
                  <a:lnTo>
                    <a:pt x="2874" y="16"/>
                  </a:lnTo>
                  <a:lnTo>
                    <a:pt x="2857" y="16"/>
                  </a:lnTo>
                  <a:lnTo>
                    <a:pt x="2840" y="16"/>
                  </a:lnTo>
                  <a:lnTo>
                    <a:pt x="2822" y="16"/>
                  </a:lnTo>
                  <a:lnTo>
                    <a:pt x="2805" y="16"/>
                  </a:lnTo>
                  <a:lnTo>
                    <a:pt x="2788" y="16"/>
                  </a:lnTo>
                  <a:lnTo>
                    <a:pt x="2770" y="16"/>
                  </a:lnTo>
                  <a:lnTo>
                    <a:pt x="2753" y="16"/>
                  </a:lnTo>
                  <a:lnTo>
                    <a:pt x="2736" y="16"/>
                  </a:lnTo>
                  <a:lnTo>
                    <a:pt x="2718" y="16"/>
                  </a:lnTo>
                  <a:lnTo>
                    <a:pt x="2701" y="16"/>
                  </a:lnTo>
                  <a:lnTo>
                    <a:pt x="2683" y="16"/>
                  </a:lnTo>
                  <a:lnTo>
                    <a:pt x="2666" y="16"/>
                  </a:lnTo>
                  <a:lnTo>
                    <a:pt x="2649" y="16"/>
                  </a:lnTo>
                  <a:lnTo>
                    <a:pt x="2631" y="16"/>
                  </a:lnTo>
                  <a:lnTo>
                    <a:pt x="2614" y="16"/>
                  </a:lnTo>
                  <a:lnTo>
                    <a:pt x="2597" y="16"/>
                  </a:lnTo>
                  <a:lnTo>
                    <a:pt x="2579" y="16"/>
                  </a:lnTo>
                  <a:lnTo>
                    <a:pt x="2562" y="16"/>
                  </a:lnTo>
                  <a:lnTo>
                    <a:pt x="2545" y="16"/>
                  </a:lnTo>
                  <a:lnTo>
                    <a:pt x="2527" y="16"/>
                  </a:lnTo>
                  <a:lnTo>
                    <a:pt x="2510" y="16"/>
                  </a:lnTo>
                  <a:lnTo>
                    <a:pt x="2493" y="16"/>
                  </a:lnTo>
                  <a:lnTo>
                    <a:pt x="2475" y="16"/>
                  </a:lnTo>
                  <a:lnTo>
                    <a:pt x="2458" y="16"/>
                  </a:lnTo>
                  <a:lnTo>
                    <a:pt x="2440" y="16"/>
                  </a:lnTo>
                  <a:lnTo>
                    <a:pt x="2423" y="16"/>
                  </a:lnTo>
                  <a:lnTo>
                    <a:pt x="2406" y="16"/>
                  </a:lnTo>
                  <a:lnTo>
                    <a:pt x="2388" y="16"/>
                  </a:lnTo>
                  <a:lnTo>
                    <a:pt x="2371" y="16"/>
                  </a:lnTo>
                  <a:lnTo>
                    <a:pt x="2354" y="16"/>
                  </a:lnTo>
                  <a:lnTo>
                    <a:pt x="2336" y="16"/>
                  </a:lnTo>
                  <a:lnTo>
                    <a:pt x="2319" y="16"/>
                  </a:lnTo>
                  <a:lnTo>
                    <a:pt x="2302" y="16"/>
                  </a:lnTo>
                  <a:lnTo>
                    <a:pt x="2284" y="16"/>
                  </a:lnTo>
                  <a:lnTo>
                    <a:pt x="2267" y="16"/>
                  </a:lnTo>
                  <a:lnTo>
                    <a:pt x="2250" y="16"/>
                  </a:lnTo>
                  <a:lnTo>
                    <a:pt x="2232" y="16"/>
                  </a:lnTo>
                  <a:lnTo>
                    <a:pt x="2215" y="16"/>
                  </a:lnTo>
                  <a:lnTo>
                    <a:pt x="2197" y="16"/>
                  </a:lnTo>
                  <a:lnTo>
                    <a:pt x="2180" y="16"/>
                  </a:lnTo>
                  <a:lnTo>
                    <a:pt x="2163" y="16"/>
                  </a:lnTo>
                  <a:lnTo>
                    <a:pt x="2145" y="16"/>
                  </a:lnTo>
                  <a:lnTo>
                    <a:pt x="2128" y="16"/>
                  </a:lnTo>
                  <a:lnTo>
                    <a:pt x="2111" y="16"/>
                  </a:lnTo>
                  <a:lnTo>
                    <a:pt x="2093" y="16"/>
                  </a:lnTo>
                  <a:lnTo>
                    <a:pt x="2076" y="16"/>
                  </a:lnTo>
                  <a:lnTo>
                    <a:pt x="2059" y="16"/>
                  </a:lnTo>
                  <a:lnTo>
                    <a:pt x="2041" y="16"/>
                  </a:lnTo>
                  <a:lnTo>
                    <a:pt x="2024" y="16"/>
                  </a:lnTo>
                  <a:lnTo>
                    <a:pt x="2007" y="16"/>
                  </a:lnTo>
                  <a:lnTo>
                    <a:pt x="1989" y="16"/>
                  </a:lnTo>
                  <a:lnTo>
                    <a:pt x="1972" y="16"/>
                  </a:lnTo>
                  <a:lnTo>
                    <a:pt x="1954" y="16"/>
                  </a:lnTo>
                  <a:lnTo>
                    <a:pt x="1937" y="16"/>
                  </a:lnTo>
                  <a:lnTo>
                    <a:pt x="1920" y="16"/>
                  </a:lnTo>
                  <a:lnTo>
                    <a:pt x="1902" y="16"/>
                  </a:lnTo>
                  <a:lnTo>
                    <a:pt x="1885" y="16"/>
                  </a:lnTo>
                  <a:lnTo>
                    <a:pt x="1868" y="16"/>
                  </a:lnTo>
                  <a:lnTo>
                    <a:pt x="1850" y="16"/>
                  </a:lnTo>
                  <a:lnTo>
                    <a:pt x="1833" y="16"/>
                  </a:lnTo>
                  <a:lnTo>
                    <a:pt x="1816" y="16"/>
                  </a:lnTo>
                  <a:lnTo>
                    <a:pt x="1798" y="16"/>
                  </a:lnTo>
                  <a:lnTo>
                    <a:pt x="1781" y="16"/>
                  </a:lnTo>
                  <a:lnTo>
                    <a:pt x="1764" y="16"/>
                  </a:lnTo>
                  <a:lnTo>
                    <a:pt x="1746" y="16"/>
                  </a:lnTo>
                  <a:lnTo>
                    <a:pt x="1729" y="16"/>
                  </a:lnTo>
                  <a:lnTo>
                    <a:pt x="1711" y="16"/>
                  </a:lnTo>
                  <a:lnTo>
                    <a:pt x="1694" y="16"/>
                  </a:lnTo>
                  <a:lnTo>
                    <a:pt x="1677" y="16"/>
                  </a:lnTo>
                  <a:lnTo>
                    <a:pt x="1659" y="16"/>
                  </a:lnTo>
                  <a:lnTo>
                    <a:pt x="1642" y="16"/>
                  </a:lnTo>
                  <a:lnTo>
                    <a:pt x="1625" y="16"/>
                  </a:lnTo>
                  <a:lnTo>
                    <a:pt x="1607" y="16"/>
                  </a:lnTo>
                  <a:lnTo>
                    <a:pt x="1590" y="16"/>
                  </a:lnTo>
                  <a:lnTo>
                    <a:pt x="1573" y="16"/>
                  </a:lnTo>
                  <a:lnTo>
                    <a:pt x="1555" y="16"/>
                  </a:lnTo>
                  <a:lnTo>
                    <a:pt x="1538" y="16"/>
                  </a:lnTo>
                  <a:lnTo>
                    <a:pt x="1521" y="16"/>
                  </a:lnTo>
                  <a:lnTo>
                    <a:pt x="1503" y="16"/>
                  </a:lnTo>
                  <a:lnTo>
                    <a:pt x="1486" y="16"/>
                  </a:lnTo>
                  <a:lnTo>
                    <a:pt x="1468" y="16"/>
                  </a:lnTo>
                  <a:lnTo>
                    <a:pt x="1451" y="16"/>
                  </a:lnTo>
                  <a:lnTo>
                    <a:pt x="1434" y="16"/>
                  </a:lnTo>
                  <a:lnTo>
                    <a:pt x="1416" y="16"/>
                  </a:lnTo>
                  <a:lnTo>
                    <a:pt x="1399" y="16"/>
                  </a:lnTo>
                  <a:lnTo>
                    <a:pt x="1382" y="16"/>
                  </a:lnTo>
                  <a:lnTo>
                    <a:pt x="1364" y="16"/>
                  </a:lnTo>
                  <a:lnTo>
                    <a:pt x="1347" y="16"/>
                  </a:lnTo>
                  <a:lnTo>
                    <a:pt x="1330" y="16"/>
                  </a:lnTo>
                  <a:lnTo>
                    <a:pt x="1312" y="16"/>
                  </a:lnTo>
                  <a:lnTo>
                    <a:pt x="1295" y="16"/>
                  </a:lnTo>
                  <a:lnTo>
                    <a:pt x="1278" y="16"/>
                  </a:lnTo>
                  <a:lnTo>
                    <a:pt x="1260" y="16"/>
                  </a:lnTo>
                  <a:lnTo>
                    <a:pt x="1243" y="16"/>
                  </a:lnTo>
                  <a:lnTo>
                    <a:pt x="1225" y="16"/>
                  </a:lnTo>
                  <a:lnTo>
                    <a:pt x="1208" y="16"/>
                  </a:lnTo>
                  <a:lnTo>
                    <a:pt x="1191" y="16"/>
                  </a:lnTo>
                  <a:lnTo>
                    <a:pt x="1173" y="16"/>
                  </a:lnTo>
                  <a:lnTo>
                    <a:pt x="1156" y="16"/>
                  </a:lnTo>
                  <a:lnTo>
                    <a:pt x="1139" y="16"/>
                  </a:lnTo>
                  <a:lnTo>
                    <a:pt x="1121" y="16"/>
                  </a:lnTo>
                  <a:lnTo>
                    <a:pt x="1104" y="16"/>
                  </a:lnTo>
                  <a:lnTo>
                    <a:pt x="1087" y="16"/>
                  </a:lnTo>
                  <a:lnTo>
                    <a:pt x="1069" y="16"/>
                  </a:lnTo>
                  <a:lnTo>
                    <a:pt x="1052" y="16"/>
                  </a:lnTo>
                  <a:lnTo>
                    <a:pt x="1035" y="16"/>
                  </a:lnTo>
                  <a:lnTo>
                    <a:pt x="1017" y="16"/>
                  </a:lnTo>
                  <a:lnTo>
                    <a:pt x="1000" y="16"/>
                  </a:lnTo>
                  <a:lnTo>
                    <a:pt x="982" y="16"/>
                  </a:lnTo>
                  <a:lnTo>
                    <a:pt x="965" y="16"/>
                  </a:lnTo>
                  <a:lnTo>
                    <a:pt x="948" y="16"/>
                  </a:lnTo>
                  <a:lnTo>
                    <a:pt x="930" y="16"/>
                  </a:lnTo>
                  <a:lnTo>
                    <a:pt x="913" y="16"/>
                  </a:lnTo>
                  <a:lnTo>
                    <a:pt x="896" y="16"/>
                  </a:lnTo>
                  <a:lnTo>
                    <a:pt x="878" y="16"/>
                  </a:lnTo>
                  <a:lnTo>
                    <a:pt x="861" y="16"/>
                  </a:lnTo>
                  <a:lnTo>
                    <a:pt x="844" y="16"/>
                  </a:lnTo>
                  <a:lnTo>
                    <a:pt x="826" y="16"/>
                  </a:lnTo>
                  <a:lnTo>
                    <a:pt x="809" y="16"/>
                  </a:lnTo>
                  <a:lnTo>
                    <a:pt x="792" y="16"/>
                  </a:lnTo>
                  <a:lnTo>
                    <a:pt x="774" y="16"/>
                  </a:lnTo>
                  <a:lnTo>
                    <a:pt x="757" y="16"/>
                  </a:lnTo>
                  <a:lnTo>
                    <a:pt x="739" y="16"/>
                  </a:lnTo>
                  <a:lnTo>
                    <a:pt x="722" y="16"/>
                  </a:lnTo>
                  <a:lnTo>
                    <a:pt x="705" y="16"/>
                  </a:lnTo>
                  <a:lnTo>
                    <a:pt x="687" y="16"/>
                  </a:lnTo>
                  <a:lnTo>
                    <a:pt x="670" y="16"/>
                  </a:lnTo>
                  <a:lnTo>
                    <a:pt x="653" y="16"/>
                  </a:lnTo>
                  <a:lnTo>
                    <a:pt x="635" y="16"/>
                  </a:lnTo>
                  <a:lnTo>
                    <a:pt x="618" y="16"/>
                  </a:lnTo>
                  <a:lnTo>
                    <a:pt x="601" y="16"/>
                  </a:lnTo>
                  <a:lnTo>
                    <a:pt x="583" y="16"/>
                  </a:lnTo>
                  <a:lnTo>
                    <a:pt x="566" y="16"/>
                  </a:lnTo>
                  <a:lnTo>
                    <a:pt x="549" y="16"/>
                  </a:lnTo>
                  <a:lnTo>
                    <a:pt x="531" y="16"/>
                  </a:lnTo>
                  <a:lnTo>
                    <a:pt x="514" y="16"/>
                  </a:lnTo>
                  <a:lnTo>
                    <a:pt x="496" y="16"/>
                  </a:lnTo>
                  <a:lnTo>
                    <a:pt x="479" y="16"/>
                  </a:lnTo>
                  <a:lnTo>
                    <a:pt x="462" y="16"/>
                  </a:lnTo>
                  <a:lnTo>
                    <a:pt x="444" y="16"/>
                  </a:lnTo>
                  <a:lnTo>
                    <a:pt x="427" y="16"/>
                  </a:lnTo>
                  <a:lnTo>
                    <a:pt x="410" y="16"/>
                  </a:lnTo>
                  <a:lnTo>
                    <a:pt x="392" y="16"/>
                  </a:lnTo>
                  <a:lnTo>
                    <a:pt x="375" y="16"/>
                  </a:lnTo>
                  <a:lnTo>
                    <a:pt x="358" y="16"/>
                  </a:lnTo>
                  <a:lnTo>
                    <a:pt x="340" y="16"/>
                  </a:lnTo>
                  <a:lnTo>
                    <a:pt x="323" y="16"/>
                  </a:lnTo>
                  <a:lnTo>
                    <a:pt x="306" y="16"/>
                  </a:lnTo>
                  <a:lnTo>
                    <a:pt x="288" y="16"/>
                  </a:lnTo>
                  <a:lnTo>
                    <a:pt x="271" y="16"/>
                  </a:lnTo>
                  <a:lnTo>
                    <a:pt x="253" y="16"/>
                  </a:lnTo>
                  <a:lnTo>
                    <a:pt x="236" y="16"/>
                  </a:lnTo>
                  <a:lnTo>
                    <a:pt x="219" y="16"/>
                  </a:lnTo>
                  <a:lnTo>
                    <a:pt x="201" y="16"/>
                  </a:lnTo>
                  <a:lnTo>
                    <a:pt x="184" y="16"/>
                  </a:lnTo>
                  <a:lnTo>
                    <a:pt x="167" y="16"/>
                  </a:lnTo>
                  <a:lnTo>
                    <a:pt x="149" y="16"/>
                  </a:lnTo>
                  <a:lnTo>
                    <a:pt x="132" y="16"/>
                  </a:lnTo>
                  <a:lnTo>
                    <a:pt x="115" y="16"/>
                  </a:lnTo>
                  <a:lnTo>
                    <a:pt x="97" y="16"/>
                  </a:lnTo>
                  <a:lnTo>
                    <a:pt x="80" y="16"/>
                  </a:lnTo>
                  <a:lnTo>
                    <a:pt x="63" y="16"/>
                  </a:lnTo>
                  <a:lnTo>
                    <a:pt x="45" y="16"/>
                  </a:lnTo>
                  <a:lnTo>
                    <a:pt x="28" y="16"/>
                  </a:lnTo>
                  <a:lnTo>
                    <a:pt x="10" y="16"/>
                  </a:lnTo>
                  <a:lnTo>
                    <a:pt x="10" y="0"/>
                  </a:lnTo>
                  <a:lnTo>
                    <a:pt x="28" y="0"/>
                  </a:lnTo>
                  <a:close/>
                </a:path>
              </a:pathLst>
            </a:custGeom>
            <a:solidFill>
              <a:srgbClr val="FFFFFF"/>
            </a:solidFill>
            <a:ln w="3175"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9" name="Freeform 100"/>
            <p:cNvSpPr>
              <a:spLocks/>
            </p:cNvSpPr>
            <p:nvPr/>
          </p:nvSpPr>
          <p:spPr bwMode="auto">
            <a:xfrm>
              <a:off x="1871" y="2829"/>
              <a:ext cx="1465" cy="735"/>
            </a:xfrm>
            <a:custGeom>
              <a:avLst/>
              <a:gdLst>
                <a:gd name="T0" fmla="*/ 46 w 1465"/>
                <a:gd name="T1" fmla="*/ 383 h 735"/>
                <a:gd name="T2" fmla="*/ 99 w 1465"/>
                <a:gd name="T3" fmla="*/ 201 h 735"/>
                <a:gd name="T4" fmla="*/ 151 w 1465"/>
                <a:gd name="T5" fmla="*/ 104 h 735"/>
                <a:gd name="T6" fmla="*/ 203 w 1465"/>
                <a:gd name="T7" fmla="*/ 46 h 735"/>
                <a:gd name="T8" fmla="*/ 255 w 1465"/>
                <a:gd name="T9" fmla="*/ 41 h 735"/>
                <a:gd name="T10" fmla="*/ 308 w 1465"/>
                <a:gd name="T11" fmla="*/ 38 h 735"/>
                <a:gd name="T12" fmla="*/ 360 w 1465"/>
                <a:gd name="T13" fmla="*/ 34 h 735"/>
                <a:gd name="T14" fmla="*/ 412 w 1465"/>
                <a:gd name="T15" fmla="*/ 30 h 735"/>
                <a:gd name="T16" fmla="*/ 465 w 1465"/>
                <a:gd name="T17" fmla="*/ 27 h 735"/>
                <a:gd name="T18" fmla="*/ 517 w 1465"/>
                <a:gd name="T19" fmla="*/ 24 h 735"/>
                <a:gd name="T20" fmla="*/ 570 w 1465"/>
                <a:gd name="T21" fmla="*/ 21 h 735"/>
                <a:gd name="T22" fmla="*/ 621 w 1465"/>
                <a:gd name="T23" fmla="*/ 18 h 735"/>
                <a:gd name="T24" fmla="*/ 674 w 1465"/>
                <a:gd name="T25" fmla="*/ 15 h 735"/>
                <a:gd name="T26" fmla="*/ 726 w 1465"/>
                <a:gd name="T27" fmla="*/ 13 h 735"/>
                <a:gd name="T28" fmla="*/ 779 w 1465"/>
                <a:gd name="T29" fmla="*/ 10 h 735"/>
                <a:gd name="T30" fmla="*/ 831 w 1465"/>
                <a:gd name="T31" fmla="*/ 9 h 735"/>
                <a:gd name="T32" fmla="*/ 883 w 1465"/>
                <a:gd name="T33" fmla="*/ 6 h 735"/>
                <a:gd name="T34" fmla="*/ 936 w 1465"/>
                <a:gd name="T35" fmla="*/ 5 h 735"/>
                <a:gd name="T36" fmla="*/ 988 w 1465"/>
                <a:gd name="T37" fmla="*/ 3 h 735"/>
                <a:gd name="T38" fmla="*/ 1040 w 1465"/>
                <a:gd name="T39" fmla="*/ 1 h 735"/>
                <a:gd name="T40" fmla="*/ 1092 w 1465"/>
                <a:gd name="T41" fmla="*/ 1 h 735"/>
                <a:gd name="T42" fmla="*/ 1145 w 1465"/>
                <a:gd name="T43" fmla="*/ 0 h 735"/>
                <a:gd name="T44" fmla="*/ 1197 w 1465"/>
                <a:gd name="T45" fmla="*/ 3 h 735"/>
                <a:gd name="T46" fmla="*/ 1249 w 1465"/>
                <a:gd name="T47" fmla="*/ 10 h 735"/>
                <a:gd name="T48" fmla="*/ 1302 w 1465"/>
                <a:gd name="T49" fmla="*/ 19 h 735"/>
                <a:gd name="T50" fmla="*/ 1354 w 1465"/>
                <a:gd name="T51" fmla="*/ 33 h 735"/>
                <a:gd name="T52" fmla="*/ 1406 w 1465"/>
                <a:gd name="T53" fmla="*/ 50 h 735"/>
                <a:gd name="T54" fmla="*/ 1458 w 1465"/>
                <a:gd name="T55" fmla="*/ 149 h 735"/>
                <a:gd name="T56" fmla="*/ 1426 w 1465"/>
                <a:gd name="T57" fmla="*/ 735 h 735"/>
                <a:gd name="T58" fmla="*/ 1373 w 1465"/>
                <a:gd name="T59" fmla="*/ 735 h 735"/>
                <a:gd name="T60" fmla="*/ 1321 w 1465"/>
                <a:gd name="T61" fmla="*/ 735 h 735"/>
                <a:gd name="T62" fmla="*/ 1269 w 1465"/>
                <a:gd name="T63" fmla="*/ 735 h 735"/>
                <a:gd name="T64" fmla="*/ 1217 w 1465"/>
                <a:gd name="T65" fmla="*/ 735 h 735"/>
                <a:gd name="T66" fmla="*/ 1164 w 1465"/>
                <a:gd name="T67" fmla="*/ 735 h 735"/>
                <a:gd name="T68" fmla="*/ 1112 w 1465"/>
                <a:gd name="T69" fmla="*/ 735 h 735"/>
                <a:gd name="T70" fmla="*/ 1060 w 1465"/>
                <a:gd name="T71" fmla="*/ 735 h 735"/>
                <a:gd name="T72" fmla="*/ 1007 w 1465"/>
                <a:gd name="T73" fmla="*/ 735 h 735"/>
                <a:gd name="T74" fmla="*/ 955 w 1465"/>
                <a:gd name="T75" fmla="*/ 735 h 735"/>
                <a:gd name="T76" fmla="*/ 903 w 1465"/>
                <a:gd name="T77" fmla="*/ 735 h 735"/>
                <a:gd name="T78" fmla="*/ 850 w 1465"/>
                <a:gd name="T79" fmla="*/ 735 h 735"/>
                <a:gd name="T80" fmla="*/ 798 w 1465"/>
                <a:gd name="T81" fmla="*/ 735 h 735"/>
                <a:gd name="T82" fmla="*/ 746 w 1465"/>
                <a:gd name="T83" fmla="*/ 735 h 735"/>
                <a:gd name="T84" fmla="*/ 693 w 1465"/>
                <a:gd name="T85" fmla="*/ 735 h 735"/>
                <a:gd name="T86" fmla="*/ 641 w 1465"/>
                <a:gd name="T87" fmla="*/ 735 h 735"/>
                <a:gd name="T88" fmla="*/ 589 w 1465"/>
                <a:gd name="T89" fmla="*/ 735 h 735"/>
                <a:gd name="T90" fmla="*/ 537 w 1465"/>
                <a:gd name="T91" fmla="*/ 735 h 735"/>
                <a:gd name="T92" fmla="*/ 484 w 1465"/>
                <a:gd name="T93" fmla="*/ 735 h 735"/>
                <a:gd name="T94" fmla="*/ 432 w 1465"/>
                <a:gd name="T95" fmla="*/ 735 h 735"/>
                <a:gd name="T96" fmla="*/ 380 w 1465"/>
                <a:gd name="T97" fmla="*/ 735 h 735"/>
                <a:gd name="T98" fmla="*/ 327 w 1465"/>
                <a:gd name="T99" fmla="*/ 735 h 735"/>
                <a:gd name="T100" fmla="*/ 275 w 1465"/>
                <a:gd name="T101" fmla="*/ 735 h 735"/>
                <a:gd name="T102" fmla="*/ 223 w 1465"/>
                <a:gd name="T103" fmla="*/ 735 h 735"/>
                <a:gd name="T104" fmla="*/ 171 w 1465"/>
                <a:gd name="T105" fmla="*/ 735 h 735"/>
                <a:gd name="T106" fmla="*/ 118 w 1465"/>
                <a:gd name="T107" fmla="*/ 735 h 735"/>
                <a:gd name="T108" fmla="*/ 66 w 1465"/>
                <a:gd name="T109" fmla="*/ 735 h 735"/>
                <a:gd name="T110" fmla="*/ 14 w 1465"/>
                <a:gd name="T111" fmla="*/ 735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5" h="735">
                  <a:moveTo>
                    <a:pt x="0" y="682"/>
                  </a:moveTo>
                  <a:lnTo>
                    <a:pt x="7" y="631"/>
                  </a:lnTo>
                  <a:lnTo>
                    <a:pt x="14" y="583"/>
                  </a:lnTo>
                  <a:lnTo>
                    <a:pt x="20" y="538"/>
                  </a:lnTo>
                  <a:lnTo>
                    <a:pt x="27" y="495"/>
                  </a:lnTo>
                  <a:lnTo>
                    <a:pt x="33" y="455"/>
                  </a:lnTo>
                  <a:lnTo>
                    <a:pt x="40" y="418"/>
                  </a:lnTo>
                  <a:lnTo>
                    <a:pt x="46" y="383"/>
                  </a:lnTo>
                  <a:lnTo>
                    <a:pt x="53" y="351"/>
                  </a:lnTo>
                  <a:lnTo>
                    <a:pt x="60" y="322"/>
                  </a:lnTo>
                  <a:lnTo>
                    <a:pt x="66" y="295"/>
                  </a:lnTo>
                  <a:lnTo>
                    <a:pt x="72" y="271"/>
                  </a:lnTo>
                  <a:lnTo>
                    <a:pt x="79" y="249"/>
                  </a:lnTo>
                  <a:lnTo>
                    <a:pt x="86" y="230"/>
                  </a:lnTo>
                  <a:lnTo>
                    <a:pt x="92" y="215"/>
                  </a:lnTo>
                  <a:lnTo>
                    <a:pt x="99" y="201"/>
                  </a:lnTo>
                  <a:lnTo>
                    <a:pt x="105" y="188"/>
                  </a:lnTo>
                  <a:lnTo>
                    <a:pt x="112" y="175"/>
                  </a:lnTo>
                  <a:lnTo>
                    <a:pt x="118" y="163"/>
                  </a:lnTo>
                  <a:lnTo>
                    <a:pt x="125" y="151"/>
                  </a:lnTo>
                  <a:lnTo>
                    <a:pt x="131" y="139"/>
                  </a:lnTo>
                  <a:lnTo>
                    <a:pt x="138" y="127"/>
                  </a:lnTo>
                  <a:lnTo>
                    <a:pt x="144" y="115"/>
                  </a:lnTo>
                  <a:lnTo>
                    <a:pt x="151" y="104"/>
                  </a:lnTo>
                  <a:lnTo>
                    <a:pt x="157" y="93"/>
                  </a:lnTo>
                  <a:lnTo>
                    <a:pt x="164" y="82"/>
                  </a:lnTo>
                  <a:lnTo>
                    <a:pt x="171" y="73"/>
                  </a:lnTo>
                  <a:lnTo>
                    <a:pt x="177" y="65"/>
                  </a:lnTo>
                  <a:lnTo>
                    <a:pt x="183" y="58"/>
                  </a:lnTo>
                  <a:lnTo>
                    <a:pt x="190" y="53"/>
                  </a:lnTo>
                  <a:lnTo>
                    <a:pt x="197" y="49"/>
                  </a:lnTo>
                  <a:lnTo>
                    <a:pt x="203" y="46"/>
                  </a:lnTo>
                  <a:lnTo>
                    <a:pt x="210" y="45"/>
                  </a:lnTo>
                  <a:lnTo>
                    <a:pt x="216" y="44"/>
                  </a:lnTo>
                  <a:lnTo>
                    <a:pt x="223" y="44"/>
                  </a:lnTo>
                  <a:lnTo>
                    <a:pt x="229" y="44"/>
                  </a:lnTo>
                  <a:lnTo>
                    <a:pt x="236" y="43"/>
                  </a:lnTo>
                  <a:lnTo>
                    <a:pt x="243" y="42"/>
                  </a:lnTo>
                  <a:lnTo>
                    <a:pt x="249" y="42"/>
                  </a:lnTo>
                  <a:lnTo>
                    <a:pt x="255" y="41"/>
                  </a:lnTo>
                  <a:lnTo>
                    <a:pt x="262" y="41"/>
                  </a:lnTo>
                  <a:lnTo>
                    <a:pt x="269" y="41"/>
                  </a:lnTo>
                  <a:lnTo>
                    <a:pt x="275" y="40"/>
                  </a:lnTo>
                  <a:lnTo>
                    <a:pt x="282" y="39"/>
                  </a:lnTo>
                  <a:lnTo>
                    <a:pt x="288" y="39"/>
                  </a:lnTo>
                  <a:lnTo>
                    <a:pt x="295" y="39"/>
                  </a:lnTo>
                  <a:lnTo>
                    <a:pt x="301" y="38"/>
                  </a:lnTo>
                  <a:lnTo>
                    <a:pt x="308" y="38"/>
                  </a:lnTo>
                  <a:lnTo>
                    <a:pt x="315" y="37"/>
                  </a:lnTo>
                  <a:lnTo>
                    <a:pt x="321" y="37"/>
                  </a:lnTo>
                  <a:lnTo>
                    <a:pt x="327" y="36"/>
                  </a:lnTo>
                  <a:lnTo>
                    <a:pt x="334" y="36"/>
                  </a:lnTo>
                  <a:lnTo>
                    <a:pt x="341" y="35"/>
                  </a:lnTo>
                  <a:lnTo>
                    <a:pt x="347" y="35"/>
                  </a:lnTo>
                  <a:lnTo>
                    <a:pt x="354" y="34"/>
                  </a:lnTo>
                  <a:lnTo>
                    <a:pt x="360" y="34"/>
                  </a:lnTo>
                  <a:lnTo>
                    <a:pt x="366" y="33"/>
                  </a:lnTo>
                  <a:lnTo>
                    <a:pt x="373" y="33"/>
                  </a:lnTo>
                  <a:lnTo>
                    <a:pt x="380" y="33"/>
                  </a:lnTo>
                  <a:lnTo>
                    <a:pt x="386" y="32"/>
                  </a:lnTo>
                  <a:lnTo>
                    <a:pt x="393" y="32"/>
                  </a:lnTo>
                  <a:lnTo>
                    <a:pt x="399" y="31"/>
                  </a:lnTo>
                  <a:lnTo>
                    <a:pt x="406" y="31"/>
                  </a:lnTo>
                  <a:lnTo>
                    <a:pt x="412" y="30"/>
                  </a:lnTo>
                  <a:lnTo>
                    <a:pt x="419" y="30"/>
                  </a:lnTo>
                  <a:lnTo>
                    <a:pt x="426" y="30"/>
                  </a:lnTo>
                  <a:lnTo>
                    <a:pt x="432" y="29"/>
                  </a:lnTo>
                  <a:lnTo>
                    <a:pt x="438" y="29"/>
                  </a:lnTo>
                  <a:lnTo>
                    <a:pt x="445" y="28"/>
                  </a:lnTo>
                  <a:lnTo>
                    <a:pt x="452" y="28"/>
                  </a:lnTo>
                  <a:lnTo>
                    <a:pt x="458" y="27"/>
                  </a:lnTo>
                  <a:lnTo>
                    <a:pt x="465" y="27"/>
                  </a:lnTo>
                  <a:lnTo>
                    <a:pt x="471" y="27"/>
                  </a:lnTo>
                  <a:lnTo>
                    <a:pt x="478" y="26"/>
                  </a:lnTo>
                  <a:lnTo>
                    <a:pt x="484" y="26"/>
                  </a:lnTo>
                  <a:lnTo>
                    <a:pt x="491" y="25"/>
                  </a:lnTo>
                  <a:lnTo>
                    <a:pt x="498" y="25"/>
                  </a:lnTo>
                  <a:lnTo>
                    <a:pt x="504" y="25"/>
                  </a:lnTo>
                  <a:lnTo>
                    <a:pt x="510" y="24"/>
                  </a:lnTo>
                  <a:lnTo>
                    <a:pt x="517" y="24"/>
                  </a:lnTo>
                  <a:lnTo>
                    <a:pt x="524" y="24"/>
                  </a:lnTo>
                  <a:lnTo>
                    <a:pt x="530" y="23"/>
                  </a:lnTo>
                  <a:lnTo>
                    <a:pt x="537" y="23"/>
                  </a:lnTo>
                  <a:lnTo>
                    <a:pt x="543" y="22"/>
                  </a:lnTo>
                  <a:lnTo>
                    <a:pt x="550" y="22"/>
                  </a:lnTo>
                  <a:lnTo>
                    <a:pt x="556" y="22"/>
                  </a:lnTo>
                  <a:lnTo>
                    <a:pt x="563" y="21"/>
                  </a:lnTo>
                  <a:lnTo>
                    <a:pt x="570" y="21"/>
                  </a:lnTo>
                  <a:lnTo>
                    <a:pt x="576" y="21"/>
                  </a:lnTo>
                  <a:lnTo>
                    <a:pt x="582" y="20"/>
                  </a:lnTo>
                  <a:lnTo>
                    <a:pt x="589" y="20"/>
                  </a:lnTo>
                  <a:lnTo>
                    <a:pt x="595" y="19"/>
                  </a:lnTo>
                  <a:lnTo>
                    <a:pt x="602" y="19"/>
                  </a:lnTo>
                  <a:lnTo>
                    <a:pt x="609" y="19"/>
                  </a:lnTo>
                  <a:lnTo>
                    <a:pt x="615" y="18"/>
                  </a:lnTo>
                  <a:lnTo>
                    <a:pt x="621" y="18"/>
                  </a:lnTo>
                  <a:lnTo>
                    <a:pt x="628" y="18"/>
                  </a:lnTo>
                  <a:lnTo>
                    <a:pt x="635" y="17"/>
                  </a:lnTo>
                  <a:lnTo>
                    <a:pt x="641" y="17"/>
                  </a:lnTo>
                  <a:lnTo>
                    <a:pt x="648" y="17"/>
                  </a:lnTo>
                  <a:lnTo>
                    <a:pt x="654" y="16"/>
                  </a:lnTo>
                  <a:lnTo>
                    <a:pt x="661" y="16"/>
                  </a:lnTo>
                  <a:lnTo>
                    <a:pt x="667" y="16"/>
                  </a:lnTo>
                  <a:lnTo>
                    <a:pt x="674" y="15"/>
                  </a:lnTo>
                  <a:lnTo>
                    <a:pt x="681" y="15"/>
                  </a:lnTo>
                  <a:lnTo>
                    <a:pt x="687" y="15"/>
                  </a:lnTo>
                  <a:lnTo>
                    <a:pt x="693" y="15"/>
                  </a:lnTo>
                  <a:lnTo>
                    <a:pt x="700" y="14"/>
                  </a:lnTo>
                  <a:lnTo>
                    <a:pt x="707" y="14"/>
                  </a:lnTo>
                  <a:lnTo>
                    <a:pt x="713" y="13"/>
                  </a:lnTo>
                  <a:lnTo>
                    <a:pt x="720" y="13"/>
                  </a:lnTo>
                  <a:lnTo>
                    <a:pt x="726" y="13"/>
                  </a:lnTo>
                  <a:lnTo>
                    <a:pt x="733" y="13"/>
                  </a:lnTo>
                  <a:lnTo>
                    <a:pt x="739" y="12"/>
                  </a:lnTo>
                  <a:lnTo>
                    <a:pt x="746" y="12"/>
                  </a:lnTo>
                  <a:lnTo>
                    <a:pt x="753" y="12"/>
                  </a:lnTo>
                  <a:lnTo>
                    <a:pt x="759" y="12"/>
                  </a:lnTo>
                  <a:lnTo>
                    <a:pt x="765" y="11"/>
                  </a:lnTo>
                  <a:lnTo>
                    <a:pt x="772" y="11"/>
                  </a:lnTo>
                  <a:lnTo>
                    <a:pt x="779" y="10"/>
                  </a:lnTo>
                  <a:lnTo>
                    <a:pt x="785" y="10"/>
                  </a:lnTo>
                  <a:lnTo>
                    <a:pt x="792" y="10"/>
                  </a:lnTo>
                  <a:lnTo>
                    <a:pt x="798" y="10"/>
                  </a:lnTo>
                  <a:lnTo>
                    <a:pt x="805" y="9"/>
                  </a:lnTo>
                  <a:lnTo>
                    <a:pt x="811" y="9"/>
                  </a:lnTo>
                  <a:lnTo>
                    <a:pt x="818" y="9"/>
                  </a:lnTo>
                  <a:lnTo>
                    <a:pt x="824" y="9"/>
                  </a:lnTo>
                  <a:lnTo>
                    <a:pt x="831" y="9"/>
                  </a:lnTo>
                  <a:lnTo>
                    <a:pt x="837" y="8"/>
                  </a:lnTo>
                  <a:lnTo>
                    <a:pt x="844" y="8"/>
                  </a:lnTo>
                  <a:lnTo>
                    <a:pt x="850" y="8"/>
                  </a:lnTo>
                  <a:lnTo>
                    <a:pt x="857" y="7"/>
                  </a:lnTo>
                  <a:lnTo>
                    <a:pt x="864" y="7"/>
                  </a:lnTo>
                  <a:lnTo>
                    <a:pt x="870" y="7"/>
                  </a:lnTo>
                  <a:lnTo>
                    <a:pt x="876" y="7"/>
                  </a:lnTo>
                  <a:lnTo>
                    <a:pt x="883" y="6"/>
                  </a:lnTo>
                  <a:lnTo>
                    <a:pt x="890" y="6"/>
                  </a:lnTo>
                  <a:lnTo>
                    <a:pt x="896" y="6"/>
                  </a:lnTo>
                  <a:lnTo>
                    <a:pt x="903" y="6"/>
                  </a:lnTo>
                  <a:lnTo>
                    <a:pt x="909" y="6"/>
                  </a:lnTo>
                  <a:lnTo>
                    <a:pt x="916" y="5"/>
                  </a:lnTo>
                  <a:lnTo>
                    <a:pt x="922" y="5"/>
                  </a:lnTo>
                  <a:lnTo>
                    <a:pt x="929" y="5"/>
                  </a:lnTo>
                  <a:lnTo>
                    <a:pt x="936" y="5"/>
                  </a:lnTo>
                  <a:lnTo>
                    <a:pt x="942" y="4"/>
                  </a:lnTo>
                  <a:lnTo>
                    <a:pt x="948" y="4"/>
                  </a:lnTo>
                  <a:lnTo>
                    <a:pt x="955" y="4"/>
                  </a:lnTo>
                  <a:lnTo>
                    <a:pt x="962" y="4"/>
                  </a:lnTo>
                  <a:lnTo>
                    <a:pt x="968" y="4"/>
                  </a:lnTo>
                  <a:lnTo>
                    <a:pt x="975" y="3"/>
                  </a:lnTo>
                  <a:lnTo>
                    <a:pt x="981" y="3"/>
                  </a:lnTo>
                  <a:lnTo>
                    <a:pt x="988" y="3"/>
                  </a:lnTo>
                  <a:lnTo>
                    <a:pt x="994" y="3"/>
                  </a:lnTo>
                  <a:lnTo>
                    <a:pt x="1001" y="3"/>
                  </a:lnTo>
                  <a:lnTo>
                    <a:pt x="1007" y="3"/>
                  </a:lnTo>
                  <a:lnTo>
                    <a:pt x="1014" y="2"/>
                  </a:lnTo>
                  <a:lnTo>
                    <a:pt x="1020" y="2"/>
                  </a:lnTo>
                  <a:lnTo>
                    <a:pt x="1027" y="2"/>
                  </a:lnTo>
                  <a:lnTo>
                    <a:pt x="1034" y="2"/>
                  </a:lnTo>
                  <a:lnTo>
                    <a:pt x="1040" y="1"/>
                  </a:lnTo>
                  <a:lnTo>
                    <a:pt x="1047" y="1"/>
                  </a:lnTo>
                  <a:lnTo>
                    <a:pt x="1053" y="1"/>
                  </a:lnTo>
                  <a:lnTo>
                    <a:pt x="1060" y="1"/>
                  </a:lnTo>
                  <a:lnTo>
                    <a:pt x="1066" y="1"/>
                  </a:lnTo>
                  <a:lnTo>
                    <a:pt x="1073" y="1"/>
                  </a:lnTo>
                  <a:lnTo>
                    <a:pt x="1079" y="1"/>
                  </a:lnTo>
                  <a:lnTo>
                    <a:pt x="1086" y="1"/>
                  </a:lnTo>
                  <a:lnTo>
                    <a:pt x="1092" y="1"/>
                  </a:lnTo>
                  <a:lnTo>
                    <a:pt x="1099" y="0"/>
                  </a:lnTo>
                  <a:lnTo>
                    <a:pt x="1105" y="0"/>
                  </a:lnTo>
                  <a:lnTo>
                    <a:pt x="1112" y="0"/>
                  </a:lnTo>
                  <a:lnTo>
                    <a:pt x="1119" y="0"/>
                  </a:lnTo>
                  <a:lnTo>
                    <a:pt x="1125" y="0"/>
                  </a:lnTo>
                  <a:lnTo>
                    <a:pt x="1131" y="0"/>
                  </a:lnTo>
                  <a:lnTo>
                    <a:pt x="1138" y="0"/>
                  </a:lnTo>
                  <a:lnTo>
                    <a:pt x="1145" y="0"/>
                  </a:lnTo>
                  <a:lnTo>
                    <a:pt x="1151" y="1"/>
                  </a:lnTo>
                  <a:lnTo>
                    <a:pt x="1158" y="1"/>
                  </a:lnTo>
                  <a:lnTo>
                    <a:pt x="1164" y="1"/>
                  </a:lnTo>
                  <a:lnTo>
                    <a:pt x="1171" y="1"/>
                  </a:lnTo>
                  <a:lnTo>
                    <a:pt x="1177" y="2"/>
                  </a:lnTo>
                  <a:lnTo>
                    <a:pt x="1184" y="2"/>
                  </a:lnTo>
                  <a:lnTo>
                    <a:pt x="1190" y="3"/>
                  </a:lnTo>
                  <a:lnTo>
                    <a:pt x="1197" y="3"/>
                  </a:lnTo>
                  <a:lnTo>
                    <a:pt x="1203" y="4"/>
                  </a:lnTo>
                  <a:lnTo>
                    <a:pt x="1210" y="4"/>
                  </a:lnTo>
                  <a:lnTo>
                    <a:pt x="1217" y="5"/>
                  </a:lnTo>
                  <a:lnTo>
                    <a:pt x="1223" y="6"/>
                  </a:lnTo>
                  <a:lnTo>
                    <a:pt x="1230" y="7"/>
                  </a:lnTo>
                  <a:lnTo>
                    <a:pt x="1236" y="8"/>
                  </a:lnTo>
                  <a:lnTo>
                    <a:pt x="1243" y="9"/>
                  </a:lnTo>
                  <a:lnTo>
                    <a:pt x="1249" y="10"/>
                  </a:lnTo>
                  <a:lnTo>
                    <a:pt x="1256" y="11"/>
                  </a:lnTo>
                  <a:lnTo>
                    <a:pt x="1262" y="12"/>
                  </a:lnTo>
                  <a:lnTo>
                    <a:pt x="1269" y="13"/>
                  </a:lnTo>
                  <a:lnTo>
                    <a:pt x="1275" y="14"/>
                  </a:lnTo>
                  <a:lnTo>
                    <a:pt x="1282" y="15"/>
                  </a:lnTo>
                  <a:lnTo>
                    <a:pt x="1289" y="17"/>
                  </a:lnTo>
                  <a:lnTo>
                    <a:pt x="1295" y="18"/>
                  </a:lnTo>
                  <a:lnTo>
                    <a:pt x="1302" y="19"/>
                  </a:lnTo>
                  <a:lnTo>
                    <a:pt x="1308" y="21"/>
                  </a:lnTo>
                  <a:lnTo>
                    <a:pt x="1315" y="22"/>
                  </a:lnTo>
                  <a:lnTo>
                    <a:pt x="1321" y="24"/>
                  </a:lnTo>
                  <a:lnTo>
                    <a:pt x="1328" y="26"/>
                  </a:lnTo>
                  <a:lnTo>
                    <a:pt x="1334" y="27"/>
                  </a:lnTo>
                  <a:lnTo>
                    <a:pt x="1341" y="29"/>
                  </a:lnTo>
                  <a:lnTo>
                    <a:pt x="1347" y="31"/>
                  </a:lnTo>
                  <a:lnTo>
                    <a:pt x="1354" y="33"/>
                  </a:lnTo>
                  <a:lnTo>
                    <a:pt x="1360" y="35"/>
                  </a:lnTo>
                  <a:lnTo>
                    <a:pt x="1367" y="37"/>
                  </a:lnTo>
                  <a:lnTo>
                    <a:pt x="1373" y="39"/>
                  </a:lnTo>
                  <a:lnTo>
                    <a:pt x="1380" y="41"/>
                  </a:lnTo>
                  <a:lnTo>
                    <a:pt x="1386" y="43"/>
                  </a:lnTo>
                  <a:lnTo>
                    <a:pt x="1393" y="45"/>
                  </a:lnTo>
                  <a:lnTo>
                    <a:pt x="1400" y="47"/>
                  </a:lnTo>
                  <a:lnTo>
                    <a:pt x="1406" y="50"/>
                  </a:lnTo>
                  <a:lnTo>
                    <a:pt x="1413" y="55"/>
                  </a:lnTo>
                  <a:lnTo>
                    <a:pt x="1419" y="63"/>
                  </a:lnTo>
                  <a:lnTo>
                    <a:pt x="1426" y="73"/>
                  </a:lnTo>
                  <a:lnTo>
                    <a:pt x="1432" y="85"/>
                  </a:lnTo>
                  <a:lnTo>
                    <a:pt x="1439" y="97"/>
                  </a:lnTo>
                  <a:lnTo>
                    <a:pt x="1445" y="113"/>
                  </a:lnTo>
                  <a:lnTo>
                    <a:pt x="1452" y="130"/>
                  </a:lnTo>
                  <a:lnTo>
                    <a:pt x="1458" y="149"/>
                  </a:lnTo>
                  <a:lnTo>
                    <a:pt x="1465" y="169"/>
                  </a:lnTo>
                  <a:lnTo>
                    <a:pt x="1465" y="735"/>
                  </a:lnTo>
                  <a:lnTo>
                    <a:pt x="1458" y="735"/>
                  </a:lnTo>
                  <a:lnTo>
                    <a:pt x="1452" y="735"/>
                  </a:lnTo>
                  <a:lnTo>
                    <a:pt x="1445" y="735"/>
                  </a:lnTo>
                  <a:lnTo>
                    <a:pt x="1439" y="735"/>
                  </a:lnTo>
                  <a:lnTo>
                    <a:pt x="1432" y="735"/>
                  </a:lnTo>
                  <a:lnTo>
                    <a:pt x="1426" y="735"/>
                  </a:lnTo>
                  <a:lnTo>
                    <a:pt x="1419" y="735"/>
                  </a:lnTo>
                  <a:lnTo>
                    <a:pt x="1413" y="735"/>
                  </a:lnTo>
                  <a:lnTo>
                    <a:pt x="1406" y="735"/>
                  </a:lnTo>
                  <a:lnTo>
                    <a:pt x="1400" y="735"/>
                  </a:lnTo>
                  <a:lnTo>
                    <a:pt x="1393" y="735"/>
                  </a:lnTo>
                  <a:lnTo>
                    <a:pt x="1386" y="735"/>
                  </a:lnTo>
                  <a:lnTo>
                    <a:pt x="1380" y="735"/>
                  </a:lnTo>
                  <a:lnTo>
                    <a:pt x="1373" y="735"/>
                  </a:lnTo>
                  <a:lnTo>
                    <a:pt x="1367" y="735"/>
                  </a:lnTo>
                  <a:lnTo>
                    <a:pt x="1360" y="735"/>
                  </a:lnTo>
                  <a:lnTo>
                    <a:pt x="1354" y="735"/>
                  </a:lnTo>
                  <a:lnTo>
                    <a:pt x="1347" y="735"/>
                  </a:lnTo>
                  <a:lnTo>
                    <a:pt x="1341" y="735"/>
                  </a:lnTo>
                  <a:lnTo>
                    <a:pt x="1334" y="735"/>
                  </a:lnTo>
                  <a:lnTo>
                    <a:pt x="1328" y="735"/>
                  </a:lnTo>
                  <a:lnTo>
                    <a:pt x="1321" y="735"/>
                  </a:lnTo>
                  <a:lnTo>
                    <a:pt x="1315" y="735"/>
                  </a:lnTo>
                  <a:lnTo>
                    <a:pt x="1308" y="735"/>
                  </a:lnTo>
                  <a:lnTo>
                    <a:pt x="1302" y="735"/>
                  </a:lnTo>
                  <a:lnTo>
                    <a:pt x="1295" y="735"/>
                  </a:lnTo>
                  <a:lnTo>
                    <a:pt x="1289" y="735"/>
                  </a:lnTo>
                  <a:lnTo>
                    <a:pt x="1282" y="735"/>
                  </a:lnTo>
                  <a:lnTo>
                    <a:pt x="1275" y="735"/>
                  </a:lnTo>
                  <a:lnTo>
                    <a:pt x="1269" y="735"/>
                  </a:lnTo>
                  <a:lnTo>
                    <a:pt x="1262" y="735"/>
                  </a:lnTo>
                  <a:lnTo>
                    <a:pt x="1256" y="735"/>
                  </a:lnTo>
                  <a:lnTo>
                    <a:pt x="1249" y="735"/>
                  </a:lnTo>
                  <a:lnTo>
                    <a:pt x="1243" y="735"/>
                  </a:lnTo>
                  <a:lnTo>
                    <a:pt x="1236" y="735"/>
                  </a:lnTo>
                  <a:lnTo>
                    <a:pt x="1230" y="735"/>
                  </a:lnTo>
                  <a:lnTo>
                    <a:pt x="1223" y="735"/>
                  </a:lnTo>
                  <a:lnTo>
                    <a:pt x="1217" y="735"/>
                  </a:lnTo>
                  <a:lnTo>
                    <a:pt x="1210" y="735"/>
                  </a:lnTo>
                  <a:lnTo>
                    <a:pt x="1203" y="735"/>
                  </a:lnTo>
                  <a:lnTo>
                    <a:pt x="1197" y="735"/>
                  </a:lnTo>
                  <a:lnTo>
                    <a:pt x="1190" y="735"/>
                  </a:lnTo>
                  <a:lnTo>
                    <a:pt x="1184" y="735"/>
                  </a:lnTo>
                  <a:lnTo>
                    <a:pt x="1177" y="735"/>
                  </a:lnTo>
                  <a:lnTo>
                    <a:pt x="1171" y="735"/>
                  </a:lnTo>
                  <a:lnTo>
                    <a:pt x="1164" y="735"/>
                  </a:lnTo>
                  <a:lnTo>
                    <a:pt x="1158" y="735"/>
                  </a:lnTo>
                  <a:lnTo>
                    <a:pt x="1151" y="735"/>
                  </a:lnTo>
                  <a:lnTo>
                    <a:pt x="1145" y="735"/>
                  </a:lnTo>
                  <a:lnTo>
                    <a:pt x="1138" y="735"/>
                  </a:lnTo>
                  <a:lnTo>
                    <a:pt x="1131" y="735"/>
                  </a:lnTo>
                  <a:lnTo>
                    <a:pt x="1125" y="735"/>
                  </a:lnTo>
                  <a:lnTo>
                    <a:pt x="1119" y="735"/>
                  </a:lnTo>
                  <a:lnTo>
                    <a:pt x="1112" y="735"/>
                  </a:lnTo>
                  <a:lnTo>
                    <a:pt x="1105" y="735"/>
                  </a:lnTo>
                  <a:lnTo>
                    <a:pt x="1099" y="735"/>
                  </a:lnTo>
                  <a:lnTo>
                    <a:pt x="1092" y="735"/>
                  </a:lnTo>
                  <a:lnTo>
                    <a:pt x="1086" y="735"/>
                  </a:lnTo>
                  <a:lnTo>
                    <a:pt x="1079" y="735"/>
                  </a:lnTo>
                  <a:lnTo>
                    <a:pt x="1073" y="735"/>
                  </a:lnTo>
                  <a:lnTo>
                    <a:pt x="1066" y="735"/>
                  </a:lnTo>
                  <a:lnTo>
                    <a:pt x="1060" y="735"/>
                  </a:lnTo>
                  <a:lnTo>
                    <a:pt x="1053" y="735"/>
                  </a:lnTo>
                  <a:lnTo>
                    <a:pt x="1047" y="735"/>
                  </a:lnTo>
                  <a:lnTo>
                    <a:pt x="1040" y="735"/>
                  </a:lnTo>
                  <a:lnTo>
                    <a:pt x="1034" y="735"/>
                  </a:lnTo>
                  <a:lnTo>
                    <a:pt x="1027" y="735"/>
                  </a:lnTo>
                  <a:lnTo>
                    <a:pt x="1020" y="735"/>
                  </a:lnTo>
                  <a:lnTo>
                    <a:pt x="1014" y="735"/>
                  </a:lnTo>
                  <a:lnTo>
                    <a:pt x="1007" y="735"/>
                  </a:lnTo>
                  <a:lnTo>
                    <a:pt x="1001" y="735"/>
                  </a:lnTo>
                  <a:lnTo>
                    <a:pt x="994" y="735"/>
                  </a:lnTo>
                  <a:lnTo>
                    <a:pt x="988" y="735"/>
                  </a:lnTo>
                  <a:lnTo>
                    <a:pt x="981" y="735"/>
                  </a:lnTo>
                  <a:lnTo>
                    <a:pt x="975" y="735"/>
                  </a:lnTo>
                  <a:lnTo>
                    <a:pt x="968" y="735"/>
                  </a:lnTo>
                  <a:lnTo>
                    <a:pt x="962" y="735"/>
                  </a:lnTo>
                  <a:lnTo>
                    <a:pt x="955" y="735"/>
                  </a:lnTo>
                  <a:lnTo>
                    <a:pt x="948" y="735"/>
                  </a:lnTo>
                  <a:lnTo>
                    <a:pt x="942" y="735"/>
                  </a:lnTo>
                  <a:lnTo>
                    <a:pt x="936" y="735"/>
                  </a:lnTo>
                  <a:lnTo>
                    <a:pt x="929" y="735"/>
                  </a:lnTo>
                  <a:lnTo>
                    <a:pt x="922" y="735"/>
                  </a:lnTo>
                  <a:lnTo>
                    <a:pt x="916" y="735"/>
                  </a:lnTo>
                  <a:lnTo>
                    <a:pt x="909" y="735"/>
                  </a:lnTo>
                  <a:lnTo>
                    <a:pt x="903" y="735"/>
                  </a:lnTo>
                  <a:lnTo>
                    <a:pt x="896" y="735"/>
                  </a:lnTo>
                  <a:lnTo>
                    <a:pt x="890" y="735"/>
                  </a:lnTo>
                  <a:lnTo>
                    <a:pt x="883" y="735"/>
                  </a:lnTo>
                  <a:lnTo>
                    <a:pt x="876" y="735"/>
                  </a:lnTo>
                  <a:lnTo>
                    <a:pt x="870" y="735"/>
                  </a:lnTo>
                  <a:lnTo>
                    <a:pt x="864" y="735"/>
                  </a:lnTo>
                  <a:lnTo>
                    <a:pt x="857" y="735"/>
                  </a:lnTo>
                  <a:lnTo>
                    <a:pt x="850" y="735"/>
                  </a:lnTo>
                  <a:lnTo>
                    <a:pt x="844" y="735"/>
                  </a:lnTo>
                  <a:lnTo>
                    <a:pt x="837" y="735"/>
                  </a:lnTo>
                  <a:lnTo>
                    <a:pt x="831" y="735"/>
                  </a:lnTo>
                  <a:lnTo>
                    <a:pt x="824" y="735"/>
                  </a:lnTo>
                  <a:lnTo>
                    <a:pt x="818" y="735"/>
                  </a:lnTo>
                  <a:lnTo>
                    <a:pt x="811" y="735"/>
                  </a:lnTo>
                  <a:lnTo>
                    <a:pt x="805" y="735"/>
                  </a:lnTo>
                  <a:lnTo>
                    <a:pt x="798" y="735"/>
                  </a:lnTo>
                  <a:lnTo>
                    <a:pt x="792" y="735"/>
                  </a:lnTo>
                  <a:lnTo>
                    <a:pt x="785" y="735"/>
                  </a:lnTo>
                  <a:lnTo>
                    <a:pt x="779" y="735"/>
                  </a:lnTo>
                  <a:lnTo>
                    <a:pt x="772" y="735"/>
                  </a:lnTo>
                  <a:lnTo>
                    <a:pt x="765" y="735"/>
                  </a:lnTo>
                  <a:lnTo>
                    <a:pt x="759" y="735"/>
                  </a:lnTo>
                  <a:lnTo>
                    <a:pt x="753" y="735"/>
                  </a:lnTo>
                  <a:lnTo>
                    <a:pt x="746" y="735"/>
                  </a:lnTo>
                  <a:lnTo>
                    <a:pt x="739" y="735"/>
                  </a:lnTo>
                  <a:lnTo>
                    <a:pt x="733" y="735"/>
                  </a:lnTo>
                  <a:lnTo>
                    <a:pt x="726" y="735"/>
                  </a:lnTo>
                  <a:lnTo>
                    <a:pt x="720" y="735"/>
                  </a:lnTo>
                  <a:lnTo>
                    <a:pt x="713" y="735"/>
                  </a:lnTo>
                  <a:lnTo>
                    <a:pt x="707" y="735"/>
                  </a:lnTo>
                  <a:lnTo>
                    <a:pt x="700" y="735"/>
                  </a:lnTo>
                  <a:lnTo>
                    <a:pt x="693" y="735"/>
                  </a:lnTo>
                  <a:lnTo>
                    <a:pt x="687" y="735"/>
                  </a:lnTo>
                  <a:lnTo>
                    <a:pt x="681" y="735"/>
                  </a:lnTo>
                  <a:lnTo>
                    <a:pt x="674" y="735"/>
                  </a:lnTo>
                  <a:lnTo>
                    <a:pt x="667" y="735"/>
                  </a:lnTo>
                  <a:lnTo>
                    <a:pt x="661" y="735"/>
                  </a:lnTo>
                  <a:lnTo>
                    <a:pt x="654" y="735"/>
                  </a:lnTo>
                  <a:lnTo>
                    <a:pt x="648" y="735"/>
                  </a:lnTo>
                  <a:lnTo>
                    <a:pt x="641" y="735"/>
                  </a:lnTo>
                  <a:lnTo>
                    <a:pt x="635" y="735"/>
                  </a:lnTo>
                  <a:lnTo>
                    <a:pt x="628" y="735"/>
                  </a:lnTo>
                  <a:lnTo>
                    <a:pt x="621" y="735"/>
                  </a:lnTo>
                  <a:lnTo>
                    <a:pt x="615" y="735"/>
                  </a:lnTo>
                  <a:lnTo>
                    <a:pt x="609" y="735"/>
                  </a:lnTo>
                  <a:lnTo>
                    <a:pt x="602" y="735"/>
                  </a:lnTo>
                  <a:lnTo>
                    <a:pt x="595" y="735"/>
                  </a:lnTo>
                  <a:lnTo>
                    <a:pt x="589" y="735"/>
                  </a:lnTo>
                  <a:lnTo>
                    <a:pt x="582" y="735"/>
                  </a:lnTo>
                  <a:lnTo>
                    <a:pt x="576" y="735"/>
                  </a:lnTo>
                  <a:lnTo>
                    <a:pt x="570" y="735"/>
                  </a:lnTo>
                  <a:lnTo>
                    <a:pt x="563" y="735"/>
                  </a:lnTo>
                  <a:lnTo>
                    <a:pt x="556" y="735"/>
                  </a:lnTo>
                  <a:lnTo>
                    <a:pt x="550" y="735"/>
                  </a:lnTo>
                  <a:lnTo>
                    <a:pt x="543" y="735"/>
                  </a:lnTo>
                  <a:lnTo>
                    <a:pt x="537" y="735"/>
                  </a:lnTo>
                  <a:lnTo>
                    <a:pt x="530" y="735"/>
                  </a:lnTo>
                  <a:lnTo>
                    <a:pt x="524" y="735"/>
                  </a:lnTo>
                  <a:lnTo>
                    <a:pt x="517" y="735"/>
                  </a:lnTo>
                  <a:lnTo>
                    <a:pt x="510" y="735"/>
                  </a:lnTo>
                  <a:lnTo>
                    <a:pt x="504" y="735"/>
                  </a:lnTo>
                  <a:lnTo>
                    <a:pt x="498" y="735"/>
                  </a:lnTo>
                  <a:lnTo>
                    <a:pt x="491" y="735"/>
                  </a:lnTo>
                  <a:lnTo>
                    <a:pt x="484" y="735"/>
                  </a:lnTo>
                  <a:lnTo>
                    <a:pt x="478" y="735"/>
                  </a:lnTo>
                  <a:lnTo>
                    <a:pt x="471" y="735"/>
                  </a:lnTo>
                  <a:lnTo>
                    <a:pt x="465" y="735"/>
                  </a:lnTo>
                  <a:lnTo>
                    <a:pt x="458" y="735"/>
                  </a:lnTo>
                  <a:lnTo>
                    <a:pt x="452" y="735"/>
                  </a:lnTo>
                  <a:lnTo>
                    <a:pt x="445" y="735"/>
                  </a:lnTo>
                  <a:lnTo>
                    <a:pt x="438" y="735"/>
                  </a:lnTo>
                  <a:lnTo>
                    <a:pt x="432" y="735"/>
                  </a:lnTo>
                  <a:lnTo>
                    <a:pt x="426" y="735"/>
                  </a:lnTo>
                  <a:lnTo>
                    <a:pt x="419" y="735"/>
                  </a:lnTo>
                  <a:lnTo>
                    <a:pt x="412" y="735"/>
                  </a:lnTo>
                  <a:lnTo>
                    <a:pt x="406" y="735"/>
                  </a:lnTo>
                  <a:lnTo>
                    <a:pt x="399" y="735"/>
                  </a:lnTo>
                  <a:lnTo>
                    <a:pt x="393" y="735"/>
                  </a:lnTo>
                  <a:lnTo>
                    <a:pt x="386" y="735"/>
                  </a:lnTo>
                  <a:lnTo>
                    <a:pt x="380" y="735"/>
                  </a:lnTo>
                  <a:lnTo>
                    <a:pt x="373" y="735"/>
                  </a:lnTo>
                  <a:lnTo>
                    <a:pt x="366" y="735"/>
                  </a:lnTo>
                  <a:lnTo>
                    <a:pt x="360" y="735"/>
                  </a:lnTo>
                  <a:lnTo>
                    <a:pt x="354" y="735"/>
                  </a:lnTo>
                  <a:lnTo>
                    <a:pt x="347" y="735"/>
                  </a:lnTo>
                  <a:lnTo>
                    <a:pt x="341" y="735"/>
                  </a:lnTo>
                  <a:lnTo>
                    <a:pt x="334" y="735"/>
                  </a:lnTo>
                  <a:lnTo>
                    <a:pt x="327" y="735"/>
                  </a:lnTo>
                  <a:lnTo>
                    <a:pt x="321" y="735"/>
                  </a:lnTo>
                  <a:lnTo>
                    <a:pt x="315" y="735"/>
                  </a:lnTo>
                  <a:lnTo>
                    <a:pt x="308" y="735"/>
                  </a:lnTo>
                  <a:lnTo>
                    <a:pt x="301" y="735"/>
                  </a:lnTo>
                  <a:lnTo>
                    <a:pt x="295" y="735"/>
                  </a:lnTo>
                  <a:lnTo>
                    <a:pt x="288" y="735"/>
                  </a:lnTo>
                  <a:lnTo>
                    <a:pt x="282" y="735"/>
                  </a:lnTo>
                  <a:lnTo>
                    <a:pt x="275" y="735"/>
                  </a:lnTo>
                  <a:lnTo>
                    <a:pt x="269" y="735"/>
                  </a:lnTo>
                  <a:lnTo>
                    <a:pt x="262" y="735"/>
                  </a:lnTo>
                  <a:lnTo>
                    <a:pt x="255" y="735"/>
                  </a:lnTo>
                  <a:lnTo>
                    <a:pt x="249" y="735"/>
                  </a:lnTo>
                  <a:lnTo>
                    <a:pt x="243" y="735"/>
                  </a:lnTo>
                  <a:lnTo>
                    <a:pt x="236" y="735"/>
                  </a:lnTo>
                  <a:lnTo>
                    <a:pt x="229" y="735"/>
                  </a:lnTo>
                  <a:lnTo>
                    <a:pt x="223" y="735"/>
                  </a:lnTo>
                  <a:lnTo>
                    <a:pt x="216" y="735"/>
                  </a:lnTo>
                  <a:lnTo>
                    <a:pt x="210" y="735"/>
                  </a:lnTo>
                  <a:lnTo>
                    <a:pt x="203" y="735"/>
                  </a:lnTo>
                  <a:lnTo>
                    <a:pt x="197" y="735"/>
                  </a:lnTo>
                  <a:lnTo>
                    <a:pt x="190" y="735"/>
                  </a:lnTo>
                  <a:lnTo>
                    <a:pt x="183" y="735"/>
                  </a:lnTo>
                  <a:lnTo>
                    <a:pt x="177" y="735"/>
                  </a:lnTo>
                  <a:lnTo>
                    <a:pt x="171" y="735"/>
                  </a:lnTo>
                  <a:lnTo>
                    <a:pt x="164" y="735"/>
                  </a:lnTo>
                  <a:lnTo>
                    <a:pt x="157" y="735"/>
                  </a:lnTo>
                  <a:lnTo>
                    <a:pt x="151" y="735"/>
                  </a:lnTo>
                  <a:lnTo>
                    <a:pt x="144" y="735"/>
                  </a:lnTo>
                  <a:lnTo>
                    <a:pt x="138" y="735"/>
                  </a:lnTo>
                  <a:lnTo>
                    <a:pt x="131" y="735"/>
                  </a:lnTo>
                  <a:lnTo>
                    <a:pt x="125" y="735"/>
                  </a:lnTo>
                  <a:lnTo>
                    <a:pt x="118" y="735"/>
                  </a:lnTo>
                  <a:lnTo>
                    <a:pt x="112" y="735"/>
                  </a:lnTo>
                  <a:lnTo>
                    <a:pt x="105" y="735"/>
                  </a:lnTo>
                  <a:lnTo>
                    <a:pt x="99" y="735"/>
                  </a:lnTo>
                  <a:lnTo>
                    <a:pt x="92" y="735"/>
                  </a:lnTo>
                  <a:lnTo>
                    <a:pt x="86" y="735"/>
                  </a:lnTo>
                  <a:lnTo>
                    <a:pt x="79" y="735"/>
                  </a:lnTo>
                  <a:lnTo>
                    <a:pt x="72" y="735"/>
                  </a:lnTo>
                  <a:lnTo>
                    <a:pt x="66" y="735"/>
                  </a:lnTo>
                  <a:lnTo>
                    <a:pt x="60" y="735"/>
                  </a:lnTo>
                  <a:lnTo>
                    <a:pt x="53" y="735"/>
                  </a:lnTo>
                  <a:lnTo>
                    <a:pt x="46" y="735"/>
                  </a:lnTo>
                  <a:lnTo>
                    <a:pt x="40" y="735"/>
                  </a:lnTo>
                  <a:lnTo>
                    <a:pt x="33" y="735"/>
                  </a:lnTo>
                  <a:lnTo>
                    <a:pt x="27" y="735"/>
                  </a:lnTo>
                  <a:lnTo>
                    <a:pt x="20" y="735"/>
                  </a:lnTo>
                  <a:lnTo>
                    <a:pt x="14" y="735"/>
                  </a:lnTo>
                  <a:lnTo>
                    <a:pt x="7" y="735"/>
                  </a:lnTo>
                  <a:lnTo>
                    <a:pt x="0" y="735"/>
                  </a:lnTo>
                  <a:lnTo>
                    <a:pt x="0" y="682"/>
                  </a:lnTo>
                  <a:close/>
                </a:path>
              </a:pathLst>
            </a:custGeom>
            <a:solidFill>
              <a:schemeClr val="tx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1" name="Rectangle 102"/>
            <p:cNvSpPr>
              <a:spLocks noChangeArrowheads="1"/>
            </p:cNvSpPr>
            <p:nvPr/>
          </p:nvSpPr>
          <p:spPr bwMode="auto">
            <a:xfrm>
              <a:off x="1868" y="2702"/>
              <a:ext cx="6" cy="856"/>
            </a:xfrm>
            <a:prstGeom prst="rect">
              <a:avLst/>
            </a:prstGeom>
            <a:solidFill>
              <a:srgbClr val="000000"/>
            </a:solidFill>
            <a:ln w="3175"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222" name="Freeform 103"/>
            <p:cNvSpPr>
              <a:spLocks noEditPoints="1"/>
            </p:cNvSpPr>
            <p:nvPr/>
          </p:nvSpPr>
          <p:spPr bwMode="auto">
            <a:xfrm>
              <a:off x="1847" y="2699"/>
              <a:ext cx="24" cy="862"/>
            </a:xfrm>
            <a:custGeom>
              <a:avLst/>
              <a:gdLst>
                <a:gd name="T0" fmla="*/ 0 w 24"/>
                <a:gd name="T1" fmla="*/ 856 h 862"/>
                <a:gd name="T2" fmla="*/ 24 w 24"/>
                <a:gd name="T3" fmla="*/ 856 h 862"/>
                <a:gd name="T4" fmla="*/ 24 w 24"/>
                <a:gd name="T5" fmla="*/ 862 h 862"/>
                <a:gd name="T6" fmla="*/ 0 w 24"/>
                <a:gd name="T7" fmla="*/ 862 h 862"/>
                <a:gd name="T8" fmla="*/ 0 w 24"/>
                <a:gd name="T9" fmla="*/ 856 h 862"/>
                <a:gd name="T10" fmla="*/ 0 w 24"/>
                <a:gd name="T11" fmla="*/ 754 h 862"/>
                <a:gd name="T12" fmla="*/ 24 w 24"/>
                <a:gd name="T13" fmla="*/ 754 h 862"/>
                <a:gd name="T14" fmla="*/ 24 w 24"/>
                <a:gd name="T15" fmla="*/ 760 h 862"/>
                <a:gd name="T16" fmla="*/ 0 w 24"/>
                <a:gd name="T17" fmla="*/ 760 h 862"/>
                <a:gd name="T18" fmla="*/ 0 w 24"/>
                <a:gd name="T19" fmla="*/ 754 h 862"/>
                <a:gd name="T20" fmla="*/ 0 w 24"/>
                <a:gd name="T21" fmla="*/ 645 h 862"/>
                <a:gd name="T22" fmla="*/ 24 w 24"/>
                <a:gd name="T23" fmla="*/ 645 h 862"/>
                <a:gd name="T24" fmla="*/ 24 w 24"/>
                <a:gd name="T25" fmla="*/ 651 h 862"/>
                <a:gd name="T26" fmla="*/ 0 w 24"/>
                <a:gd name="T27" fmla="*/ 651 h 862"/>
                <a:gd name="T28" fmla="*/ 0 w 24"/>
                <a:gd name="T29" fmla="*/ 645 h 862"/>
                <a:gd name="T30" fmla="*/ 0 w 24"/>
                <a:gd name="T31" fmla="*/ 537 h 862"/>
                <a:gd name="T32" fmla="*/ 24 w 24"/>
                <a:gd name="T33" fmla="*/ 537 h 862"/>
                <a:gd name="T34" fmla="*/ 24 w 24"/>
                <a:gd name="T35" fmla="*/ 543 h 862"/>
                <a:gd name="T36" fmla="*/ 0 w 24"/>
                <a:gd name="T37" fmla="*/ 543 h 862"/>
                <a:gd name="T38" fmla="*/ 0 w 24"/>
                <a:gd name="T39" fmla="*/ 537 h 862"/>
                <a:gd name="T40" fmla="*/ 0 w 24"/>
                <a:gd name="T41" fmla="*/ 428 h 862"/>
                <a:gd name="T42" fmla="*/ 24 w 24"/>
                <a:gd name="T43" fmla="*/ 428 h 862"/>
                <a:gd name="T44" fmla="*/ 24 w 24"/>
                <a:gd name="T45" fmla="*/ 434 h 862"/>
                <a:gd name="T46" fmla="*/ 0 w 24"/>
                <a:gd name="T47" fmla="*/ 434 h 862"/>
                <a:gd name="T48" fmla="*/ 0 w 24"/>
                <a:gd name="T49" fmla="*/ 428 h 862"/>
                <a:gd name="T50" fmla="*/ 0 w 24"/>
                <a:gd name="T51" fmla="*/ 326 h 862"/>
                <a:gd name="T52" fmla="*/ 24 w 24"/>
                <a:gd name="T53" fmla="*/ 326 h 862"/>
                <a:gd name="T54" fmla="*/ 24 w 24"/>
                <a:gd name="T55" fmla="*/ 332 h 862"/>
                <a:gd name="T56" fmla="*/ 0 w 24"/>
                <a:gd name="T57" fmla="*/ 332 h 862"/>
                <a:gd name="T58" fmla="*/ 0 w 24"/>
                <a:gd name="T59" fmla="*/ 326 h 862"/>
                <a:gd name="T60" fmla="*/ 0 w 24"/>
                <a:gd name="T61" fmla="*/ 217 h 862"/>
                <a:gd name="T62" fmla="*/ 24 w 24"/>
                <a:gd name="T63" fmla="*/ 217 h 862"/>
                <a:gd name="T64" fmla="*/ 24 w 24"/>
                <a:gd name="T65" fmla="*/ 223 h 862"/>
                <a:gd name="T66" fmla="*/ 0 w 24"/>
                <a:gd name="T67" fmla="*/ 223 h 862"/>
                <a:gd name="T68" fmla="*/ 0 w 24"/>
                <a:gd name="T69" fmla="*/ 217 h 862"/>
                <a:gd name="T70" fmla="*/ 0 w 24"/>
                <a:gd name="T71" fmla="*/ 109 h 862"/>
                <a:gd name="T72" fmla="*/ 24 w 24"/>
                <a:gd name="T73" fmla="*/ 109 h 862"/>
                <a:gd name="T74" fmla="*/ 24 w 24"/>
                <a:gd name="T75" fmla="*/ 115 h 862"/>
                <a:gd name="T76" fmla="*/ 0 w 24"/>
                <a:gd name="T77" fmla="*/ 115 h 862"/>
                <a:gd name="T78" fmla="*/ 0 w 24"/>
                <a:gd name="T79" fmla="*/ 109 h 862"/>
                <a:gd name="T80" fmla="*/ 0 w 24"/>
                <a:gd name="T81" fmla="*/ 0 h 862"/>
                <a:gd name="T82" fmla="*/ 24 w 24"/>
                <a:gd name="T83" fmla="*/ 0 h 862"/>
                <a:gd name="T84" fmla="*/ 24 w 24"/>
                <a:gd name="T85" fmla="*/ 6 h 862"/>
                <a:gd name="T86" fmla="*/ 0 w 24"/>
                <a:gd name="T87" fmla="*/ 6 h 862"/>
                <a:gd name="T88" fmla="*/ 0 w 24"/>
                <a:gd name="T89"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 h="862">
                  <a:moveTo>
                    <a:pt x="0" y="856"/>
                  </a:moveTo>
                  <a:lnTo>
                    <a:pt x="24" y="856"/>
                  </a:lnTo>
                  <a:lnTo>
                    <a:pt x="24" y="862"/>
                  </a:lnTo>
                  <a:lnTo>
                    <a:pt x="0" y="862"/>
                  </a:lnTo>
                  <a:lnTo>
                    <a:pt x="0" y="856"/>
                  </a:lnTo>
                  <a:close/>
                  <a:moveTo>
                    <a:pt x="0" y="754"/>
                  </a:moveTo>
                  <a:lnTo>
                    <a:pt x="24" y="754"/>
                  </a:lnTo>
                  <a:lnTo>
                    <a:pt x="24" y="760"/>
                  </a:lnTo>
                  <a:lnTo>
                    <a:pt x="0" y="760"/>
                  </a:lnTo>
                  <a:lnTo>
                    <a:pt x="0" y="754"/>
                  </a:lnTo>
                  <a:close/>
                  <a:moveTo>
                    <a:pt x="0" y="645"/>
                  </a:moveTo>
                  <a:lnTo>
                    <a:pt x="24" y="645"/>
                  </a:lnTo>
                  <a:lnTo>
                    <a:pt x="24" y="651"/>
                  </a:lnTo>
                  <a:lnTo>
                    <a:pt x="0" y="651"/>
                  </a:lnTo>
                  <a:lnTo>
                    <a:pt x="0" y="645"/>
                  </a:lnTo>
                  <a:close/>
                  <a:moveTo>
                    <a:pt x="0" y="537"/>
                  </a:moveTo>
                  <a:lnTo>
                    <a:pt x="24" y="537"/>
                  </a:lnTo>
                  <a:lnTo>
                    <a:pt x="24" y="543"/>
                  </a:lnTo>
                  <a:lnTo>
                    <a:pt x="0" y="543"/>
                  </a:lnTo>
                  <a:lnTo>
                    <a:pt x="0" y="537"/>
                  </a:lnTo>
                  <a:close/>
                  <a:moveTo>
                    <a:pt x="0" y="428"/>
                  </a:moveTo>
                  <a:lnTo>
                    <a:pt x="24" y="428"/>
                  </a:lnTo>
                  <a:lnTo>
                    <a:pt x="24" y="434"/>
                  </a:lnTo>
                  <a:lnTo>
                    <a:pt x="0" y="434"/>
                  </a:lnTo>
                  <a:lnTo>
                    <a:pt x="0" y="428"/>
                  </a:lnTo>
                  <a:close/>
                  <a:moveTo>
                    <a:pt x="0" y="326"/>
                  </a:moveTo>
                  <a:lnTo>
                    <a:pt x="24" y="326"/>
                  </a:lnTo>
                  <a:lnTo>
                    <a:pt x="24" y="332"/>
                  </a:lnTo>
                  <a:lnTo>
                    <a:pt x="0" y="332"/>
                  </a:lnTo>
                  <a:lnTo>
                    <a:pt x="0" y="326"/>
                  </a:lnTo>
                  <a:close/>
                  <a:moveTo>
                    <a:pt x="0" y="217"/>
                  </a:moveTo>
                  <a:lnTo>
                    <a:pt x="24" y="217"/>
                  </a:lnTo>
                  <a:lnTo>
                    <a:pt x="24" y="223"/>
                  </a:lnTo>
                  <a:lnTo>
                    <a:pt x="0" y="223"/>
                  </a:lnTo>
                  <a:lnTo>
                    <a:pt x="0" y="217"/>
                  </a:lnTo>
                  <a:close/>
                  <a:moveTo>
                    <a:pt x="0" y="109"/>
                  </a:moveTo>
                  <a:lnTo>
                    <a:pt x="24" y="109"/>
                  </a:lnTo>
                  <a:lnTo>
                    <a:pt x="24" y="115"/>
                  </a:lnTo>
                  <a:lnTo>
                    <a:pt x="0" y="115"/>
                  </a:lnTo>
                  <a:lnTo>
                    <a:pt x="0" y="109"/>
                  </a:lnTo>
                  <a:close/>
                  <a:moveTo>
                    <a:pt x="0" y="0"/>
                  </a:moveTo>
                  <a:lnTo>
                    <a:pt x="24" y="0"/>
                  </a:lnTo>
                  <a:lnTo>
                    <a:pt x="24" y="6"/>
                  </a:lnTo>
                  <a:lnTo>
                    <a:pt x="0" y="6"/>
                  </a:lnTo>
                  <a:lnTo>
                    <a:pt x="0" y="0"/>
                  </a:lnTo>
                  <a:close/>
                </a:path>
              </a:pathLst>
            </a:custGeom>
            <a:solidFill>
              <a:srgbClr val="000000"/>
            </a:solidFill>
            <a:ln w="9525"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223" name="Rectangle 104"/>
            <p:cNvSpPr>
              <a:spLocks noChangeArrowheads="1"/>
            </p:cNvSpPr>
            <p:nvPr/>
          </p:nvSpPr>
          <p:spPr bwMode="auto">
            <a:xfrm>
              <a:off x="1871" y="3555"/>
              <a:ext cx="1465" cy="6"/>
            </a:xfrm>
            <a:prstGeom prst="rect">
              <a:avLst/>
            </a:prstGeom>
            <a:solidFill>
              <a:srgbClr val="000000"/>
            </a:solidFill>
            <a:ln w="9525"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224" name="Rectangle 105"/>
            <p:cNvSpPr>
              <a:spLocks noChangeArrowheads="1"/>
            </p:cNvSpPr>
            <p:nvPr/>
          </p:nvSpPr>
          <p:spPr bwMode="auto">
            <a:xfrm>
              <a:off x="1796" y="3525"/>
              <a:ext cx="21"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5" name="Rectangle 106"/>
            <p:cNvSpPr>
              <a:spLocks noChangeArrowheads="1"/>
            </p:cNvSpPr>
            <p:nvPr/>
          </p:nvSpPr>
          <p:spPr bwMode="auto">
            <a:xfrm>
              <a:off x="1653" y="3418"/>
              <a:ext cx="164"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2,000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6" name="Rectangle 107"/>
            <p:cNvSpPr>
              <a:spLocks noChangeArrowheads="1"/>
            </p:cNvSpPr>
            <p:nvPr/>
          </p:nvSpPr>
          <p:spPr bwMode="auto">
            <a:xfrm>
              <a:off x="1653" y="3311"/>
              <a:ext cx="164"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4,000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7" name="Rectangle 108"/>
            <p:cNvSpPr>
              <a:spLocks noChangeArrowheads="1"/>
            </p:cNvSpPr>
            <p:nvPr/>
          </p:nvSpPr>
          <p:spPr bwMode="auto">
            <a:xfrm>
              <a:off x="1653" y="3204"/>
              <a:ext cx="164"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6,000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8" name="Rectangle 109"/>
            <p:cNvSpPr>
              <a:spLocks noChangeArrowheads="1"/>
            </p:cNvSpPr>
            <p:nvPr/>
          </p:nvSpPr>
          <p:spPr bwMode="auto">
            <a:xfrm>
              <a:off x="1653" y="3097"/>
              <a:ext cx="164"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8,000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9" name="Rectangle 110"/>
            <p:cNvSpPr>
              <a:spLocks noChangeArrowheads="1"/>
            </p:cNvSpPr>
            <p:nvPr/>
          </p:nvSpPr>
          <p:spPr bwMode="auto">
            <a:xfrm>
              <a:off x="1617" y="2990"/>
              <a:ext cx="200"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10,000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30" name="Rectangle 111"/>
            <p:cNvSpPr>
              <a:spLocks noChangeArrowheads="1"/>
            </p:cNvSpPr>
            <p:nvPr/>
          </p:nvSpPr>
          <p:spPr bwMode="auto">
            <a:xfrm>
              <a:off x="1617" y="2882"/>
              <a:ext cx="200"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12,000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31" name="Rectangle 112"/>
            <p:cNvSpPr>
              <a:spLocks noChangeArrowheads="1"/>
            </p:cNvSpPr>
            <p:nvPr/>
          </p:nvSpPr>
          <p:spPr bwMode="auto">
            <a:xfrm>
              <a:off x="1617" y="2775"/>
              <a:ext cx="200"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14,000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32" name="Rectangle 113"/>
            <p:cNvSpPr>
              <a:spLocks noChangeArrowheads="1"/>
            </p:cNvSpPr>
            <p:nvPr/>
          </p:nvSpPr>
          <p:spPr bwMode="auto">
            <a:xfrm>
              <a:off x="1617" y="2668"/>
              <a:ext cx="200" cy="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panose="020B0604020202020204" pitchFamily="34" charset="0"/>
                </a:rPr>
                <a:t>16,000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grpSp>
      <p:cxnSp>
        <p:nvCxnSpPr>
          <p:cNvPr id="233" name="Gerade Verbindung 20"/>
          <p:cNvCxnSpPr/>
          <p:nvPr/>
        </p:nvCxnSpPr>
        <p:spPr>
          <a:xfrm>
            <a:off x="3278821" y="4274205"/>
            <a:ext cx="0" cy="1368152"/>
          </a:xfrm>
          <a:prstGeom prst="line">
            <a:avLst/>
          </a:prstGeom>
          <a:ln w="127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34" name="Gerade Verbindung 21"/>
          <p:cNvCxnSpPr/>
          <p:nvPr/>
        </p:nvCxnSpPr>
        <p:spPr>
          <a:xfrm>
            <a:off x="4837119" y="4274205"/>
            <a:ext cx="0" cy="1368152"/>
          </a:xfrm>
          <a:prstGeom prst="line">
            <a:avLst/>
          </a:prstGeom>
          <a:ln w="127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35" name="Gerade Verbindung 22"/>
          <p:cNvCxnSpPr/>
          <p:nvPr/>
        </p:nvCxnSpPr>
        <p:spPr>
          <a:xfrm>
            <a:off x="5197159" y="4274205"/>
            <a:ext cx="0" cy="1368152"/>
          </a:xfrm>
          <a:prstGeom prst="line">
            <a:avLst/>
          </a:prstGeom>
          <a:ln w="127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236" name="Textfeld 235"/>
          <p:cNvSpPr txBox="1"/>
          <p:nvPr/>
        </p:nvSpPr>
        <p:spPr>
          <a:xfrm>
            <a:off x="3180935" y="5668235"/>
            <a:ext cx="288032" cy="123111"/>
          </a:xfrm>
          <a:prstGeom prst="rect">
            <a:avLst/>
          </a:prstGeom>
          <a:noFill/>
        </p:spPr>
        <p:txBody>
          <a:bodyPr wrap="square" lIns="0" tIns="0" rIns="0" bIns="0" rtlCol="0">
            <a:spAutoFit/>
          </a:bodyPr>
          <a:lstStyle/>
          <a:p>
            <a:r>
              <a:rPr lang="en-US" sz="800" dirty="0" smtClean="0">
                <a:latin typeface="Arial" pitchFamily="34" charset="0"/>
                <a:cs typeface="Arial" pitchFamily="34" charset="0"/>
              </a:rPr>
              <a:t>13%</a:t>
            </a:r>
          </a:p>
        </p:txBody>
      </p:sp>
      <p:sp>
        <p:nvSpPr>
          <p:cNvPr id="237" name="Textfeld 236"/>
          <p:cNvSpPr txBox="1"/>
          <p:nvPr/>
        </p:nvSpPr>
        <p:spPr>
          <a:xfrm>
            <a:off x="4747859" y="5668235"/>
            <a:ext cx="288032" cy="123111"/>
          </a:xfrm>
          <a:prstGeom prst="rect">
            <a:avLst/>
          </a:prstGeom>
          <a:noFill/>
        </p:spPr>
        <p:txBody>
          <a:bodyPr wrap="square" lIns="0" tIns="0" rIns="0" bIns="0" rtlCol="0">
            <a:spAutoFit/>
          </a:bodyPr>
          <a:lstStyle/>
          <a:p>
            <a:r>
              <a:rPr lang="en-US" sz="800" dirty="0" smtClean="0">
                <a:latin typeface="Arial" pitchFamily="34" charset="0"/>
                <a:cs typeface="Arial" pitchFamily="34" charset="0"/>
              </a:rPr>
              <a:t>77%</a:t>
            </a:r>
          </a:p>
        </p:txBody>
      </p:sp>
      <p:sp>
        <p:nvSpPr>
          <p:cNvPr id="238" name="Textfeld 237"/>
          <p:cNvSpPr txBox="1"/>
          <p:nvPr/>
        </p:nvSpPr>
        <p:spPr>
          <a:xfrm>
            <a:off x="5133777" y="5668235"/>
            <a:ext cx="288032" cy="123111"/>
          </a:xfrm>
          <a:prstGeom prst="rect">
            <a:avLst/>
          </a:prstGeom>
          <a:noFill/>
        </p:spPr>
        <p:txBody>
          <a:bodyPr wrap="square" lIns="0" tIns="0" rIns="0" bIns="0" rtlCol="0">
            <a:spAutoFit/>
          </a:bodyPr>
          <a:lstStyle/>
          <a:p>
            <a:r>
              <a:rPr lang="en-US" sz="800" dirty="0" smtClean="0">
                <a:latin typeface="Arial" pitchFamily="34" charset="0"/>
                <a:cs typeface="Arial" pitchFamily="34" charset="0"/>
              </a:rPr>
              <a:t>96%</a:t>
            </a:r>
          </a:p>
        </p:txBody>
      </p:sp>
      <p:sp>
        <p:nvSpPr>
          <p:cNvPr id="239" name="Ellipse 238"/>
          <p:cNvSpPr/>
          <p:nvPr/>
        </p:nvSpPr>
        <p:spPr>
          <a:xfrm>
            <a:off x="3044050" y="4274205"/>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A</a:t>
            </a:r>
            <a:endParaRPr lang="en-US" sz="800" b="1" dirty="0"/>
          </a:p>
        </p:txBody>
      </p:sp>
      <p:sp>
        <p:nvSpPr>
          <p:cNvPr id="240" name="Ellipse 239"/>
          <p:cNvSpPr/>
          <p:nvPr/>
        </p:nvSpPr>
        <p:spPr>
          <a:xfrm>
            <a:off x="3955660" y="4274205"/>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B</a:t>
            </a:r>
            <a:endParaRPr lang="en-US" sz="800" b="1" dirty="0"/>
          </a:p>
        </p:txBody>
      </p:sp>
      <p:sp>
        <p:nvSpPr>
          <p:cNvPr id="241" name="Ellipse 240"/>
          <p:cNvSpPr/>
          <p:nvPr/>
        </p:nvSpPr>
        <p:spPr>
          <a:xfrm>
            <a:off x="4963883" y="4274205"/>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C</a:t>
            </a:r>
            <a:endParaRPr lang="en-US" sz="800" b="1" dirty="0"/>
          </a:p>
        </p:txBody>
      </p:sp>
      <p:sp>
        <p:nvSpPr>
          <p:cNvPr id="242" name="Ellipse 241"/>
          <p:cNvSpPr/>
          <p:nvPr/>
        </p:nvSpPr>
        <p:spPr>
          <a:xfrm>
            <a:off x="5218007" y="4274205"/>
            <a:ext cx="144090" cy="14401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t>D</a:t>
            </a:r>
            <a:endParaRPr lang="en-US" sz="800" b="1" dirty="0"/>
          </a:p>
        </p:txBody>
      </p:sp>
      <p:sp>
        <p:nvSpPr>
          <p:cNvPr id="243" name="Textfeld 242"/>
          <p:cNvSpPr txBox="1"/>
          <p:nvPr/>
        </p:nvSpPr>
        <p:spPr>
          <a:xfrm>
            <a:off x="5313809" y="4447720"/>
            <a:ext cx="521841" cy="246221"/>
          </a:xfrm>
          <a:prstGeom prst="rect">
            <a:avLst/>
          </a:prstGeom>
          <a:noFill/>
        </p:spPr>
        <p:txBody>
          <a:bodyPr wrap="square" lIns="0" tIns="0" rIns="0" bIns="0" rtlCol="0">
            <a:spAutoFit/>
          </a:bodyPr>
          <a:lstStyle/>
          <a:p>
            <a:r>
              <a:rPr lang="en-US" sz="800" dirty="0" smtClean="0">
                <a:solidFill>
                  <a:schemeClr val="tx2"/>
                </a:solidFill>
                <a:latin typeface="Arial" pitchFamily="34" charset="0"/>
                <a:cs typeface="Arial" pitchFamily="34" charset="0"/>
              </a:rPr>
              <a:t>Cum. CM </a:t>
            </a:r>
            <a:br>
              <a:rPr lang="en-US" sz="800" dirty="0" smtClean="0">
                <a:solidFill>
                  <a:schemeClr val="tx2"/>
                </a:solidFill>
                <a:latin typeface="Arial" pitchFamily="34" charset="0"/>
                <a:cs typeface="Arial" pitchFamily="34" charset="0"/>
              </a:rPr>
            </a:br>
            <a:r>
              <a:rPr lang="en-US" sz="800" dirty="0" smtClean="0">
                <a:solidFill>
                  <a:schemeClr val="tx2"/>
                </a:solidFill>
                <a:latin typeface="Arial" pitchFamily="34" charset="0"/>
                <a:cs typeface="Arial" pitchFamily="34" charset="0"/>
              </a:rPr>
              <a:t>= 10.604</a:t>
            </a:r>
          </a:p>
        </p:txBody>
      </p:sp>
      <p:sp>
        <p:nvSpPr>
          <p:cNvPr id="244" name="Textfeld 243"/>
          <p:cNvSpPr txBox="1"/>
          <p:nvPr/>
        </p:nvSpPr>
        <p:spPr>
          <a:xfrm>
            <a:off x="3181052" y="5839723"/>
            <a:ext cx="1992280" cy="123111"/>
          </a:xfrm>
          <a:prstGeom prst="rect">
            <a:avLst/>
          </a:prstGeom>
          <a:noFill/>
        </p:spPr>
        <p:txBody>
          <a:bodyPr wrap="square" lIns="0" tIns="0" rIns="0" bIns="0" rtlCol="0">
            <a:spAutoFit/>
          </a:bodyPr>
          <a:lstStyle/>
          <a:p>
            <a:r>
              <a:rPr lang="en-US" sz="800" b="1" dirty="0" smtClean="0">
                <a:latin typeface="Arial" pitchFamily="34" charset="0"/>
                <a:cs typeface="Arial" pitchFamily="34" charset="0"/>
              </a:rPr>
              <a:t>No. of customers (cumulative) of 100%</a:t>
            </a:r>
          </a:p>
        </p:txBody>
      </p:sp>
    </p:spTree>
    <p:extLst>
      <p:ext uri="{BB962C8B-B14F-4D97-AF65-F5344CB8AC3E}">
        <p14:creationId xmlns:p14="http://schemas.microsoft.com/office/powerpoint/2010/main" val="15049285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42172940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Customer Analysis</a:t>
            </a:r>
            <a:endParaRPr lang="en-US" dirty="0"/>
          </a:p>
        </p:txBody>
      </p:sp>
      <p:sp>
        <p:nvSpPr>
          <p:cNvPr id="4" name="Titel 3"/>
          <p:cNvSpPr>
            <a:spLocks noGrp="1"/>
          </p:cNvSpPr>
          <p:nvPr>
            <p:ph type="title"/>
          </p:nvPr>
        </p:nvSpPr>
        <p:spPr/>
        <p:txBody>
          <a:bodyPr/>
          <a:lstStyle/>
          <a:p>
            <a:r>
              <a:rPr lang="en-US" dirty="0" smtClean="0"/>
              <a:t>Overview (1/6) – Mission statement</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ct val="60000"/>
                </a:spcBef>
                <a:buClr>
                  <a:srgbClr val="000066"/>
                </a:buClr>
              </a:pPr>
              <a:r>
                <a:rPr lang="en-US" sz="900" b="1" dirty="0" smtClean="0">
                  <a:solidFill>
                    <a:schemeClr val="bg1"/>
                  </a:solidFill>
                </a:rPr>
                <a:t>Provides transparency over the customer groups of the target company, their purchasing behavior and their loyalty</a:t>
              </a:r>
              <a:endParaRPr lang="en-US" sz="900" b="1" dirty="0">
                <a:solidFill>
                  <a:schemeClr val="bg1"/>
                </a:solidFill>
              </a:endParaRPr>
            </a:p>
          </p:txBody>
        </p:sp>
      </p:grpSp>
      <p:sp>
        <p:nvSpPr>
          <p:cNvPr id="26" name="Text Placeholder 5"/>
          <p:cNvSpPr>
            <a:spLocks noGrp="1"/>
          </p:cNvSpPr>
          <p:nvPr>
            <p:ph type="body" sz="quarter" idx="11"/>
          </p:nvPr>
        </p:nvSpPr>
        <p:spPr>
          <a:xfrm>
            <a:off x="498097" y="2153260"/>
            <a:ext cx="1963749" cy="2574214"/>
          </a:xfrm>
          <a:ln w="6350">
            <a:noFill/>
          </a:ln>
        </p:spPr>
        <p:txBody>
          <a:bodyPr vert="horz" lIns="0" tIns="0" rIns="0" bIns="0" rtlCol="0" anchor="t" anchorCtr="0">
            <a:noAutofit/>
          </a:bodyPr>
          <a:lstStyle/>
          <a:p>
            <a:pPr>
              <a:spcAft>
                <a:spcPts val="500"/>
              </a:spcAft>
            </a:pPr>
            <a:r>
              <a:rPr lang="en-US" sz="900" dirty="0" smtClean="0">
                <a:solidFill>
                  <a:schemeClr val="accent1"/>
                </a:solidFill>
              </a:rPr>
              <a:t>Buy Side/Sell Side/JV/Turnaround</a:t>
            </a:r>
          </a:p>
          <a:p>
            <a:pPr lvl="2">
              <a:spcAft>
                <a:spcPts val="500"/>
              </a:spcAft>
            </a:pPr>
            <a:r>
              <a:rPr lang="en-US" dirty="0" smtClean="0"/>
              <a:t>Customer feedback is a basic element of a commercial due diligence and business plan evaluation</a:t>
            </a:r>
            <a:endParaRPr lang="en-US" dirty="0"/>
          </a:p>
        </p:txBody>
      </p:sp>
      <p:sp>
        <p:nvSpPr>
          <p:cNvPr id="28" name="Rechteck 18"/>
          <p:cNvSpPr/>
          <p:nvPr/>
        </p:nvSpPr>
        <p:spPr>
          <a:xfrm>
            <a:off x="2540977" y="1875810"/>
            <a:ext cx="687607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1" y="1875810"/>
            <a:ext cx="196823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98097" y="4840259"/>
            <a:ext cx="196823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5134708"/>
            <a:ext cx="1963749" cy="886680"/>
          </a:xfrm>
          <a:ln w="6350">
            <a:noFill/>
          </a:ln>
        </p:spPr>
        <p:txBody>
          <a:bodyPr vert="horz" lIns="0" tIns="0" rIns="0" bIns="0" rtlCol="0" anchor="t" anchorCtr="0">
            <a:noAutofit/>
          </a:bodyPr>
          <a:lstStyle/>
          <a:p>
            <a:pPr lvl="2">
              <a:spcAft>
                <a:spcPts val="500"/>
              </a:spcAft>
            </a:pPr>
            <a:r>
              <a:rPr lang="en-US" dirty="0" smtClean="0"/>
              <a:t>The questions to be answered in the customer section are very individual and  not standardized. </a:t>
            </a:r>
            <a:br>
              <a:rPr lang="en-US" dirty="0" smtClean="0"/>
            </a:br>
            <a:r>
              <a:rPr lang="en-US" dirty="0" smtClean="0"/>
              <a:t>A project-specific or a customer-group-specific questionnaire should be developed</a:t>
            </a:r>
            <a:endParaRPr lang="en-US" dirty="0"/>
          </a:p>
        </p:txBody>
      </p:sp>
      <p:sp>
        <p:nvSpPr>
          <p:cNvPr id="33" name="Text Placeholder 5"/>
          <p:cNvSpPr>
            <a:spLocks noGrp="1"/>
          </p:cNvSpPr>
          <p:nvPr>
            <p:ph type="body" sz="quarter" idx="11"/>
          </p:nvPr>
        </p:nvSpPr>
        <p:spPr>
          <a:xfrm>
            <a:off x="5926015" y="2153260"/>
            <a:ext cx="3491035" cy="3868128"/>
          </a:xfrm>
          <a:ln w="6350">
            <a:noFill/>
          </a:ln>
        </p:spPr>
        <p:txBody>
          <a:bodyPr vert="horz" lIns="0" tIns="0" rIns="0" bIns="0" rtlCol="0" anchor="t" anchorCtr="0">
            <a:noAutofit/>
          </a:bodyPr>
          <a:lstStyle/>
          <a:p>
            <a:pPr>
              <a:spcAft>
                <a:spcPts val="200"/>
              </a:spcAft>
            </a:pPr>
            <a:r>
              <a:rPr lang="en-US" sz="900" dirty="0" smtClean="0"/>
              <a:t>Methodology</a:t>
            </a:r>
          </a:p>
          <a:p>
            <a:pPr marL="0" lvl="2" indent="0">
              <a:spcAft>
                <a:spcPts val="200"/>
              </a:spcAft>
              <a:buNone/>
            </a:pPr>
            <a:r>
              <a:rPr lang="en-US" dirty="0" smtClean="0"/>
              <a:t/>
            </a:r>
            <a:br>
              <a:rPr lang="en-US" dirty="0" smtClean="0"/>
            </a:br>
            <a:endParaRPr lang="en-US" i="1" dirty="0" smtClean="0"/>
          </a:p>
        </p:txBody>
      </p:sp>
      <p:sp>
        <p:nvSpPr>
          <p:cNvPr id="13" name="Text Placeholder 5"/>
          <p:cNvSpPr>
            <a:spLocks noGrp="1"/>
          </p:cNvSpPr>
          <p:nvPr>
            <p:ph type="body" sz="quarter" idx="11"/>
          </p:nvPr>
        </p:nvSpPr>
        <p:spPr>
          <a:xfrm>
            <a:off x="2540977" y="2153260"/>
            <a:ext cx="3130061" cy="3868128"/>
          </a:xfrm>
          <a:ln w="6350">
            <a:noFill/>
          </a:ln>
        </p:spPr>
        <p:txBody>
          <a:bodyPr vert="horz" lIns="0" tIns="0" rIns="0" bIns="0" rtlCol="0" anchor="t" anchorCtr="0">
            <a:noAutofit/>
          </a:bodyPr>
          <a:lstStyle/>
          <a:p>
            <a:pPr>
              <a:spcAft>
                <a:spcPts val="200"/>
              </a:spcAft>
            </a:pPr>
            <a:r>
              <a:rPr lang="en-US" sz="900" dirty="0" smtClean="0"/>
              <a:t>Definition</a:t>
            </a:r>
          </a:p>
          <a:p>
            <a:pPr lvl="2">
              <a:spcBef>
                <a:spcPts val="300"/>
              </a:spcBef>
              <a:defRPr/>
            </a:pPr>
            <a:r>
              <a:rPr lang="en-US" dirty="0" smtClean="0"/>
              <a:t>The customer analysis is a </a:t>
            </a:r>
            <a:r>
              <a:rPr lang="en-US" b="1" dirty="0" smtClean="0"/>
              <a:t>systematically and methodically </a:t>
            </a:r>
            <a:r>
              <a:rPr lang="en-US" dirty="0" smtClean="0"/>
              <a:t>performed study of the customer landscape (current &amp; potential customers)</a:t>
            </a:r>
          </a:p>
          <a:p>
            <a:pPr lvl="2">
              <a:spcBef>
                <a:spcPts val="300"/>
              </a:spcBef>
              <a:defRPr/>
            </a:pPr>
            <a:r>
              <a:rPr lang="en-US" dirty="0" smtClean="0"/>
              <a:t>It is </a:t>
            </a:r>
            <a:r>
              <a:rPr lang="en-US" b="1" dirty="0" smtClean="0"/>
              <a:t>generally part of a market analysis</a:t>
            </a:r>
            <a:r>
              <a:rPr lang="en-US" dirty="0" smtClean="0"/>
              <a:t> and therefore based on its organizational framework and methodology</a:t>
            </a:r>
          </a:p>
          <a:p>
            <a:pPr lvl="2">
              <a:spcBef>
                <a:spcPts val="300"/>
              </a:spcBef>
              <a:defRPr/>
            </a:pPr>
            <a:r>
              <a:rPr lang="en-US" dirty="0" smtClean="0"/>
              <a:t>The scope of the analyses is generally: the customer definition, segmentation, purchasing process and criteria, switching behavior and customer feedback. </a:t>
            </a:r>
            <a:r>
              <a:rPr lang="en-US" b="1" dirty="0" smtClean="0"/>
              <a:t>Scope and depth of the customer analysis depends, amongst other things, on the customer's situation or type of result</a:t>
            </a:r>
            <a:endParaRPr lang="en-US" dirty="0" smtClean="0"/>
          </a:p>
          <a:p>
            <a:pPr lvl="2">
              <a:spcBef>
                <a:spcPts val="300"/>
              </a:spcBef>
              <a:defRPr/>
            </a:pPr>
            <a:r>
              <a:rPr lang="en-US" dirty="0" smtClean="0"/>
              <a:t>Not every type of result can be shown in a comprehensive customer analysis as it is, for instance, an integral component of a commercial due diligence. But </a:t>
            </a:r>
            <a:r>
              <a:rPr lang="en-US" b="1" dirty="0" smtClean="0"/>
              <a:t>even in cases of pitch presentations or reports</a:t>
            </a:r>
            <a:r>
              <a:rPr lang="en-US" dirty="0" smtClean="0"/>
              <a:t> the analyses need to correspond to the DA </a:t>
            </a:r>
            <a:r>
              <a:rPr lang="en-US" b="1" dirty="0" smtClean="0"/>
              <a:t>(minimum) standard</a:t>
            </a:r>
            <a:endParaRPr lang="en-US" dirty="0" smtClean="0"/>
          </a:p>
          <a:p>
            <a:pPr>
              <a:spcAft>
                <a:spcPts val="200"/>
              </a:spcAft>
            </a:pPr>
            <a:r>
              <a:rPr lang="en-US" sz="900" dirty="0" smtClean="0"/>
              <a:t>Tools</a:t>
            </a:r>
          </a:p>
          <a:p>
            <a:pPr lvl="2">
              <a:spcBef>
                <a:spcPts val="300"/>
              </a:spcBef>
              <a:defRPr/>
            </a:pPr>
            <a:r>
              <a:rPr lang="en-US" dirty="0" smtClean="0"/>
              <a:t>Interlog (Excel table with interviewees and information per interview), questionnaire, interview process, write-ups (transcripts of the interviews), capture sheets </a:t>
            </a:r>
            <a:br>
              <a:rPr lang="en-US" dirty="0" smtClean="0"/>
            </a:br>
            <a:endParaRPr lang="en-US" i="1" dirty="0" smtClean="0"/>
          </a:p>
        </p:txBody>
      </p:sp>
      <p:sp>
        <p:nvSpPr>
          <p:cNvPr id="14" name="Pentagon 12"/>
          <p:cNvSpPr/>
          <p:nvPr/>
        </p:nvSpPr>
        <p:spPr>
          <a:xfrm rot="5400000">
            <a:off x="6157848" y="2125341"/>
            <a:ext cx="468000" cy="93600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solidFill>
                <a:srgbClr val="FFFFFF"/>
              </a:solidFill>
            </a:endParaRPr>
          </a:p>
        </p:txBody>
      </p:sp>
      <p:sp>
        <p:nvSpPr>
          <p:cNvPr id="15" name="Pentagon 13"/>
          <p:cNvSpPr/>
          <p:nvPr/>
        </p:nvSpPr>
        <p:spPr>
          <a:xfrm rot="5400000">
            <a:off x="6157848" y="2610220"/>
            <a:ext cx="468000" cy="936000"/>
          </a:xfrm>
          <a:prstGeom prst="homePlate">
            <a:avLst/>
          </a:prstGeom>
          <a:solidFill>
            <a:schemeClr val="accent4"/>
          </a:solidFill>
          <a:ln w="127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solidFill>
                <a:srgbClr val="FFFFFF"/>
              </a:solidFill>
            </a:endParaRPr>
          </a:p>
        </p:txBody>
      </p:sp>
      <p:sp>
        <p:nvSpPr>
          <p:cNvPr id="16" name="Pentagon 14"/>
          <p:cNvSpPr/>
          <p:nvPr/>
        </p:nvSpPr>
        <p:spPr>
          <a:xfrm rot="5400000">
            <a:off x="6157848" y="3095099"/>
            <a:ext cx="468000" cy="936000"/>
          </a:xfrm>
          <a:prstGeom prst="homePlate">
            <a:avLst/>
          </a:prstGeom>
          <a:solidFill>
            <a:schemeClr val="accent4"/>
          </a:solidFill>
          <a:ln w="127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solidFill>
                <a:srgbClr val="FFFFFF"/>
              </a:solidFill>
            </a:endParaRPr>
          </a:p>
        </p:txBody>
      </p:sp>
      <p:sp>
        <p:nvSpPr>
          <p:cNvPr id="17" name="Pentagon 15"/>
          <p:cNvSpPr/>
          <p:nvPr/>
        </p:nvSpPr>
        <p:spPr>
          <a:xfrm rot="5400000">
            <a:off x="6157848" y="3579978"/>
            <a:ext cx="468000" cy="936000"/>
          </a:xfrm>
          <a:prstGeom prst="homePlate">
            <a:avLst/>
          </a:prstGeom>
          <a:solidFill>
            <a:schemeClr val="accent4"/>
          </a:solidFill>
          <a:ln w="127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solidFill>
                <a:srgbClr val="FFFFFF"/>
              </a:solidFill>
            </a:endParaRPr>
          </a:p>
        </p:txBody>
      </p:sp>
      <p:sp>
        <p:nvSpPr>
          <p:cNvPr id="18" name="Pentagon 16"/>
          <p:cNvSpPr/>
          <p:nvPr/>
        </p:nvSpPr>
        <p:spPr>
          <a:xfrm rot="5400000">
            <a:off x="6157848" y="4064857"/>
            <a:ext cx="468000" cy="93600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solidFill>
                <a:srgbClr val="FFFFFF"/>
              </a:solidFill>
            </a:endParaRPr>
          </a:p>
        </p:txBody>
      </p:sp>
      <p:sp>
        <p:nvSpPr>
          <p:cNvPr id="19" name="Pentagon 17"/>
          <p:cNvSpPr/>
          <p:nvPr/>
        </p:nvSpPr>
        <p:spPr>
          <a:xfrm rot="5400000">
            <a:off x="6157848" y="4549736"/>
            <a:ext cx="468000" cy="93600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solidFill>
                <a:srgbClr val="FFFFFF"/>
              </a:solidFill>
            </a:endParaRPr>
          </a:p>
        </p:txBody>
      </p:sp>
      <p:sp>
        <p:nvSpPr>
          <p:cNvPr id="20" name="Pentagon 18"/>
          <p:cNvSpPr/>
          <p:nvPr/>
        </p:nvSpPr>
        <p:spPr>
          <a:xfrm rot="5400000">
            <a:off x="6157848" y="5034613"/>
            <a:ext cx="468000" cy="93600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solidFill>
                <a:srgbClr val="FFFFFF"/>
              </a:solidFill>
            </a:endParaRPr>
          </a:p>
        </p:txBody>
      </p:sp>
      <p:sp>
        <p:nvSpPr>
          <p:cNvPr id="21" name="Text Placeholder 9"/>
          <p:cNvSpPr>
            <a:spLocks noGrp="1"/>
          </p:cNvSpPr>
          <p:nvPr>
            <p:ph type="body" sz="quarter" idx="4294967295"/>
          </p:nvPr>
        </p:nvSpPr>
        <p:spPr>
          <a:xfrm>
            <a:off x="5923848" y="2372041"/>
            <a:ext cx="936104" cy="224532"/>
          </a:xfrm>
          <a:prstGeom prst="rect">
            <a:avLst/>
          </a:prstGeom>
        </p:spPr>
        <p:txBody>
          <a:bodyPr/>
          <a:lstStyle/>
          <a:p>
            <a:pPr algn="ctr">
              <a:spcBef>
                <a:spcPts val="300"/>
              </a:spcBef>
              <a:defRPr/>
            </a:pPr>
            <a:r>
              <a:rPr lang="en-US" sz="800" dirty="0" smtClean="0">
                <a:solidFill>
                  <a:schemeClr val="bg1"/>
                </a:solidFill>
              </a:rPr>
              <a:t>Planning</a:t>
            </a:r>
          </a:p>
          <a:p>
            <a:pPr lvl="2" algn="ctr">
              <a:spcBef>
                <a:spcPts val="300"/>
              </a:spcBef>
              <a:defRPr/>
            </a:pPr>
            <a:endParaRPr lang="en-US" sz="800" dirty="0">
              <a:solidFill>
                <a:schemeClr val="bg1"/>
              </a:solidFill>
            </a:endParaRPr>
          </a:p>
        </p:txBody>
      </p:sp>
      <p:sp>
        <p:nvSpPr>
          <p:cNvPr id="22" name="Text Placeholder 9"/>
          <p:cNvSpPr>
            <a:spLocks noGrp="1"/>
          </p:cNvSpPr>
          <p:nvPr>
            <p:ph type="body" sz="quarter" idx="4294967295"/>
          </p:nvPr>
        </p:nvSpPr>
        <p:spPr>
          <a:xfrm>
            <a:off x="5923848" y="2872215"/>
            <a:ext cx="936104" cy="224532"/>
          </a:xfrm>
          <a:prstGeom prst="rect">
            <a:avLst/>
          </a:prstGeom>
        </p:spPr>
        <p:txBody>
          <a:bodyPr/>
          <a:lstStyle/>
          <a:p>
            <a:pPr algn="ctr">
              <a:spcBef>
                <a:spcPts val="300"/>
              </a:spcBef>
              <a:defRPr/>
            </a:pPr>
            <a:r>
              <a:rPr lang="en-US" sz="800" dirty="0" smtClean="0">
                <a:solidFill>
                  <a:schemeClr val="bg1"/>
                </a:solidFill>
              </a:rPr>
              <a:t>Research and evaluation</a:t>
            </a:r>
            <a:endParaRPr lang="en-US" sz="800" dirty="0">
              <a:solidFill>
                <a:schemeClr val="bg1"/>
              </a:solidFill>
            </a:endParaRPr>
          </a:p>
        </p:txBody>
      </p:sp>
      <p:sp>
        <p:nvSpPr>
          <p:cNvPr id="23" name="Text Placeholder 9"/>
          <p:cNvSpPr>
            <a:spLocks noGrp="1"/>
          </p:cNvSpPr>
          <p:nvPr>
            <p:ph type="body" sz="quarter" idx="4294967295"/>
          </p:nvPr>
        </p:nvSpPr>
        <p:spPr>
          <a:xfrm>
            <a:off x="5923848" y="3368093"/>
            <a:ext cx="936104" cy="224532"/>
          </a:xfrm>
          <a:prstGeom prst="rect">
            <a:avLst/>
          </a:prstGeom>
        </p:spPr>
        <p:txBody>
          <a:bodyPr/>
          <a:lstStyle/>
          <a:p>
            <a:pPr algn="ctr">
              <a:spcBef>
                <a:spcPts val="300"/>
              </a:spcBef>
              <a:defRPr/>
            </a:pPr>
            <a:r>
              <a:rPr lang="en-US" sz="800" dirty="0" smtClean="0">
                <a:solidFill>
                  <a:schemeClr val="bg1"/>
                </a:solidFill>
              </a:rPr>
              <a:t>Hypothesis</a:t>
            </a:r>
          </a:p>
          <a:p>
            <a:pPr lvl="2" algn="ctr">
              <a:spcBef>
                <a:spcPts val="300"/>
              </a:spcBef>
              <a:defRPr/>
            </a:pPr>
            <a:endParaRPr lang="en-US" sz="800" dirty="0">
              <a:solidFill>
                <a:schemeClr val="bg1"/>
              </a:solidFill>
            </a:endParaRPr>
          </a:p>
        </p:txBody>
      </p:sp>
      <p:sp>
        <p:nvSpPr>
          <p:cNvPr id="24" name="Text Placeholder 9"/>
          <p:cNvSpPr>
            <a:spLocks noGrp="1"/>
          </p:cNvSpPr>
          <p:nvPr>
            <p:ph type="body" sz="quarter" idx="4294967295"/>
          </p:nvPr>
        </p:nvSpPr>
        <p:spPr>
          <a:xfrm>
            <a:off x="5923848" y="3837601"/>
            <a:ext cx="936104" cy="224532"/>
          </a:xfrm>
          <a:prstGeom prst="rect">
            <a:avLst/>
          </a:prstGeom>
        </p:spPr>
        <p:txBody>
          <a:bodyPr/>
          <a:lstStyle/>
          <a:p>
            <a:pPr algn="ctr">
              <a:spcBef>
                <a:spcPts val="300"/>
              </a:spcBef>
              <a:defRPr/>
            </a:pPr>
            <a:r>
              <a:rPr lang="en-US" sz="800" dirty="0" smtClean="0">
                <a:solidFill>
                  <a:schemeClr val="bg1"/>
                </a:solidFill>
              </a:rPr>
              <a:t>Deep dive</a:t>
            </a:r>
          </a:p>
          <a:p>
            <a:pPr lvl="2" algn="ctr">
              <a:spcBef>
                <a:spcPts val="300"/>
              </a:spcBef>
              <a:defRPr/>
            </a:pPr>
            <a:endParaRPr lang="en-US" sz="800" dirty="0">
              <a:solidFill>
                <a:schemeClr val="bg1"/>
              </a:solidFill>
            </a:endParaRPr>
          </a:p>
        </p:txBody>
      </p:sp>
      <p:sp>
        <p:nvSpPr>
          <p:cNvPr id="25" name="Text Placeholder 9"/>
          <p:cNvSpPr>
            <a:spLocks noGrp="1"/>
          </p:cNvSpPr>
          <p:nvPr>
            <p:ph type="body" sz="quarter" idx="4294967295"/>
          </p:nvPr>
        </p:nvSpPr>
        <p:spPr>
          <a:xfrm>
            <a:off x="5923848" y="4333149"/>
            <a:ext cx="936104" cy="224532"/>
          </a:xfrm>
          <a:prstGeom prst="rect">
            <a:avLst/>
          </a:prstGeom>
        </p:spPr>
        <p:txBody>
          <a:bodyPr/>
          <a:lstStyle/>
          <a:p>
            <a:pPr algn="ctr">
              <a:spcBef>
                <a:spcPts val="300"/>
              </a:spcBef>
              <a:defRPr/>
            </a:pPr>
            <a:r>
              <a:rPr lang="en-US" sz="800" dirty="0" smtClean="0">
                <a:solidFill>
                  <a:schemeClr val="bg1"/>
                </a:solidFill>
              </a:rPr>
              <a:t>Confirmation</a:t>
            </a:r>
          </a:p>
          <a:p>
            <a:pPr lvl="2" algn="ctr">
              <a:spcBef>
                <a:spcPts val="300"/>
              </a:spcBef>
              <a:defRPr/>
            </a:pPr>
            <a:endParaRPr lang="en-US" sz="800" dirty="0">
              <a:solidFill>
                <a:schemeClr val="bg1"/>
              </a:solidFill>
            </a:endParaRPr>
          </a:p>
        </p:txBody>
      </p:sp>
      <p:sp>
        <p:nvSpPr>
          <p:cNvPr id="27" name="Text Placeholder 9"/>
          <p:cNvSpPr>
            <a:spLocks noGrp="1"/>
          </p:cNvSpPr>
          <p:nvPr>
            <p:ph type="body" sz="quarter" idx="4294967295"/>
          </p:nvPr>
        </p:nvSpPr>
        <p:spPr>
          <a:xfrm>
            <a:off x="5923848" y="4810482"/>
            <a:ext cx="936104" cy="224532"/>
          </a:xfrm>
          <a:prstGeom prst="rect">
            <a:avLst/>
          </a:prstGeom>
        </p:spPr>
        <p:txBody>
          <a:bodyPr/>
          <a:lstStyle/>
          <a:p>
            <a:pPr algn="ctr">
              <a:spcBef>
                <a:spcPts val="300"/>
              </a:spcBef>
              <a:defRPr/>
            </a:pPr>
            <a:r>
              <a:rPr lang="en-US" sz="800" dirty="0" smtClean="0">
                <a:solidFill>
                  <a:schemeClr val="bg1"/>
                </a:solidFill>
              </a:rPr>
              <a:t>Output</a:t>
            </a:r>
          </a:p>
          <a:p>
            <a:pPr lvl="2" algn="ctr">
              <a:spcBef>
                <a:spcPts val="300"/>
              </a:spcBef>
              <a:defRPr/>
            </a:pPr>
            <a:endParaRPr lang="en-US" sz="800" dirty="0">
              <a:solidFill>
                <a:schemeClr val="bg1"/>
              </a:solidFill>
            </a:endParaRPr>
          </a:p>
        </p:txBody>
      </p:sp>
      <p:sp>
        <p:nvSpPr>
          <p:cNvPr id="30" name="Text Placeholder 9"/>
          <p:cNvSpPr>
            <a:spLocks noGrp="1"/>
          </p:cNvSpPr>
          <p:nvPr>
            <p:ph type="body" sz="quarter" idx="4294967295"/>
          </p:nvPr>
        </p:nvSpPr>
        <p:spPr>
          <a:xfrm>
            <a:off x="5923848" y="5296057"/>
            <a:ext cx="936104" cy="224532"/>
          </a:xfrm>
          <a:prstGeom prst="rect">
            <a:avLst/>
          </a:prstGeom>
        </p:spPr>
        <p:txBody>
          <a:bodyPr/>
          <a:lstStyle/>
          <a:p>
            <a:pPr algn="ctr">
              <a:spcBef>
                <a:spcPts val="300"/>
              </a:spcBef>
              <a:defRPr/>
            </a:pPr>
            <a:r>
              <a:rPr lang="en-US" sz="800" dirty="0" smtClean="0">
                <a:solidFill>
                  <a:schemeClr val="bg1"/>
                </a:solidFill>
              </a:rPr>
              <a:t>Presentation</a:t>
            </a:r>
          </a:p>
          <a:p>
            <a:pPr lvl="2" algn="ctr">
              <a:spcBef>
                <a:spcPts val="300"/>
              </a:spcBef>
              <a:defRPr/>
            </a:pPr>
            <a:endParaRPr lang="en-US" sz="800" dirty="0">
              <a:solidFill>
                <a:schemeClr val="bg1"/>
              </a:solidFill>
            </a:endParaRPr>
          </a:p>
        </p:txBody>
      </p:sp>
      <p:sp>
        <p:nvSpPr>
          <p:cNvPr id="34" name="Text Placeholder 9"/>
          <p:cNvSpPr>
            <a:spLocks noGrp="1"/>
          </p:cNvSpPr>
          <p:nvPr>
            <p:ph type="body" sz="quarter" idx="4294967295"/>
          </p:nvPr>
        </p:nvSpPr>
        <p:spPr>
          <a:xfrm>
            <a:off x="6975736" y="2359341"/>
            <a:ext cx="2441314" cy="432048"/>
          </a:xfrm>
          <a:prstGeom prst="rect">
            <a:avLst/>
          </a:prstGeom>
        </p:spPr>
        <p:txBody>
          <a:bodyPr/>
          <a:lstStyle/>
          <a:p>
            <a:pPr marL="88900" lvl="2" indent="0">
              <a:spcBef>
                <a:spcPts val="300"/>
              </a:spcBef>
              <a:buNone/>
              <a:tabLst>
                <a:tab pos="1257300" algn="l"/>
              </a:tabLst>
              <a:defRPr/>
            </a:pPr>
            <a:r>
              <a:rPr lang="en-US" dirty="0" smtClean="0"/>
              <a:t>What resources are available, when is the deadline? Initial rough market definition</a:t>
            </a:r>
            <a:endParaRPr lang="en-US" dirty="0"/>
          </a:p>
        </p:txBody>
      </p:sp>
      <p:sp>
        <p:nvSpPr>
          <p:cNvPr id="35" name="Text Placeholder 9"/>
          <p:cNvSpPr>
            <a:spLocks noGrp="1"/>
          </p:cNvSpPr>
          <p:nvPr>
            <p:ph type="body" sz="quarter" idx="4294967295"/>
          </p:nvPr>
        </p:nvSpPr>
        <p:spPr>
          <a:xfrm>
            <a:off x="6975736" y="2844220"/>
            <a:ext cx="2441314" cy="432048"/>
          </a:xfrm>
          <a:prstGeom prst="rect">
            <a:avLst/>
          </a:prstGeom>
        </p:spPr>
        <p:txBody>
          <a:bodyPr/>
          <a:lstStyle/>
          <a:p>
            <a:pPr marL="88900" lvl="2" indent="0">
              <a:spcBef>
                <a:spcPts val="300"/>
              </a:spcBef>
              <a:buNone/>
              <a:tabLst>
                <a:tab pos="1257300" algn="l"/>
              </a:tabLst>
              <a:defRPr/>
            </a:pPr>
            <a:r>
              <a:rPr lang="en-US" dirty="0" smtClean="0"/>
              <a:t>Relevant customers (existing and potential)? Customer feedback?</a:t>
            </a:r>
            <a:endParaRPr lang="en-US" dirty="0"/>
          </a:p>
        </p:txBody>
      </p:sp>
      <p:sp>
        <p:nvSpPr>
          <p:cNvPr id="36" name="Text Placeholder 9"/>
          <p:cNvSpPr>
            <a:spLocks noGrp="1"/>
          </p:cNvSpPr>
          <p:nvPr>
            <p:ph type="body" sz="quarter" idx="4294967295"/>
          </p:nvPr>
        </p:nvSpPr>
        <p:spPr>
          <a:xfrm>
            <a:off x="6975736" y="3329099"/>
            <a:ext cx="2441314" cy="432048"/>
          </a:xfrm>
          <a:prstGeom prst="rect">
            <a:avLst/>
          </a:prstGeom>
        </p:spPr>
        <p:txBody>
          <a:bodyPr/>
          <a:lstStyle/>
          <a:p>
            <a:pPr marL="88900" lvl="2" indent="0">
              <a:spcBef>
                <a:spcPts val="300"/>
              </a:spcBef>
              <a:buNone/>
              <a:tabLst>
                <a:tab pos="1257300" algn="l"/>
              </a:tabLst>
              <a:defRPr/>
            </a:pPr>
            <a:r>
              <a:rPr lang="en-US" dirty="0" smtClean="0"/>
              <a:t>What does the purchasing process look like? Purchasing criteria? Loyalty? New customers?</a:t>
            </a:r>
            <a:endParaRPr lang="en-US" dirty="0"/>
          </a:p>
        </p:txBody>
      </p:sp>
      <p:sp>
        <p:nvSpPr>
          <p:cNvPr id="37" name="Text Placeholder 9"/>
          <p:cNvSpPr>
            <a:spLocks noGrp="1"/>
          </p:cNvSpPr>
          <p:nvPr>
            <p:ph type="body" sz="quarter" idx="4294967295"/>
          </p:nvPr>
        </p:nvSpPr>
        <p:spPr>
          <a:xfrm>
            <a:off x="6975736" y="3813978"/>
            <a:ext cx="2441314" cy="432048"/>
          </a:xfrm>
          <a:prstGeom prst="rect">
            <a:avLst/>
          </a:prstGeom>
        </p:spPr>
        <p:txBody>
          <a:bodyPr/>
          <a:lstStyle/>
          <a:p>
            <a:pPr marL="88900" lvl="2" indent="0">
              <a:spcBef>
                <a:spcPts val="300"/>
              </a:spcBef>
              <a:buNone/>
              <a:tabLst>
                <a:tab pos="1257300" algn="l"/>
              </a:tabLst>
              <a:defRPr/>
            </a:pPr>
            <a:r>
              <a:rPr lang="en-US" dirty="0" smtClean="0"/>
              <a:t>For comprehensive customer analysis: </a:t>
            </a:r>
            <a:br>
              <a:rPr lang="en-US" dirty="0" smtClean="0"/>
            </a:br>
            <a:r>
              <a:rPr lang="en-US" dirty="0" smtClean="0"/>
              <a:t>C</a:t>
            </a:r>
            <a:r>
              <a:rPr lang="en-US" dirty="0" smtClean="0">
                <a:ea typeface="Calibri"/>
              </a:rPr>
              <a:t>ustomer landscape analysis for a certain business model in the market</a:t>
            </a:r>
            <a:endParaRPr lang="en-US" dirty="0" smtClean="0"/>
          </a:p>
          <a:p>
            <a:pPr lvl="2">
              <a:spcBef>
                <a:spcPts val="300"/>
              </a:spcBef>
              <a:defRPr/>
            </a:pPr>
            <a:endParaRPr lang="en-US" dirty="0"/>
          </a:p>
        </p:txBody>
      </p:sp>
      <p:sp>
        <p:nvSpPr>
          <p:cNvPr id="38" name="Text Placeholder 9"/>
          <p:cNvSpPr>
            <a:spLocks noGrp="1"/>
          </p:cNvSpPr>
          <p:nvPr>
            <p:ph type="body" sz="quarter" idx="4294967295"/>
          </p:nvPr>
        </p:nvSpPr>
        <p:spPr>
          <a:xfrm>
            <a:off x="6185039" y="5828942"/>
            <a:ext cx="2448272" cy="125348"/>
          </a:xfrm>
          <a:prstGeom prst="rect">
            <a:avLst/>
          </a:prstGeom>
        </p:spPr>
        <p:txBody>
          <a:bodyPr vert="horz" lIns="0" tIns="0" rIns="0" bIns="0" rtlCol="0" anchor="t">
            <a:noAutofit/>
          </a:bodyPr>
          <a:lstStyle/>
          <a:p>
            <a:pPr marL="88900" lvl="2" indent="0">
              <a:spcBef>
                <a:spcPts val="300"/>
              </a:spcBef>
              <a:buFont typeface="Arial" pitchFamily="34" charset="0"/>
              <a:buNone/>
              <a:tabLst>
                <a:tab pos="1257300" algn="l"/>
              </a:tabLst>
              <a:defRPr/>
            </a:pPr>
            <a:r>
              <a:rPr lang="en-US" sz="700" dirty="0" smtClean="0"/>
              <a:t>Material content of the customer analysis</a:t>
            </a:r>
            <a:endParaRPr lang="en-US" sz="700" dirty="0"/>
          </a:p>
        </p:txBody>
      </p:sp>
      <p:sp>
        <p:nvSpPr>
          <p:cNvPr id="39" name="Text Placeholder 9"/>
          <p:cNvSpPr>
            <a:spLocks noGrp="1"/>
          </p:cNvSpPr>
          <p:nvPr>
            <p:ph type="body" sz="quarter" idx="4294967295"/>
          </p:nvPr>
        </p:nvSpPr>
        <p:spPr>
          <a:xfrm>
            <a:off x="3169277" y="5808000"/>
            <a:ext cx="2791296" cy="237232"/>
          </a:xfrm>
          <a:prstGeom prst="rect">
            <a:avLst/>
          </a:prstGeom>
        </p:spPr>
        <p:txBody>
          <a:bodyPr vert="horz" lIns="0" tIns="0" rIns="0" bIns="0" rtlCol="0" anchor="t">
            <a:noAutofit/>
          </a:bodyPr>
          <a:lstStyle/>
          <a:p>
            <a:pPr marL="88900" lvl="2" indent="0">
              <a:spcBef>
                <a:spcPts val="300"/>
              </a:spcBef>
              <a:buFont typeface="Arial" pitchFamily="34" charset="0"/>
              <a:buNone/>
              <a:tabLst>
                <a:tab pos="1257300" algn="l"/>
              </a:tabLst>
              <a:defRPr/>
            </a:pPr>
            <a:r>
              <a:rPr lang="en-US" sz="700" dirty="0" smtClean="0"/>
              <a:t>Comprehensive customer analysis in these phases also considers primary sources of information, e.g. expert interviews</a:t>
            </a:r>
            <a:endParaRPr lang="en-US" sz="700" dirty="0"/>
          </a:p>
        </p:txBody>
      </p:sp>
      <p:sp>
        <p:nvSpPr>
          <p:cNvPr id="40" name="Text Placeholder 9"/>
          <p:cNvSpPr>
            <a:spLocks noGrp="1"/>
          </p:cNvSpPr>
          <p:nvPr>
            <p:ph type="body" sz="quarter" idx="4294967295"/>
          </p:nvPr>
        </p:nvSpPr>
        <p:spPr>
          <a:xfrm>
            <a:off x="2449197" y="5808000"/>
            <a:ext cx="504056" cy="216024"/>
          </a:xfrm>
          <a:prstGeom prst="rect">
            <a:avLst/>
          </a:prstGeom>
        </p:spPr>
        <p:txBody>
          <a:bodyPr vert="horz" lIns="0" tIns="0" rIns="0" bIns="0" rtlCol="0" anchor="t">
            <a:noAutofit/>
          </a:bodyPr>
          <a:lstStyle/>
          <a:p>
            <a:pPr marL="88900" lvl="2" indent="0">
              <a:spcBef>
                <a:spcPts val="300"/>
              </a:spcBef>
              <a:buFont typeface="Arial" pitchFamily="34" charset="0"/>
              <a:buNone/>
              <a:tabLst>
                <a:tab pos="1257300" algn="l"/>
              </a:tabLst>
              <a:defRPr/>
            </a:pPr>
            <a:r>
              <a:rPr lang="en-US" sz="700" dirty="0" smtClean="0"/>
              <a:t>Key: </a:t>
            </a:r>
            <a:endParaRPr lang="en-US" sz="700" dirty="0"/>
          </a:p>
        </p:txBody>
      </p:sp>
      <p:sp>
        <p:nvSpPr>
          <p:cNvPr id="41" name="Pentagon 47"/>
          <p:cNvSpPr/>
          <p:nvPr/>
        </p:nvSpPr>
        <p:spPr>
          <a:xfrm rot="5400000">
            <a:off x="3041184" y="5771018"/>
            <a:ext cx="108000" cy="216000"/>
          </a:xfrm>
          <a:prstGeom prst="homePlate">
            <a:avLst/>
          </a:prstGeom>
          <a:solidFill>
            <a:schemeClr val="accent4"/>
          </a:solidFill>
          <a:ln w="12700">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dirty="0">
              <a:solidFill>
                <a:srgbClr val="FFFFFF"/>
              </a:solidFill>
            </a:endParaRPr>
          </a:p>
        </p:txBody>
      </p:sp>
      <p:sp>
        <p:nvSpPr>
          <p:cNvPr id="42" name="Text Placeholder 7"/>
          <p:cNvSpPr txBox="1">
            <a:spLocks/>
          </p:cNvSpPr>
          <p:nvPr/>
        </p:nvSpPr>
        <p:spPr>
          <a:xfrm>
            <a:off x="5977188" y="5844182"/>
            <a:ext cx="180000" cy="72000"/>
          </a:xfrm>
          <a:prstGeom prst="rect">
            <a:avLst/>
          </a:prstGeom>
          <a:noFill/>
          <a:ln w="12700">
            <a:solidFill>
              <a:schemeClr val="accent2"/>
            </a:solidFill>
            <a:prstDash val="sysDash"/>
          </a:ln>
        </p:spPr>
        <p:txBody>
          <a:bodyPr wrap="square" lIns="72009" tIns="72009" rIns="72000" bIns="72009" anchor="ctr">
            <a:noAutofit/>
          </a:bodyPr>
          <a:lstStyle/>
          <a:p>
            <a:pPr marL="0" lvl="1">
              <a:spcBef>
                <a:spcPts val="300"/>
              </a:spcBef>
              <a:spcAft>
                <a:spcPts val="300"/>
              </a:spcAft>
              <a:buClr>
                <a:srgbClr val="97989A"/>
              </a:buClr>
              <a:defRPr/>
            </a:pPr>
            <a:endParaRPr lang="en-US" sz="1000" dirty="0" smtClean="0">
              <a:cs typeface="Arial" pitchFamily="34" charset="0"/>
            </a:endParaRPr>
          </a:p>
        </p:txBody>
      </p:sp>
      <p:sp>
        <p:nvSpPr>
          <p:cNvPr id="43" name="Text Placeholder 9"/>
          <p:cNvSpPr>
            <a:spLocks noGrp="1"/>
          </p:cNvSpPr>
          <p:nvPr>
            <p:ph type="body" sz="quarter" idx="4294967295"/>
          </p:nvPr>
        </p:nvSpPr>
        <p:spPr>
          <a:xfrm>
            <a:off x="6975736" y="4298857"/>
            <a:ext cx="2441314" cy="432048"/>
          </a:xfrm>
          <a:prstGeom prst="rect">
            <a:avLst/>
          </a:prstGeom>
        </p:spPr>
        <p:txBody>
          <a:bodyPr/>
          <a:lstStyle/>
          <a:p>
            <a:pPr marL="88900" lvl="2" indent="0">
              <a:spcBef>
                <a:spcPts val="300"/>
              </a:spcBef>
              <a:buNone/>
              <a:tabLst>
                <a:tab pos="1257300" algn="l"/>
              </a:tabLst>
              <a:defRPr/>
            </a:pPr>
            <a:r>
              <a:rPr lang="en-US" dirty="0" smtClean="0"/>
              <a:t>Can the hypothesis be confirmed? Do we need to adjust? How can we back up and substantiate the hypothesis?</a:t>
            </a:r>
          </a:p>
          <a:p>
            <a:pPr lvl="2">
              <a:spcBef>
                <a:spcPts val="300"/>
              </a:spcBef>
              <a:defRPr/>
            </a:pPr>
            <a:endParaRPr lang="en-US" dirty="0"/>
          </a:p>
        </p:txBody>
      </p:sp>
      <p:sp>
        <p:nvSpPr>
          <p:cNvPr id="44" name="Text Placeholder 9"/>
          <p:cNvSpPr>
            <a:spLocks noGrp="1"/>
          </p:cNvSpPr>
          <p:nvPr>
            <p:ph type="body" sz="quarter" idx="4294967295"/>
          </p:nvPr>
        </p:nvSpPr>
        <p:spPr>
          <a:xfrm>
            <a:off x="6975736" y="4783736"/>
            <a:ext cx="2441314" cy="432048"/>
          </a:xfrm>
          <a:prstGeom prst="rect">
            <a:avLst/>
          </a:prstGeom>
        </p:spPr>
        <p:txBody>
          <a:bodyPr/>
          <a:lstStyle/>
          <a:p>
            <a:pPr marL="88900" lvl="2" indent="0">
              <a:spcBef>
                <a:spcPts val="300"/>
              </a:spcBef>
              <a:buNone/>
              <a:tabLst>
                <a:tab pos="1257300" algn="l"/>
              </a:tabLst>
              <a:defRPr/>
            </a:pPr>
            <a:r>
              <a:rPr lang="en-US" dirty="0" smtClean="0"/>
              <a:t>How can we summarize key findings effectively? How can we back up &amp; describe in sufficient detail?</a:t>
            </a:r>
          </a:p>
          <a:p>
            <a:pPr lvl="2">
              <a:spcBef>
                <a:spcPts val="300"/>
              </a:spcBef>
              <a:buNone/>
              <a:defRPr/>
            </a:pPr>
            <a:endParaRPr lang="en-US" dirty="0"/>
          </a:p>
        </p:txBody>
      </p:sp>
      <p:sp>
        <p:nvSpPr>
          <p:cNvPr id="45" name="Text Placeholder 9"/>
          <p:cNvSpPr>
            <a:spLocks noGrp="1"/>
          </p:cNvSpPr>
          <p:nvPr>
            <p:ph type="body" sz="quarter" idx="4294967295"/>
          </p:nvPr>
        </p:nvSpPr>
        <p:spPr>
          <a:xfrm>
            <a:off x="6975736" y="5268613"/>
            <a:ext cx="2441314" cy="432048"/>
          </a:xfrm>
          <a:prstGeom prst="rect">
            <a:avLst/>
          </a:prstGeom>
        </p:spPr>
        <p:txBody>
          <a:bodyPr/>
          <a:lstStyle/>
          <a:p>
            <a:pPr marL="88900" lvl="2" indent="0">
              <a:spcBef>
                <a:spcPts val="300"/>
              </a:spcBef>
              <a:buNone/>
              <a:tabLst>
                <a:tab pos="1257300" algn="l"/>
              </a:tabLst>
              <a:defRPr/>
            </a:pPr>
            <a:r>
              <a:rPr lang="en-US" dirty="0" smtClean="0"/>
              <a:t>How to convince the customer and other stakeholders? How to be prepared for challenging Q&amp;A?</a:t>
            </a:r>
            <a:endParaRPr lang="en-US" dirty="0"/>
          </a:p>
        </p:txBody>
      </p:sp>
      <p:sp>
        <p:nvSpPr>
          <p:cNvPr id="46" name="Rectangle 4"/>
          <p:cNvSpPr>
            <a:spLocks noChangeArrowheads="1"/>
          </p:cNvSpPr>
          <p:nvPr>
            <p:custDataLst>
              <p:tags r:id="rId1"/>
            </p:custDataLst>
          </p:nvPr>
        </p:nvSpPr>
        <p:spPr bwMode="auto">
          <a:xfrm>
            <a:off x="7648574" y="203863"/>
            <a:ext cx="1768475"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Tools referred for costumer analysis such as Excel Interlog etc. are commonly used in German practice. Tools may differ globally.</a:t>
            </a:r>
            <a:endParaRPr lang="en-US" sz="900" dirty="0">
              <a:solidFill>
                <a:schemeClr val="bg1"/>
              </a:solidFill>
            </a:endParaRPr>
          </a:p>
        </p:txBody>
      </p:sp>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Customer Analysis</a:t>
            </a:r>
            <a:endParaRPr lang="en-US" dirty="0"/>
          </a:p>
        </p:txBody>
      </p:sp>
      <p:sp>
        <p:nvSpPr>
          <p:cNvPr id="4" name="Titel 3"/>
          <p:cNvSpPr>
            <a:spLocks noGrp="1"/>
          </p:cNvSpPr>
          <p:nvPr>
            <p:ph type="title"/>
          </p:nvPr>
        </p:nvSpPr>
        <p:spPr/>
        <p:txBody>
          <a:bodyPr/>
          <a:lstStyle/>
          <a:p>
            <a:r>
              <a:rPr lang="en-US" dirty="0" smtClean="0"/>
              <a:t>Overview (2/6) – Pitfalls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991316108"/>
              </p:ext>
            </p:extLst>
          </p:nvPr>
        </p:nvGraphicFramePr>
        <p:xfrm>
          <a:off x="488950" y="1422400"/>
          <a:ext cx="8928100" cy="3812424"/>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Pitfalls/Lessons learned</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Customer business model &amp; market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Transparency of the customer’s business model and market is essential because the customer behavior is influenced significantly by developments in its market environment. This knowledge provides an advantage because the customer’s behavior can be anticipated and therefore proper action can be taken</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9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Purchasing process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Transparency about the customer’s decision-making process is fundamental in assessing the purchasing decisions</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Purchasing decisions do not affect only the contact person: The customer may seek advice from other persons in making his/her decision or may completely outsource the process, e.g. general contractor or engineering services in plant construction</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Distortion of the purchasing criteria: The customer does not have enough internal know-how and knowledge about the product and its field of application and therefore cannot estimate the quality or technology properly</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115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lang="en-US" sz="900" b="1" noProof="0" dirty="0" smtClean="0">
                          <a:solidFill>
                            <a:schemeClr val="tx1"/>
                          </a:solidFill>
                        </a:rPr>
                        <a:t>Critical customer feedback: </a:t>
                      </a:r>
                      <a:r>
                        <a:rPr lang="en-US" sz="900" noProof="0" dirty="0" smtClean="0">
                          <a:solidFill>
                            <a:schemeClr val="tx1"/>
                          </a:solidFill>
                        </a:rPr>
                        <a:t>The customer’s perception and wishes are decisive for company’s survival. For that reason, customer feedback should be sought through cold as well as warm contacts. Even if customers do not like to talk about the target’s competition, a benchmarking should be performed from the customer’s perspective:</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Cold vs. warm contacts: Cold contacts are frequently more open in their criticism, whereas warms contacts are generally satisfied customers whose opinion of the customer is too positive and therefore distorting</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Existing vs. lost vs. potential customers: Why do customers decide for the target’s products? Why are decisions made against the target’s products? Are the target’s products considered?</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9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Outlook: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It is not sufficient to reproduce the current situation of the customer landscape. You have to answer the question “Will the target be successful in the market in the long term?“ The customer structure may change due to market trends, e.g. product innovations, changes of the purchasing behavior</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 much is the target dependent on its existing customers? </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 flexibly can the target react to changes in the customer structures?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7684" y="1768279"/>
            <a:ext cx="403733" cy="523220"/>
            <a:chOff x="2619016" y="2564904"/>
            <a:chExt cx="559665" cy="725301"/>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54" name="Rechteck 53"/>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7686" y="2543678"/>
            <a:ext cx="403731" cy="523220"/>
            <a:chOff x="3638116" y="2564904"/>
            <a:chExt cx="559663" cy="725301"/>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6" name="Rechteck 65"/>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7686" y="3578157"/>
            <a:ext cx="403731" cy="523220"/>
            <a:chOff x="3638116" y="2564904"/>
            <a:chExt cx="559663" cy="725301"/>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4" name="Rechteck 73"/>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75" name="Gruppieren 74"/>
          <p:cNvGrpSpPr/>
          <p:nvPr/>
        </p:nvGrpSpPr>
        <p:grpSpPr>
          <a:xfrm>
            <a:off x="607686" y="4574536"/>
            <a:ext cx="403731" cy="523220"/>
            <a:chOff x="3638116" y="2564904"/>
            <a:chExt cx="559663" cy="725301"/>
          </a:xfrm>
        </p:grpSpPr>
        <p:sp>
          <p:nvSpPr>
            <p:cNvPr id="76" name="Ellipse 75"/>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77" name="Akkord 7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8" name="Akkord 77"/>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9"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0" name="Akkord 79"/>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1" name="Rechteck 80"/>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4</a:t>
              </a:r>
              <a:endParaRPr lang="en-US" sz="28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Customer Analysis</a:t>
            </a:r>
            <a:endParaRPr lang="en-US" dirty="0"/>
          </a:p>
        </p:txBody>
      </p:sp>
      <p:sp>
        <p:nvSpPr>
          <p:cNvPr id="4" name="Titel 3"/>
          <p:cNvSpPr>
            <a:spLocks noGrp="1"/>
          </p:cNvSpPr>
          <p:nvPr>
            <p:ph type="title"/>
          </p:nvPr>
        </p:nvSpPr>
        <p:spPr/>
        <p:txBody>
          <a:bodyPr/>
          <a:lstStyle/>
          <a:p>
            <a:r>
              <a:rPr lang="en-US" dirty="0" smtClean="0"/>
              <a:t>Overview (3/6) – Core issues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2004631633"/>
              </p:ext>
            </p:extLst>
          </p:nvPr>
        </p:nvGraphicFramePr>
        <p:xfrm>
          <a:off x="488950" y="1422400"/>
          <a:ext cx="8928100" cy="4617706"/>
        </p:xfrm>
        <a:graphic>
          <a:graphicData uri="http://schemas.openxmlformats.org/drawingml/2006/table">
            <a:tbl>
              <a:tblPr firstRow="1" bandRow="1">
                <a:tableStyleId>{5C22544A-7EE6-4342-B048-85BDC9FD1C3A}</a:tableStyleId>
              </a:tblPr>
              <a:tblGrid>
                <a:gridCol w="2421304"/>
                <a:gridCol w="5928946"/>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540000">
                <a:tc>
                  <a:txBody>
                    <a:bodyPr/>
                    <a:lstStyle/>
                    <a:p>
                      <a:pPr marL="216000" indent="0">
                        <a:lnSpc>
                          <a:spcPct val="95000"/>
                        </a:lnSpc>
                        <a:spcBef>
                          <a:spcPts val="0"/>
                        </a:spcBef>
                        <a:spcAft>
                          <a:spcPts val="200"/>
                        </a:spcAft>
                        <a:buNone/>
                        <a:tabLst>
                          <a:tab pos="176213" algn="l"/>
                        </a:tabLst>
                      </a:pPr>
                      <a:r>
                        <a:rPr lang="en-US" sz="900" b="1" noProof="0" dirty="0" smtClean="0">
                          <a:solidFill>
                            <a:schemeClr val="tx2"/>
                          </a:solidFill>
                        </a:rPr>
                        <a:t>Who are the customers?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Relevant customers definition and delimitation</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Characterization &amp; split into key customer groups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9</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16000" indent="0">
                        <a:lnSpc>
                          <a:spcPct val="95000"/>
                        </a:lnSpc>
                        <a:spcBef>
                          <a:spcPts val="0"/>
                        </a:spcBef>
                        <a:spcAft>
                          <a:spcPts val="200"/>
                        </a:spcAft>
                        <a:buClr>
                          <a:schemeClr val="tx2"/>
                        </a:buClr>
                        <a:buFont typeface="+mj-lt"/>
                        <a:buNone/>
                        <a:tabLst>
                          <a:tab pos="176213" algn="l"/>
                        </a:tabLst>
                      </a:pPr>
                      <a:r>
                        <a:rPr lang="en-US" sz="900" b="1" kern="1200" noProof="0" dirty="0" smtClean="0">
                          <a:solidFill>
                            <a:schemeClr val="tx2"/>
                          </a:solidFill>
                          <a:latin typeface="+mn-lt"/>
                          <a:ea typeface="+mn-ea"/>
                          <a:cs typeface="+mn-cs"/>
                        </a:rPr>
                        <a:t>How stable is the client's customer portfolio?</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List of contracts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10</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16000" indent="0">
                        <a:lnSpc>
                          <a:spcPct val="95000"/>
                        </a:lnSpc>
                        <a:spcBef>
                          <a:spcPts val="0"/>
                        </a:spcBef>
                        <a:spcAft>
                          <a:spcPts val="200"/>
                        </a:spcAft>
                        <a:buFont typeface="+mj-lt"/>
                        <a:buNone/>
                        <a:tabLst>
                          <a:tab pos="176213" algn="l"/>
                        </a:tabLst>
                      </a:pPr>
                      <a:r>
                        <a:rPr lang="en-US" sz="900" b="1" kern="1200" noProof="0" dirty="0" smtClean="0">
                          <a:solidFill>
                            <a:schemeClr val="tx2"/>
                          </a:solidFill>
                          <a:latin typeface="+mn-lt"/>
                          <a:ea typeface="+mn-ea"/>
                          <a:cs typeface="+mn-cs"/>
                        </a:rPr>
                        <a:t>What are the distribution channels and how do they function?</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Identification &amp; analysis of distribution channels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Quantification of sales by channel &amp; future channel shifts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lang="en-US" sz="900" noProof="0" dirty="0" smtClean="0">
                          <a:solidFill>
                            <a:srgbClr val="000000"/>
                          </a:solidFill>
                        </a:rPr>
                        <a:t>11-12</a:t>
                      </a:r>
                    </a:p>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16000" indent="0">
                        <a:lnSpc>
                          <a:spcPct val="95000"/>
                        </a:lnSpc>
                        <a:spcBef>
                          <a:spcPts val="0"/>
                        </a:spcBef>
                        <a:spcAft>
                          <a:spcPts val="200"/>
                        </a:spcAft>
                        <a:buFont typeface="+mj-lt"/>
                        <a:buNone/>
                        <a:tabLst/>
                      </a:pPr>
                      <a:r>
                        <a:rPr lang="en-US" sz="900" b="1" kern="1200" noProof="0" dirty="0" smtClean="0">
                          <a:solidFill>
                            <a:schemeClr val="tx2"/>
                          </a:solidFill>
                          <a:latin typeface="+mn-lt"/>
                          <a:ea typeface="+mn-ea"/>
                          <a:cs typeface="+mn-cs"/>
                        </a:rPr>
                        <a:t>How do the customers make their decisions to buy? </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Identification of purchase criteria. Quantification of relative importance. Differentiated into qualifiers vs. winners, by segment and geography</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lang="en-US" sz="900" noProof="0" dirty="0" smtClean="0">
                          <a:solidFill>
                            <a:srgbClr val="000000"/>
                          </a:solidFill>
                        </a:rPr>
                        <a:t>13-14</a:t>
                      </a:r>
                    </a:p>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16000" indent="0">
                        <a:lnSpc>
                          <a:spcPct val="95000"/>
                        </a:lnSpc>
                        <a:spcBef>
                          <a:spcPts val="0"/>
                        </a:spcBef>
                        <a:spcAft>
                          <a:spcPts val="200"/>
                        </a:spcAft>
                        <a:buFont typeface="+mj-lt"/>
                        <a:buNone/>
                        <a:tabLst/>
                      </a:pPr>
                      <a:r>
                        <a:rPr lang="en-US" sz="900" b="1" kern="1200" noProof="0" dirty="0" smtClean="0">
                          <a:solidFill>
                            <a:schemeClr val="tx2"/>
                          </a:solidFill>
                          <a:latin typeface="+mn-lt"/>
                          <a:ea typeface="+mn-ea"/>
                          <a:cs typeface="+mn-cs"/>
                        </a:rPr>
                        <a:t>How loyal are customers?</a:t>
                      </a:r>
                    </a:p>
                    <a:p>
                      <a:pPr marL="216000" indent="0">
                        <a:lnSpc>
                          <a:spcPct val="95000"/>
                        </a:lnSpc>
                        <a:spcBef>
                          <a:spcPts val="0"/>
                        </a:spcBef>
                        <a:spcAft>
                          <a:spcPts val="200"/>
                        </a:spcAft>
                        <a:buFont typeface="+mj-lt"/>
                        <a:buNone/>
                        <a:tabLst/>
                      </a:pPr>
                      <a:endParaRPr lang="en-US" sz="900" b="1" kern="1200" noProof="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Characterization and evaluation of switching barriers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Understanding frequency of switching and switching motivations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15-16</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16000" indent="0">
                        <a:lnSpc>
                          <a:spcPct val="95000"/>
                        </a:lnSpc>
                        <a:spcBef>
                          <a:spcPts val="0"/>
                        </a:spcBef>
                        <a:spcAft>
                          <a:spcPts val="200"/>
                        </a:spcAft>
                        <a:buFont typeface="+mj-lt"/>
                        <a:buNone/>
                        <a:tabLst>
                          <a:tab pos="176213" algn="l"/>
                        </a:tabLst>
                      </a:pPr>
                      <a:r>
                        <a:rPr lang="en-US" sz="900" b="1" noProof="0" dirty="0" smtClean="0">
                          <a:solidFill>
                            <a:schemeClr val="tx2"/>
                          </a:solidFill>
                        </a:rPr>
                        <a:t>What trend is customer behavior subject to? </a:t>
                      </a:r>
                      <a:endParaRPr lang="en-US" sz="900" b="1" noProof="0" dirty="0">
                        <a:solidFill>
                          <a:schemeClr val="tx2"/>
                        </a:solidFill>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the trends in customer structure and customer preferences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17</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16000" indent="0">
                        <a:lnSpc>
                          <a:spcPct val="95000"/>
                        </a:lnSpc>
                        <a:spcBef>
                          <a:spcPts val="0"/>
                        </a:spcBef>
                        <a:spcAft>
                          <a:spcPts val="200"/>
                        </a:spcAft>
                        <a:buFont typeface="+mj-lt"/>
                        <a:buNone/>
                        <a:tabLst>
                          <a:tab pos="176213" algn="l"/>
                        </a:tabLst>
                      </a:pPr>
                      <a:r>
                        <a:rPr lang="en-US" sz="900" b="1" noProof="0" dirty="0" smtClean="0">
                          <a:solidFill>
                            <a:schemeClr val="tx2"/>
                          </a:solidFill>
                        </a:rPr>
                        <a:t>How satisfied are the customers? </a:t>
                      </a:r>
                      <a:endParaRPr lang="en-US" sz="900" b="1" noProof="0" dirty="0">
                        <a:solidFill>
                          <a:schemeClr val="tx2"/>
                        </a:solidFill>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Evaluation of customer feedback on the target’s performance</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Quantification along key purchase criteria. Areas of improvement</a:t>
                      </a:r>
                    </a:p>
                    <a:p>
                      <a:pPr marL="0" marR="0" lvl="0" indent="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18-20</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16000" indent="0">
                        <a:lnSpc>
                          <a:spcPct val="95000"/>
                        </a:lnSpc>
                        <a:spcBef>
                          <a:spcPts val="0"/>
                        </a:spcBef>
                        <a:spcAft>
                          <a:spcPts val="200"/>
                        </a:spcAft>
                        <a:buFont typeface="+mj-lt"/>
                        <a:buNone/>
                        <a:tabLst>
                          <a:tab pos="176213" algn="l"/>
                        </a:tabLst>
                      </a:pPr>
                      <a:r>
                        <a:rPr lang="en-US" sz="900" b="1" noProof="0" dirty="0" smtClean="0">
                          <a:solidFill>
                            <a:schemeClr val="tx2"/>
                          </a:solidFill>
                        </a:rPr>
                        <a:t>What is</a:t>
                      </a:r>
                      <a:r>
                        <a:rPr lang="en-US" sz="900" b="1" baseline="0" noProof="0" dirty="0" smtClean="0">
                          <a:solidFill>
                            <a:schemeClr val="tx2"/>
                          </a:solidFill>
                        </a:rPr>
                        <a:t> the profitability of the customers</a:t>
                      </a:r>
                      <a:r>
                        <a:rPr lang="en-US" sz="900" b="1" noProof="0" dirty="0" smtClean="0">
                          <a:solidFill>
                            <a:schemeClr val="tx2"/>
                          </a:solidFill>
                        </a:rPr>
                        <a:t>? </a:t>
                      </a:r>
                      <a:endParaRPr lang="en-US" sz="900" b="1" noProof="0" dirty="0">
                        <a:solidFill>
                          <a:schemeClr val="tx2"/>
                        </a:solidFill>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the profitability per customer and analysis of contribution margin</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21-22</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
        <p:nvSpPr>
          <p:cNvPr id="8" name="Rectangle 16"/>
          <p:cNvSpPr/>
          <p:nvPr/>
        </p:nvSpPr>
        <p:spPr>
          <a:xfrm>
            <a:off x="488950" y="1754910"/>
            <a:ext cx="180000" cy="180000"/>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9" name="Rectangle 16"/>
          <p:cNvSpPr/>
          <p:nvPr/>
        </p:nvSpPr>
        <p:spPr>
          <a:xfrm>
            <a:off x="488950" y="2299230"/>
            <a:ext cx="180000" cy="180000"/>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10" name="Rectangle 16"/>
          <p:cNvSpPr/>
          <p:nvPr/>
        </p:nvSpPr>
        <p:spPr>
          <a:xfrm>
            <a:off x="488950" y="2839075"/>
            <a:ext cx="180000" cy="180000"/>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12" name="Rectangle 16"/>
          <p:cNvSpPr/>
          <p:nvPr/>
        </p:nvSpPr>
        <p:spPr>
          <a:xfrm>
            <a:off x="488950" y="3378920"/>
            <a:ext cx="180000" cy="180000"/>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4</a:t>
            </a:r>
            <a:endParaRPr lang="en-US" sz="900" b="1" dirty="0"/>
          </a:p>
        </p:txBody>
      </p:sp>
      <p:sp>
        <p:nvSpPr>
          <p:cNvPr id="13" name="Rectangle 16"/>
          <p:cNvSpPr/>
          <p:nvPr/>
        </p:nvSpPr>
        <p:spPr>
          <a:xfrm>
            <a:off x="488950" y="3918765"/>
            <a:ext cx="180000" cy="180000"/>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5</a:t>
            </a:r>
            <a:endParaRPr lang="en-US" sz="900" b="1" dirty="0"/>
          </a:p>
        </p:txBody>
      </p:sp>
      <p:sp>
        <p:nvSpPr>
          <p:cNvPr id="14" name="Rectangle 16"/>
          <p:cNvSpPr/>
          <p:nvPr/>
        </p:nvSpPr>
        <p:spPr>
          <a:xfrm>
            <a:off x="488950" y="4458610"/>
            <a:ext cx="180000" cy="180000"/>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6</a:t>
            </a:r>
            <a:endParaRPr lang="en-US" sz="900" b="1" dirty="0"/>
          </a:p>
        </p:txBody>
      </p:sp>
      <p:sp>
        <p:nvSpPr>
          <p:cNvPr id="15" name="Rectangle 16"/>
          <p:cNvSpPr/>
          <p:nvPr/>
        </p:nvSpPr>
        <p:spPr>
          <a:xfrm>
            <a:off x="488950" y="4998455"/>
            <a:ext cx="180000" cy="180000"/>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7</a:t>
            </a:r>
            <a:endParaRPr lang="en-US" sz="900" b="1" dirty="0"/>
          </a:p>
        </p:txBody>
      </p:sp>
      <p:sp>
        <p:nvSpPr>
          <p:cNvPr id="16" name="Rectangle 16"/>
          <p:cNvSpPr/>
          <p:nvPr/>
        </p:nvSpPr>
        <p:spPr>
          <a:xfrm>
            <a:off x="488950" y="5542775"/>
            <a:ext cx="180000" cy="180000"/>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8</a:t>
            </a:r>
            <a:endParaRPr lang="en-US" sz="900" b="1" dirty="0"/>
          </a:p>
        </p:txBody>
      </p:sp>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ihandform 36"/>
          <p:cNvSpPr/>
          <p:nvPr/>
        </p:nvSpPr>
        <p:spPr>
          <a:xfrm>
            <a:off x="817684" y="2169168"/>
            <a:ext cx="8607669" cy="3866375"/>
          </a:xfrm>
          <a:custGeom>
            <a:avLst/>
            <a:gdLst>
              <a:gd name="connsiteX0" fmla="*/ 17585 w 8616462"/>
              <a:gd name="connsiteY0" fmla="*/ 0 h 3921370"/>
              <a:gd name="connsiteX1" fmla="*/ 0 w 8616462"/>
              <a:gd name="connsiteY1" fmla="*/ 3912577 h 3921370"/>
              <a:gd name="connsiteX2" fmla="*/ 8616462 w 8616462"/>
              <a:gd name="connsiteY2" fmla="*/ 3921370 h 3921370"/>
              <a:gd name="connsiteX3" fmla="*/ 8607670 w 8616462"/>
              <a:gd name="connsiteY3" fmla="*/ 237393 h 3921370"/>
              <a:gd name="connsiteX4" fmla="*/ 3956539 w 8616462"/>
              <a:gd name="connsiteY4" fmla="*/ 228600 h 3921370"/>
              <a:gd name="connsiteX5" fmla="*/ 3569677 w 8616462"/>
              <a:gd name="connsiteY5" fmla="*/ 8793 h 3921370"/>
              <a:gd name="connsiteX6" fmla="*/ 17585 w 8616462"/>
              <a:gd name="connsiteY6" fmla="*/ 0 h 3921370"/>
              <a:gd name="connsiteX0" fmla="*/ 17585 w 8616462"/>
              <a:gd name="connsiteY0" fmla="*/ 10453 h 3912577"/>
              <a:gd name="connsiteX1" fmla="*/ 0 w 8616462"/>
              <a:gd name="connsiteY1" fmla="*/ 3903784 h 3912577"/>
              <a:gd name="connsiteX2" fmla="*/ 8616462 w 8616462"/>
              <a:gd name="connsiteY2" fmla="*/ 3912577 h 3912577"/>
              <a:gd name="connsiteX3" fmla="*/ 8607670 w 8616462"/>
              <a:gd name="connsiteY3" fmla="*/ 228600 h 3912577"/>
              <a:gd name="connsiteX4" fmla="*/ 3956539 w 8616462"/>
              <a:gd name="connsiteY4" fmla="*/ 219807 h 3912577"/>
              <a:gd name="connsiteX5" fmla="*/ 3569677 w 8616462"/>
              <a:gd name="connsiteY5" fmla="*/ 0 h 3912577"/>
              <a:gd name="connsiteX6" fmla="*/ 17585 w 8616462"/>
              <a:gd name="connsiteY6" fmla="*/ 10453 h 3912577"/>
              <a:gd name="connsiteX0" fmla="*/ 17585 w 8616462"/>
              <a:gd name="connsiteY0" fmla="*/ 4038 h 3906162"/>
              <a:gd name="connsiteX1" fmla="*/ 0 w 8616462"/>
              <a:gd name="connsiteY1" fmla="*/ 3897369 h 3906162"/>
              <a:gd name="connsiteX2" fmla="*/ 8616462 w 8616462"/>
              <a:gd name="connsiteY2" fmla="*/ 3906162 h 3906162"/>
              <a:gd name="connsiteX3" fmla="*/ 8607670 w 8616462"/>
              <a:gd name="connsiteY3" fmla="*/ 222185 h 3906162"/>
              <a:gd name="connsiteX4" fmla="*/ 3956539 w 8616462"/>
              <a:gd name="connsiteY4" fmla="*/ 213392 h 3906162"/>
              <a:gd name="connsiteX5" fmla="*/ 3563320 w 8616462"/>
              <a:gd name="connsiteY5" fmla="*/ 0 h 3906162"/>
              <a:gd name="connsiteX6" fmla="*/ 17585 w 8616462"/>
              <a:gd name="connsiteY6" fmla="*/ 4038 h 390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16462" h="3906162">
                <a:moveTo>
                  <a:pt x="17585" y="4038"/>
                </a:moveTo>
                <a:cubicBezTo>
                  <a:pt x="11723" y="1308230"/>
                  <a:pt x="5862" y="2593177"/>
                  <a:pt x="0" y="3897369"/>
                </a:cubicBezTo>
                <a:lnTo>
                  <a:pt x="8616462" y="3906162"/>
                </a:lnTo>
                <a:cubicBezTo>
                  <a:pt x="8613531" y="2678170"/>
                  <a:pt x="8610601" y="1450177"/>
                  <a:pt x="8607670" y="222185"/>
                </a:cubicBezTo>
                <a:lnTo>
                  <a:pt x="3956539" y="213392"/>
                </a:lnTo>
                <a:lnTo>
                  <a:pt x="3563320" y="0"/>
                </a:lnTo>
                <a:lnTo>
                  <a:pt x="17585" y="403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 name="Textplatzhalter 5"/>
          <p:cNvSpPr>
            <a:spLocks noGrp="1"/>
          </p:cNvSpPr>
          <p:nvPr>
            <p:ph type="body" sz="quarter" idx="11"/>
          </p:nvPr>
        </p:nvSpPr>
        <p:spPr/>
        <p:txBody>
          <a:bodyPr/>
          <a:lstStyle/>
          <a:p>
            <a:r>
              <a:rPr lang="en-US" dirty="0" smtClean="0"/>
              <a:t>Customer Analysis</a:t>
            </a:r>
            <a:endParaRPr lang="en-US" dirty="0"/>
          </a:p>
        </p:txBody>
      </p:sp>
      <p:sp>
        <p:nvSpPr>
          <p:cNvPr id="4" name="Titel 3"/>
          <p:cNvSpPr>
            <a:spLocks noGrp="1"/>
          </p:cNvSpPr>
          <p:nvPr>
            <p:ph type="title"/>
          </p:nvPr>
        </p:nvSpPr>
        <p:spPr/>
        <p:txBody>
          <a:bodyPr/>
          <a:lstStyle/>
          <a:p>
            <a:r>
              <a:rPr lang="en-US" dirty="0" smtClean="0"/>
              <a:t>Overview (4/6) – Methodology (</a:t>
            </a:r>
            <a:r>
              <a:rPr lang="en-US" dirty="0"/>
              <a:t>1/2</a:t>
            </a:r>
            <a:r>
              <a:rPr lang="en-US" dirty="0" smtClean="0"/>
              <a:t>)</a:t>
            </a:r>
            <a:endParaRPr lang="en-US" dirty="0"/>
          </a:p>
        </p:txBody>
      </p:sp>
      <p:sp>
        <p:nvSpPr>
          <p:cNvPr id="7" name="Text Placeholder 7"/>
          <p:cNvSpPr txBox="1">
            <a:spLocks/>
          </p:cNvSpPr>
          <p:nvPr/>
        </p:nvSpPr>
        <p:spPr>
          <a:xfrm>
            <a:off x="6662669" y="2847398"/>
            <a:ext cx="2678132" cy="3124488"/>
          </a:xfrm>
          <a:prstGeom prst="rect">
            <a:avLst/>
          </a:prstGeom>
          <a:solidFill>
            <a:schemeClr val="bg1"/>
          </a:solidFill>
          <a:ln w="6350">
            <a:solidFill>
              <a:schemeClr val="accent1"/>
            </a:solidFill>
          </a:ln>
        </p:spPr>
        <p:txBody>
          <a:bodyPr wrap="square" lIns="54000" tIns="54000" rIns="54000" bIns="54000">
            <a:noAutofit/>
          </a:bodyPr>
          <a:lstStyle/>
          <a:p>
            <a:pPr marL="0" lvl="1">
              <a:spcBef>
                <a:spcPts val="300"/>
              </a:spcBef>
              <a:spcAft>
                <a:spcPts val="300"/>
              </a:spcAft>
              <a:buClr>
                <a:schemeClr val="tx2"/>
              </a:buClr>
              <a:defRPr/>
            </a:pPr>
            <a:r>
              <a:rPr lang="en-US" sz="900" b="1" dirty="0" smtClean="0">
                <a:solidFill>
                  <a:schemeClr val="tx2"/>
                </a:solidFill>
                <a:cs typeface="Arial" pitchFamily="34" charset="0"/>
              </a:rPr>
              <a:t>Key questions:</a:t>
            </a:r>
          </a:p>
          <a:p>
            <a:pPr marL="216000" lvl="1" indent="-216000">
              <a:spcBef>
                <a:spcPts val="300"/>
              </a:spcBef>
              <a:spcAft>
                <a:spcPts val="300"/>
              </a:spcAft>
              <a:buClr>
                <a:schemeClr val="tx2"/>
              </a:buClr>
              <a:buFont typeface="Univers for KPMG Light" panose="020B0403020202020204" pitchFamily="34" charset="0"/>
              <a:buChar char="—"/>
              <a:tabLst>
                <a:tab pos="1257300" algn="l"/>
              </a:tabLst>
              <a:defRPr/>
            </a:pPr>
            <a:r>
              <a:rPr lang="en-US" sz="900" dirty="0" smtClean="0">
                <a:cs typeface="Arial" pitchFamily="34" charset="0"/>
              </a:rPr>
              <a:t>What does the purchasing process look like? Purchasing criteria? Loyalty? New customers?</a:t>
            </a:r>
          </a:p>
          <a:p>
            <a:pPr marL="0" lvl="1">
              <a:spcBef>
                <a:spcPts val="300"/>
              </a:spcBef>
              <a:spcAft>
                <a:spcPts val="300"/>
              </a:spcAft>
              <a:buClr>
                <a:schemeClr val="tx2"/>
              </a:buClr>
              <a:defRPr/>
            </a:pPr>
            <a:r>
              <a:rPr lang="en-US" sz="900" b="1" dirty="0" smtClean="0">
                <a:solidFill>
                  <a:schemeClr val="tx2"/>
                </a:solidFill>
                <a:cs typeface="Arial" pitchFamily="34" charset="0"/>
              </a:rPr>
              <a:t>Approach by team:</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Every team member delivers his/her own set of hypotheses, based on his/her research</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Joint discussion and compilation of a list of hypotheses for the Key Questions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Development of focal points for analyses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Possible update of the timeline for further project progression</a:t>
            </a:r>
            <a:endParaRPr lang="en-US" sz="900" dirty="0">
              <a:cs typeface="Arial" pitchFamily="34" charset="0"/>
            </a:endParaRPr>
          </a:p>
        </p:txBody>
      </p:sp>
      <p:sp>
        <p:nvSpPr>
          <p:cNvPr id="9" name="Rechteck 18"/>
          <p:cNvSpPr/>
          <p:nvPr/>
        </p:nvSpPr>
        <p:spPr>
          <a:xfrm>
            <a:off x="833292" y="1422400"/>
            <a:ext cx="8583758" cy="270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Details on methodology/approach</a:t>
            </a:r>
            <a:endParaRPr lang="en-US" sz="900" b="1" dirty="0"/>
          </a:p>
        </p:txBody>
      </p:sp>
      <p:sp>
        <p:nvSpPr>
          <p:cNvPr id="10" name="Rectangle 35"/>
          <p:cNvSpPr/>
          <p:nvPr/>
        </p:nvSpPr>
        <p:spPr>
          <a:xfrm rot="16200000">
            <a:off x="-1157359" y="4045850"/>
            <a:ext cx="3636000" cy="3433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Process steps</a:t>
            </a:r>
            <a:endParaRPr lang="en-US" sz="900" b="1" dirty="0"/>
          </a:p>
        </p:txBody>
      </p:sp>
      <p:sp>
        <p:nvSpPr>
          <p:cNvPr id="11" name="Pentagon 37"/>
          <p:cNvSpPr/>
          <p:nvPr/>
        </p:nvSpPr>
        <p:spPr>
          <a:xfrm>
            <a:off x="901010" y="2442250"/>
            <a:ext cx="2678132" cy="343350"/>
          </a:xfrm>
          <a:prstGeom prst="homePlat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accent1"/>
                </a:solidFill>
              </a:rPr>
              <a:t>Planning</a:t>
            </a:r>
            <a:r>
              <a:rPr lang="en-US" sz="900" b="1" baseline="30000" dirty="0" smtClean="0">
                <a:solidFill>
                  <a:schemeClr val="accent1"/>
                </a:solidFill>
              </a:rPr>
              <a:t>(a)</a:t>
            </a:r>
            <a:endParaRPr lang="en-US" sz="900" b="1" dirty="0">
              <a:solidFill>
                <a:schemeClr val="accent1"/>
              </a:solidFill>
            </a:endParaRPr>
          </a:p>
        </p:txBody>
      </p:sp>
      <p:sp>
        <p:nvSpPr>
          <p:cNvPr id="12" name="Chevron 38"/>
          <p:cNvSpPr/>
          <p:nvPr/>
        </p:nvSpPr>
        <p:spPr>
          <a:xfrm>
            <a:off x="3782263" y="2442250"/>
            <a:ext cx="2678132" cy="34335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accent1"/>
                </a:solidFill>
              </a:rPr>
              <a:t>Research and evaluation</a:t>
            </a:r>
            <a:endParaRPr lang="en-US" sz="900" b="1" dirty="0">
              <a:solidFill>
                <a:schemeClr val="accent1"/>
              </a:solidFill>
            </a:endParaRPr>
          </a:p>
        </p:txBody>
      </p:sp>
      <p:sp>
        <p:nvSpPr>
          <p:cNvPr id="13" name="Chevron 41"/>
          <p:cNvSpPr/>
          <p:nvPr/>
        </p:nvSpPr>
        <p:spPr>
          <a:xfrm>
            <a:off x="6662669" y="2442250"/>
            <a:ext cx="2678132" cy="34335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accent1"/>
                </a:solidFill>
              </a:rPr>
              <a:t>Hypothesis</a:t>
            </a:r>
            <a:endParaRPr lang="en-US" sz="900" b="1" dirty="0">
              <a:solidFill>
                <a:schemeClr val="accent1"/>
              </a:solidFill>
            </a:endParaRPr>
          </a:p>
        </p:txBody>
      </p:sp>
      <p:sp>
        <p:nvSpPr>
          <p:cNvPr id="14" name="Text Placeholder 7"/>
          <p:cNvSpPr txBox="1">
            <a:spLocks/>
          </p:cNvSpPr>
          <p:nvPr/>
        </p:nvSpPr>
        <p:spPr>
          <a:xfrm>
            <a:off x="901010" y="2847512"/>
            <a:ext cx="2678979" cy="3124488"/>
          </a:xfrm>
          <a:prstGeom prst="rect">
            <a:avLst/>
          </a:prstGeom>
          <a:solidFill>
            <a:schemeClr val="bg1"/>
          </a:solidFill>
          <a:ln w="6350">
            <a:solidFill>
              <a:schemeClr val="accent1"/>
            </a:solidFill>
          </a:ln>
        </p:spPr>
        <p:txBody>
          <a:bodyPr wrap="square" lIns="54000" tIns="54000" rIns="54000" bIns="54000">
            <a:noAutofit/>
          </a:bodyPr>
          <a:lstStyle/>
          <a:p>
            <a:pPr marL="0" lvl="1">
              <a:spcBef>
                <a:spcPts val="300"/>
              </a:spcBef>
              <a:spcAft>
                <a:spcPts val="300"/>
              </a:spcAft>
              <a:buClr>
                <a:schemeClr val="tx2"/>
              </a:buClr>
              <a:defRPr/>
            </a:pPr>
            <a:r>
              <a:rPr lang="en-US" sz="900" b="1" dirty="0" smtClean="0">
                <a:solidFill>
                  <a:schemeClr val="tx2"/>
                </a:solidFill>
                <a:cs typeface="Arial" pitchFamily="34" charset="0"/>
              </a:rPr>
              <a:t>Key questions: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What resources are available, what is the deadline? Initial rough market definition</a:t>
            </a:r>
          </a:p>
          <a:p>
            <a:pPr marL="0" lvl="1">
              <a:spcBef>
                <a:spcPts val="300"/>
              </a:spcBef>
              <a:spcAft>
                <a:spcPts val="300"/>
              </a:spcAft>
              <a:buClr>
                <a:schemeClr val="tx2"/>
              </a:buClr>
              <a:defRPr/>
            </a:pPr>
            <a:r>
              <a:rPr lang="en-US" sz="900" b="1" dirty="0" smtClean="0">
                <a:solidFill>
                  <a:schemeClr val="tx2"/>
                </a:solidFill>
                <a:cs typeface="Arial" pitchFamily="34" charset="0"/>
              </a:rPr>
              <a:t>Approach by project manager:</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Develop a timeline for the course of the entire project</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Determine required resources, depending on the scope of work and the know-how necessary (e.g. language skills to cover certain regions, modelling skills to build up a quantitative market model)</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Rough market definition and determination of the degree of detail (detailing into segments e.g. regions, products, etc.)</a:t>
            </a:r>
            <a:endParaRPr lang="en-US" sz="900" dirty="0">
              <a:cs typeface="Arial" pitchFamily="34" charset="0"/>
            </a:endParaRPr>
          </a:p>
        </p:txBody>
      </p:sp>
      <p:sp>
        <p:nvSpPr>
          <p:cNvPr id="15" name="Text Placeholder 7"/>
          <p:cNvSpPr txBox="1">
            <a:spLocks/>
          </p:cNvSpPr>
          <p:nvPr/>
        </p:nvSpPr>
        <p:spPr>
          <a:xfrm>
            <a:off x="3782263" y="2847398"/>
            <a:ext cx="2678132" cy="3124488"/>
          </a:xfrm>
          <a:prstGeom prst="rect">
            <a:avLst/>
          </a:prstGeom>
          <a:solidFill>
            <a:schemeClr val="bg1"/>
          </a:solidFill>
          <a:ln w="6350">
            <a:solidFill>
              <a:schemeClr val="accent1"/>
            </a:solidFill>
          </a:ln>
        </p:spPr>
        <p:txBody>
          <a:bodyPr wrap="square" lIns="54000" tIns="54000" rIns="54000" bIns="54000">
            <a:noAutofit/>
          </a:bodyPr>
          <a:lstStyle/>
          <a:p>
            <a:pPr marL="0" lvl="1">
              <a:spcBef>
                <a:spcPts val="300"/>
              </a:spcBef>
              <a:spcAft>
                <a:spcPts val="300"/>
              </a:spcAft>
              <a:buClr>
                <a:schemeClr val="tx2"/>
              </a:buClr>
              <a:defRPr/>
            </a:pPr>
            <a:r>
              <a:rPr lang="en-US" sz="900" b="1" dirty="0" smtClean="0">
                <a:solidFill>
                  <a:schemeClr val="tx2"/>
                </a:solidFill>
                <a:cs typeface="Arial" pitchFamily="34" charset="0"/>
              </a:rPr>
              <a:t>Key questions:</a:t>
            </a:r>
          </a:p>
          <a:p>
            <a:pPr marL="216000" lvl="1" indent="-216000">
              <a:spcBef>
                <a:spcPts val="300"/>
              </a:spcBef>
              <a:spcAft>
                <a:spcPts val="300"/>
              </a:spcAft>
              <a:buClr>
                <a:schemeClr val="tx2"/>
              </a:buClr>
              <a:buFont typeface="Univers for KPMG Light" panose="020B0403020202020204" pitchFamily="34" charset="0"/>
              <a:buChar char="—"/>
              <a:tabLst>
                <a:tab pos="1257300" algn="l"/>
              </a:tabLst>
              <a:defRPr/>
            </a:pPr>
            <a:r>
              <a:rPr lang="en-US" sz="900" dirty="0" smtClean="0">
                <a:cs typeface="Arial" pitchFamily="34" charset="0"/>
              </a:rPr>
              <a:t>Relevant customers (existing and potential)? Customer feedback?</a:t>
            </a:r>
          </a:p>
          <a:p>
            <a:pPr marL="0" lvl="1">
              <a:spcBef>
                <a:spcPts val="300"/>
              </a:spcBef>
              <a:spcAft>
                <a:spcPts val="300"/>
              </a:spcAft>
              <a:buClr>
                <a:schemeClr val="tx2"/>
              </a:buClr>
              <a:defRPr/>
            </a:pPr>
            <a:r>
              <a:rPr lang="en-US" sz="900" b="1" dirty="0" smtClean="0">
                <a:solidFill>
                  <a:schemeClr val="tx2"/>
                </a:solidFill>
                <a:cs typeface="Arial" pitchFamily="34" charset="0"/>
              </a:rPr>
              <a:t>Approach by team:</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Establish an overview of the key questions (see above). Allocation of subject areas, depending on the method of the market analyses (e.g. for regions)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Independent secondary research (databases, etc.) and short assessments on the data basis found by the team members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Centrally structured collection of information and exchange between the members on primary issues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For brief customer analysis: Presentation of the results</a:t>
            </a:r>
          </a:p>
          <a:p>
            <a:pPr marL="179388" lvl="1" indent="-179388">
              <a:spcBef>
                <a:spcPts val="300"/>
              </a:spcBef>
              <a:spcAft>
                <a:spcPts val="300"/>
              </a:spcAft>
              <a:buClr>
                <a:srgbClr val="97989A"/>
              </a:buClr>
              <a:buFont typeface="Arial" pitchFamily="34" charset="0"/>
              <a:buChar char="■"/>
              <a:defRPr/>
            </a:pPr>
            <a:endParaRPr lang="en-US" sz="900" dirty="0" smtClean="0">
              <a:cs typeface="Arial" pitchFamily="34" charset="0"/>
            </a:endParaRPr>
          </a:p>
          <a:p>
            <a:pPr marL="179388" lvl="1" indent="-179388">
              <a:spcBef>
                <a:spcPts val="300"/>
              </a:spcBef>
              <a:spcAft>
                <a:spcPts val="300"/>
              </a:spcAft>
              <a:buClr>
                <a:srgbClr val="97989A"/>
              </a:buClr>
              <a:buFont typeface="Arial" pitchFamily="34" charset="0"/>
              <a:buChar char="■"/>
              <a:defRPr/>
            </a:pPr>
            <a:endParaRPr lang="en-US" sz="900" dirty="0" smtClean="0">
              <a:cs typeface="Arial" pitchFamily="34" charset="0"/>
            </a:endParaRPr>
          </a:p>
        </p:txBody>
      </p:sp>
      <p:sp>
        <p:nvSpPr>
          <p:cNvPr id="16" name="Ellipse 61"/>
          <p:cNvSpPr>
            <a:spLocks noChangeAspect="1"/>
          </p:cNvSpPr>
          <p:nvPr/>
        </p:nvSpPr>
        <p:spPr>
          <a:xfrm>
            <a:off x="858206" y="2535940"/>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17" name="Ellipse 61"/>
          <p:cNvSpPr>
            <a:spLocks noChangeAspect="1"/>
          </p:cNvSpPr>
          <p:nvPr/>
        </p:nvSpPr>
        <p:spPr>
          <a:xfrm>
            <a:off x="3841723" y="2535940"/>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18" name="Ellipse 61"/>
          <p:cNvSpPr>
            <a:spLocks noChangeAspect="1"/>
          </p:cNvSpPr>
          <p:nvPr/>
        </p:nvSpPr>
        <p:spPr>
          <a:xfrm>
            <a:off x="6716159" y="2535940"/>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19" name="Pentagon 47"/>
          <p:cNvSpPr/>
          <p:nvPr/>
        </p:nvSpPr>
        <p:spPr>
          <a:xfrm>
            <a:off x="832338" y="1811518"/>
            <a:ext cx="1304731" cy="34335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Planning</a:t>
            </a:r>
            <a:endParaRPr lang="en-US" sz="900" b="1" dirty="0">
              <a:solidFill>
                <a:schemeClr val="bg1"/>
              </a:solidFill>
            </a:endParaRPr>
          </a:p>
        </p:txBody>
      </p:sp>
      <p:sp>
        <p:nvSpPr>
          <p:cNvPr id="20" name="Chevron 48"/>
          <p:cNvSpPr/>
          <p:nvPr/>
        </p:nvSpPr>
        <p:spPr>
          <a:xfrm>
            <a:off x="2032960" y="1811518"/>
            <a:ext cx="1304731" cy="34335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Research &amp; evaluation</a:t>
            </a:r>
            <a:endParaRPr lang="en-US" sz="900" b="1" dirty="0">
              <a:solidFill>
                <a:schemeClr val="bg1"/>
              </a:solidFill>
            </a:endParaRPr>
          </a:p>
        </p:txBody>
      </p:sp>
      <p:sp>
        <p:nvSpPr>
          <p:cNvPr id="21" name="Chevron 49"/>
          <p:cNvSpPr/>
          <p:nvPr/>
        </p:nvSpPr>
        <p:spPr>
          <a:xfrm>
            <a:off x="5634825" y="1811518"/>
            <a:ext cx="1304731" cy="34335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Confirmation</a:t>
            </a:r>
            <a:endParaRPr lang="en-US" sz="900" b="1" dirty="0">
              <a:solidFill>
                <a:schemeClr val="bg1"/>
              </a:solidFill>
            </a:endParaRPr>
          </a:p>
        </p:txBody>
      </p:sp>
      <p:sp>
        <p:nvSpPr>
          <p:cNvPr id="22" name="Chevron 51"/>
          <p:cNvSpPr/>
          <p:nvPr/>
        </p:nvSpPr>
        <p:spPr>
          <a:xfrm>
            <a:off x="3233582" y="1811518"/>
            <a:ext cx="1304731" cy="34335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Hypothesis</a:t>
            </a:r>
            <a:endParaRPr lang="en-US" sz="900" b="1" dirty="0">
              <a:solidFill>
                <a:schemeClr val="bg1"/>
              </a:solidFill>
            </a:endParaRPr>
          </a:p>
        </p:txBody>
      </p:sp>
      <p:sp>
        <p:nvSpPr>
          <p:cNvPr id="23" name="Chevron 52"/>
          <p:cNvSpPr/>
          <p:nvPr/>
        </p:nvSpPr>
        <p:spPr>
          <a:xfrm>
            <a:off x="4434203" y="1811518"/>
            <a:ext cx="1304731" cy="34335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Deep Dive</a:t>
            </a:r>
            <a:endParaRPr lang="en-US" sz="900" b="1" dirty="0">
              <a:solidFill>
                <a:schemeClr val="bg1"/>
              </a:solidFill>
            </a:endParaRPr>
          </a:p>
        </p:txBody>
      </p:sp>
      <p:sp>
        <p:nvSpPr>
          <p:cNvPr id="24" name="Chevron 53"/>
          <p:cNvSpPr/>
          <p:nvPr/>
        </p:nvSpPr>
        <p:spPr>
          <a:xfrm>
            <a:off x="6835447" y="1811518"/>
            <a:ext cx="1304731" cy="34335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Output</a:t>
            </a:r>
            <a:endParaRPr lang="en-US" sz="900" b="1" dirty="0">
              <a:solidFill>
                <a:schemeClr val="bg1"/>
              </a:solidFill>
            </a:endParaRPr>
          </a:p>
        </p:txBody>
      </p:sp>
      <p:sp>
        <p:nvSpPr>
          <p:cNvPr id="25" name="Chevron 54"/>
          <p:cNvSpPr/>
          <p:nvPr/>
        </p:nvSpPr>
        <p:spPr>
          <a:xfrm>
            <a:off x="8036070" y="1811518"/>
            <a:ext cx="1304731" cy="34335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Presentation</a:t>
            </a:r>
            <a:endParaRPr lang="en-US" sz="900" b="1" dirty="0">
              <a:solidFill>
                <a:schemeClr val="bg1"/>
              </a:solidFill>
            </a:endParaRPr>
          </a:p>
        </p:txBody>
      </p:sp>
      <p:sp>
        <p:nvSpPr>
          <p:cNvPr id="29" name="Ellipse 61"/>
          <p:cNvSpPr>
            <a:spLocks noChangeAspect="1"/>
          </p:cNvSpPr>
          <p:nvPr/>
        </p:nvSpPr>
        <p:spPr>
          <a:xfrm>
            <a:off x="5635454"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5</a:t>
            </a:r>
            <a:endParaRPr lang="en-US" sz="900" b="1" dirty="0"/>
          </a:p>
        </p:txBody>
      </p:sp>
      <p:sp>
        <p:nvSpPr>
          <p:cNvPr id="30" name="Ellipse 61"/>
          <p:cNvSpPr>
            <a:spLocks noChangeAspect="1"/>
          </p:cNvSpPr>
          <p:nvPr/>
        </p:nvSpPr>
        <p:spPr>
          <a:xfrm>
            <a:off x="6831119"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6</a:t>
            </a:r>
            <a:endParaRPr lang="en-US" sz="900" b="1" dirty="0"/>
          </a:p>
        </p:txBody>
      </p:sp>
      <p:sp>
        <p:nvSpPr>
          <p:cNvPr id="31" name="Ellipse 61"/>
          <p:cNvSpPr>
            <a:spLocks noChangeAspect="1"/>
          </p:cNvSpPr>
          <p:nvPr/>
        </p:nvSpPr>
        <p:spPr>
          <a:xfrm>
            <a:off x="8003704"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7</a:t>
            </a:r>
            <a:endParaRPr lang="en-US" sz="900" b="1" dirty="0"/>
          </a:p>
        </p:txBody>
      </p:sp>
      <p:sp>
        <p:nvSpPr>
          <p:cNvPr id="32" name="Ellipse 61"/>
          <p:cNvSpPr>
            <a:spLocks noChangeAspect="1"/>
          </p:cNvSpPr>
          <p:nvPr/>
        </p:nvSpPr>
        <p:spPr>
          <a:xfrm>
            <a:off x="4427377"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4</a:t>
            </a:r>
            <a:endParaRPr lang="en-US" sz="900" b="1" dirty="0"/>
          </a:p>
        </p:txBody>
      </p:sp>
      <p:sp>
        <p:nvSpPr>
          <p:cNvPr id="33" name="Ellipse 61"/>
          <p:cNvSpPr>
            <a:spLocks noChangeAspect="1"/>
          </p:cNvSpPr>
          <p:nvPr/>
        </p:nvSpPr>
        <p:spPr>
          <a:xfrm>
            <a:off x="832882"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34" name="Ellipse 61"/>
          <p:cNvSpPr>
            <a:spLocks noChangeAspect="1"/>
          </p:cNvSpPr>
          <p:nvPr/>
        </p:nvSpPr>
        <p:spPr>
          <a:xfrm>
            <a:off x="2027656"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35" name="Ellipse 61"/>
          <p:cNvSpPr>
            <a:spLocks noChangeAspect="1"/>
          </p:cNvSpPr>
          <p:nvPr/>
        </p:nvSpPr>
        <p:spPr>
          <a:xfrm>
            <a:off x="3215975"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36" name="Rechteck 35"/>
          <p:cNvSpPr/>
          <p:nvPr/>
        </p:nvSpPr>
        <p:spPr>
          <a:xfrm>
            <a:off x="6611815" y="2822331"/>
            <a:ext cx="2778370" cy="3182815"/>
          </a:xfrm>
          <a:prstGeom prst="rect">
            <a:avLst/>
          </a:prstGeom>
          <a:noFill/>
          <a:ln w="12700">
            <a:solidFill>
              <a:srgbClr val="BC204B"/>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39" name="Text Placeholder 7"/>
          <p:cNvSpPr txBox="1">
            <a:spLocks/>
          </p:cNvSpPr>
          <p:nvPr/>
        </p:nvSpPr>
        <p:spPr>
          <a:xfrm>
            <a:off x="6172508" y="6038283"/>
            <a:ext cx="3240360" cy="200678"/>
          </a:xfrm>
          <a:prstGeom prst="rect">
            <a:avLst/>
          </a:prstGeom>
          <a:solidFill>
            <a:schemeClr val="bg1"/>
          </a:solidFill>
          <a:ln w="9525">
            <a:solidFill>
              <a:srgbClr val="BC204B"/>
            </a:solidFill>
            <a:prstDash val="dash"/>
          </a:ln>
        </p:spPr>
        <p:txBody>
          <a:bodyPr wrap="square" lIns="72009" tIns="72009" rIns="72000" bIns="72009" anchor="ctr">
            <a:noAutofit/>
          </a:bodyPr>
          <a:lstStyle/>
          <a:p>
            <a:pPr marL="0" lvl="1">
              <a:spcBef>
                <a:spcPts val="300"/>
              </a:spcBef>
              <a:spcAft>
                <a:spcPts val="300"/>
              </a:spcAft>
              <a:buClr>
                <a:srgbClr val="97989A"/>
              </a:buClr>
              <a:defRPr/>
            </a:pPr>
            <a:r>
              <a:rPr lang="en-US" sz="700" dirty="0" smtClean="0">
                <a:cs typeface="Arial" pitchFamily="34" charset="0"/>
              </a:rPr>
              <a:t>Relevant for comprehensive customer analysis only</a:t>
            </a:r>
            <a:endParaRPr lang="en-US" sz="700" dirty="0">
              <a:cs typeface="Arial" pitchFamily="34" charset="0"/>
            </a:endParaRPr>
          </a:p>
        </p:txBody>
      </p:sp>
      <p:sp>
        <p:nvSpPr>
          <p:cNvPr id="40" name="Text Placeholder 9"/>
          <p:cNvSpPr>
            <a:spLocks noGrp="1"/>
          </p:cNvSpPr>
          <p:nvPr>
            <p:ph type="body" sz="quarter" idx="4294967295"/>
          </p:nvPr>
        </p:nvSpPr>
        <p:spPr>
          <a:xfrm>
            <a:off x="5808806" y="6058136"/>
            <a:ext cx="816089" cy="216024"/>
          </a:xfrm>
          <a:prstGeom prst="rect">
            <a:avLst/>
          </a:prstGeom>
        </p:spPr>
        <p:txBody>
          <a:bodyPr vert="horz" lIns="0" tIns="0" rIns="0" bIns="0" rtlCol="0" anchor="t">
            <a:noAutofit/>
          </a:bodyPr>
          <a:lstStyle/>
          <a:p>
            <a:pPr marL="88900" lvl="2" indent="0">
              <a:spcBef>
                <a:spcPts val="300"/>
              </a:spcBef>
              <a:buFont typeface="Arial" pitchFamily="34" charset="0"/>
              <a:buNone/>
              <a:tabLst>
                <a:tab pos="1257300" algn="l"/>
              </a:tabLst>
              <a:defRPr/>
            </a:pPr>
            <a:r>
              <a:rPr lang="en-US" sz="700" dirty="0" smtClean="0"/>
              <a:t>Key: </a:t>
            </a:r>
            <a:endParaRPr lang="en-US" sz="700" dirty="0"/>
          </a:p>
        </p:txBody>
      </p:sp>
      <p:sp>
        <p:nvSpPr>
          <p:cNvPr id="41" name="Text Box 124"/>
          <p:cNvSpPr txBox="1">
            <a:spLocks noChangeArrowheads="1"/>
          </p:cNvSpPr>
          <p:nvPr/>
        </p:nvSpPr>
        <p:spPr bwMode="auto">
          <a:xfrm>
            <a:off x="853423" y="6036239"/>
            <a:ext cx="4781402" cy="215444"/>
          </a:xfrm>
          <a:prstGeom prst="rect">
            <a:avLst/>
          </a:prstGeom>
          <a:noFill/>
          <a:ln w="9525" algn="ctr">
            <a:noFill/>
            <a:miter lim="800000"/>
            <a:headEnd/>
            <a:tailEnd/>
          </a:ln>
        </p:spPr>
        <p:txBody>
          <a:bodyPr wrap="square" lIns="0" tIns="0" rIns="0" bIns="0" anchor="b">
            <a:spAutoFit/>
          </a:bodyPr>
          <a:lstStyle/>
          <a:p>
            <a:pPr marL="273050" indent="-273050"/>
            <a:r>
              <a:rPr lang="en-US" sz="700" dirty="0" smtClean="0"/>
              <a:t>Note: 	(a) With regard to the organization and performance, a customer analysis corresponds to a market analysis. </a:t>
            </a:r>
          </a:p>
          <a:p>
            <a:pPr marL="273050" indent="-273050"/>
            <a:r>
              <a:rPr lang="en-US" sz="700" dirty="0" smtClean="0"/>
              <a:t>	Generally a customer analysis is performed in connection with a market analysis</a:t>
            </a:r>
            <a:endParaRPr lang="en-US" sz="700" dirty="0"/>
          </a:p>
        </p:txBody>
      </p:sp>
    </p:spTree>
    <p:extLst>
      <p:ext uri="{BB962C8B-B14F-4D97-AF65-F5344CB8AC3E}">
        <p14:creationId xmlns:p14="http://schemas.microsoft.com/office/powerpoint/2010/main" val="23268059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ihandform 1"/>
          <p:cNvSpPr/>
          <p:nvPr/>
        </p:nvSpPr>
        <p:spPr>
          <a:xfrm>
            <a:off x="826477" y="2175720"/>
            <a:ext cx="8598877" cy="3859823"/>
          </a:xfrm>
          <a:custGeom>
            <a:avLst/>
            <a:gdLst>
              <a:gd name="connsiteX0" fmla="*/ 3604846 w 8598877"/>
              <a:gd name="connsiteY0" fmla="*/ 0 h 3859823"/>
              <a:gd name="connsiteX1" fmla="*/ 0 w 8598877"/>
              <a:gd name="connsiteY1" fmla="*/ 219808 h 3859823"/>
              <a:gd name="connsiteX2" fmla="*/ 8792 w 8598877"/>
              <a:gd name="connsiteY2" fmla="*/ 3859823 h 3859823"/>
              <a:gd name="connsiteX3" fmla="*/ 8598877 w 8598877"/>
              <a:gd name="connsiteY3" fmla="*/ 3851031 h 3859823"/>
              <a:gd name="connsiteX4" fmla="*/ 8598877 w 8598877"/>
              <a:gd name="connsiteY4" fmla="*/ 316523 h 3859823"/>
              <a:gd name="connsiteX5" fmla="*/ 8343900 w 8598877"/>
              <a:gd name="connsiteY5" fmla="*/ 0 h 3859823"/>
              <a:gd name="connsiteX6" fmla="*/ 3604846 w 8598877"/>
              <a:gd name="connsiteY6" fmla="*/ 0 h 3859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98877" h="3859823">
                <a:moveTo>
                  <a:pt x="3604846" y="0"/>
                </a:moveTo>
                <a:lnTo>
                  <a:pt x="0" y="219808"/>
                </a:lnTo>
                <a:cubicBezTo>
                  <a:pt x="2931" y="1433146"/>
                  <a:pt x="5861" y="2646485"/>
                  <a:pt x="8792" y="3859823"/>
                </a:cubicBezTo>
                <a:lnTo>
                  <a:pt x="8598877" y="3851031"/>
                </a:lnTo>
                <a:lnTo>
                  <a:pt x="8598877" y="316523"/>
                </a:lnTo>
                <a:lnTo>
                  <a:pt x="8343900" y="0"/>
                </a:lnTo>
                <a:lnTo>
                  <a:pt x="3604846"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 name="Textplatzhalter 5"/>
          <p:cNvSpPr>
            <a:spLocks noGrp="1"/>
          </p:cNvSpPr>
          <p:nvPr>
            <p:ph type="body" sz="quarter" idx="11"/>
          </p:nvPr>
        </p:nvSpPr>
        <p:spPr/>
        <p:txBody>
          <a:bodyPr/>
          <a:lstStyle/>
          <a:p>
            <a:r>
              <a:rPr lang="en-US" dirty="0" smtClean="0"/>
              <a:t>Customer Analysis</a:t>
            </a:r>
            <a:endParaRPr lang="en-US" dirty="0"/>
          </a:p>
        </p:txBody>
      </p:sp>
      <p:sp>
        <p:nvSpPr>
          <p:cNvPr id="4" name="Titel 3"/>
          <p:cNvSpPr>
            <a:spLocks noGrp="1"/>
          </p:cNvSpPr>
          <p:nvPr>
            <p:ph type="title"/>
          </p:nvPr>
        </p:nvSpPr>
        <p:spPr/>
        <p:txBody>
          <a:bodyPr/>
          <a:lstStyle/>
          <a:p>
            <a:r>
              <a:rPr lang="en-US" dirty="0" smtClean="0"/>
              <a:t>Overview (5/6) – Methodology (</a:t>
            </a:r>
            <a:r>
              <a:rPr lang="en-US" dirty="0"/>
              <a:t>2/2</a:t>
            </a:r>
            <a:r>
              <a:rPr lang="en-US" dirty="0" smtClean="0"/>
              <a:t>)</a:t>
            </a:r>
            <a:endParaRPr lang="en-US" dirty="0"/>
          </a:p>
        </p:txBody>
      </p:sp>
      <p:sp>
        <p:nvSpPr>
          <p:cNvPr id="9" name="Rechteck 18"/>
          <p:cNvSpPr/>
          <p:nvPr/>
        </p:nvSpPr>
        <p:spPr>
          <a:xfrm>
            <a:off x="833292" y="1422400"/>
            <a:ext cx="8583758" cy="270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Details on methodology/approach</a:t>
            </a:r>
            <a:endParaRPr lang="en-US" sz="900" b="1" dirty="0"/>
          </a:p>
        </p:txBody>
      </p:sp>
      <p:sp>
        <p:nvSpPr>
          <p:cNvPr id="10" name="Rectangle 35"/>
          <p:cNvSpPr/>
          <p:nvPr/>
        </p:nvSpPr>
        <p:spPr>
          <a:xfrm rot="16200000">
            <a:off x="-1157358" y="4045850"/>
            <a:ext cx="3636000" cy="3433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Process steps</a:t>
            </a:r>
            <a:endParaRPr lang="en-US" sz="900" b="1" dirty="0"/>
          </a:p>
        </p:txBody>
      </p:sp>
      <p:sp>
        <p:nvSpPr>
          <p:cNvPr id="12" name="Chevron 38"/>
          <p:cNvSpPr/>
          <p:nvPr/>
        </p:nvSpPr>
        <p:spPr>
          <a:xfrm>
            <a:off x="901010" y="2442250"/>
            <a:ext cx="2088000" cy="34335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accent1"/>
                </a:solidFill>
              </a:rPr>
              <a:t>Deep Dive</a:t>
            </a:r>
            <a:endParaRPr lang="en-US" sz="900" b="1" dirty="0">
              <a:solidFill>
                <a:schemeClr val="accent1"/>
              </a:solidFill>
            </a:endParaRPr>
          </a:p>
        </p:txBody>
      </p:sp>
      <p:sp>
        <p:nvSpPr>
          <p:cNvPr id="14" name="Text Placeholder 7"/>
          <p:cNvSpPr txBox="1">
            <a:spLocks/>
          </p:cNvSpPr>
          <p:nvPr/>
        </p:nvSpPr>
        <p:spPr>
          <a:xfrm>
            <a:off x="901010" y="2847512"/>
            <a:ext cx="2088375" cy="3124488"/>
          </a:xfrm>
          <a:prstGeom prst="rect">
            <a:avLst/>
          </a:prstGeom>
          <a:solidFill>
            <a:schemeClr val="bg1"/>
          </a:solidFill>
          <a:ln w="6350">
            <a:solidFill>
              <a:schemeClr val="accent1"/>
            </a:solidFill>
          </a:ln>
        </p:spPr>
        <p:txBody>
          <a:bodyPr wrap="square" lIns="54000" tIns="54000" rIns="54000" bIns="54000">
            <a:noAutofit/>
          </a:bodyPr>
          <a:lstStyle/>
          <a:p>
            <a:pPr marL="0" lvl="1">
              <a:spcBef>
                <a:spcPts val="300"/>
              </a:spcBef>
              <a:spcAft>
                <a:spcPts val="300"/>
              </a:spcAft>
              <a:buClr>
                <a:schemeClr val="tx2"/>
              </a:buClr>
              <a:defRPr/>
            </a:pPr>
            <a:r>
              <a:rPr lang="en-US" sz="900" b="1" dirty="0" smtClean="0">
                <a:solidFill>
                  <a:schemeClr val="tx2"/>
                </a:solidFill>
                <a:cs typeface="Arial" pitchFamily="34" charset="0"/>
              </a:rPr>
              <a:t>Key questions: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For a comprehensive customer analysis: customer landscape analysis for certain business model in the market</a:t>
            </a:r>
          </a:p>
          <a:p>
            <a:pPr marL="0" lvl="1">
              <a:spcBef>
                <a:spcPts val="300"/>
              </a:spcBef>
              <a:spcAft>
                <a:spcPts val="300"/>
              </a:spcAft>
              <a:buClr>
                <a:schemeClr val="tx2"/>
              </a:buClr>
              <a:defRPr/>
            </a:pPr>
            <a:r>
              <a:rPr lang="en-US" sz="900" b="1" dirty="0" smtClean="0">
                <a:solidFill>
                  <a:schemeClr val="tx2"/>
                </a:solidFill>
                <a:cs typeface="Arial" pitchFamily="34" charset="0"/>
              </a:rPr>
              <a:t>Approach by team:</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Challenging the hypotheses and outlining the storyline</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Extensive interviews (warm contacts) with the customers’ key accounts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Extensive interviews (cold calls) with existing customers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Extensive interviews with the management of the target</a:t>
            </a:r>
            <a:endParaRPr lang="en-US" sz="900" dirty="0">
              <a:cs typeface="Arial" pitchFamily="34" charset="0"/>
            </a:endParaRPr>
          </a:p>
        </p:txBody>
      </p:sp>
      <p:sp>
        <p:nvSpPr>
          <p:cNvPr id="19" name="Pentagon 47"/>
          <p:cNvSpPr/>
          <p:nvPr/>
        </p:nvSpPr>
        <p:spPr>
          <a:xfrm>
            <a:off x="832338" y="1811518"/>
            <a:ext cx="1304731" cy="343350"/>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Planning</a:t>
            </a:r>
            <a:endParaRPr lang="en-US" sz="900" b="1" dirty="0">
              <a:solidFill>
                <a:schemeClr val="bg1"/>
              </a:solidFill>
            </a:endParaRPr>
          </a:p>
        </p:txBody>
      </p:sp>
      <p:sp>
        <p:nvSpPr>
          <p:cNvPr id="20" name="Chevron 48"/>
          <p:cNvSpPr/>
          <p:nvPr/>
        </p:nvSpPr>
        <p:spPr>
          <a:xfrm>
            <a:off x="2032960" y="1811518"/>
            <a:ext cx="1304731" cy="34335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Research &amp; evaluation</a:t>
            </a:r>
            <a:endParaRPr lang="en-US" sz="900" b="1" dirty="0">
              <a:solidFill>
                <a:schemeClr val="bg1"/>
              </a:solidFill>
            </a:endParaRPr>
          </a:p>
        </p:txBody>
      </p:sp>
      <p:sp>
        <p:nvSpPr>
          <p:cNvPr id="21" name="Chevron 49"/>
          <p:cNvSpPr/>
          <p:nvPr/>
        </p:nvSpPr>
        <p:spPr>
          <a:xfrm>
            <a:off x="5634825" y="1811518"/>
            <a:ext cx="1304731" cy="34335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Confirmation</a:t>
            </a:r>
            <a:endParaRPr lang="en-US" sz="900" b="1" dirty="0">
              <a:solidFill>
                <a:schemeClr val="bg1"/>
              </a:solidFill>
            </a:endParaRPr>
          </a:p>
        </p:txBody>
      </p:sp>
      <p:sp>
        <p:nvSpPr>
          <p:cNvPr id="22" name="Chevron 51"/>
          <p:cNvSpPr/>
          <p:nvPr/>
        </p:nvSpPr>
        <p:spPr>
          <a:xfrm>
            <a:off x="3233582" y="1811518"/>
            <a:ext cx="1304731" cy="34335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Hypothesis</a:t>
            </a:r>
            <a:endParaRPr lang="en-US" sz="900" b="1" dirty="0">
              <a:solidFill>
                <a:schemeClr val="bg1"/>
              </a:solidFill>
            </a:endParaRPr>
          </a:p>
        </p:txBody>
      </p:sp>
      <p:sp>
        <p:nvSpPr>
          <p:cNvPr id="23" name="Chevron 52"/>
          <p:cNvSpPr/>
          <p:nvPr/>
        </p:nvSpPr>
        <p:spPr>
          <a:xfrm>
            <a:off x="4434203" y="1811518"/>
            <a:ext cx="1304731" cy="34335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Deep Dive</a:t>
            </a:r>
            <a:endParaRPr lang="en-US" sz="900" b="1" dirty="0">
              <a:solidFill>
                <a:schemeClr val="bg1"/>
              </a:solidFill>
            </a:endParaRPr>
          </a:p>
        </p:txBody>
      </p:sp>
      <p:sp>
        <p:nvSpPr>
          <p:cNvPr id="24" name="Chevron 53"/>
          <p:cNvSpPr/>
          <p:nvPr/>
        </p:nvSpPr>
        <p:spPr>
          <a:xfrm>
            <a:off x="6835447" y="1811518"/>
            <a:ext cx="1304731" cy="34335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Output</a:t>
            </a:r>
            <a:endParaRPr lang="en-US" sz="900" b="1" dirty="0">
              <a:solidFill>
                <a:schemeClr val="bg1"/>
              </a:solidFill>
            </a:endParaRPr>
          </a:p>
        </p:txBody>
      </p:sp>
      <p:sp>
        <p:nvSpPr>
          <p:cNvPr id="25" name="Chevron 54"/>
          <p:cNvSpPr/>
          <p:nvPr/>
        </p:nvSpPr>
        <p:spPr>
          <a:xfrm>
            <a:off x="8036070" y="1811518"/>
            <a:ext cx="1304731" cy="34335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Presentation</a:t>
            </a:r>
            <a:endParaRPr lang="en-US" sz="900" b="1" dirty="0">
              <a:solidFill>
                <a:schemeClr val="bg1"/>
              </a:solidFill>
            </a:endParaRPr>
          </a:p>
        </p:txBody>
      </p:sp>
      <p:sp>
        <p:nvSpPr>
          <p:cNvPr id="29" name="Ellipse 61"/>
          <p:cNvSpPr>
            <a:spLocks noChangeAspect="1"/>
          </p:cNvSpPr>
          <p:nvPr/>
        </p:nvSpPr>
        <p:spPr>
          <a:xfrm>
            <a:off x="5635454"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5</a:t>
            </a:r>
            <a:endParaRPr lang="en-US" sz="900" b="1" dirty="0"/>
          </a:p>
        </p:txBody>
      </p:sp>
      <p:sp>
        <p:nvSpPr>
          <p:cNvPr id="30" name="Ellipse 61"/>
          <p:cNvSpPr>
            <a:spLocks noChangeAspect="1"/>
          </p:cNvSpPr>
          <p:nvPr/>
        </p:nvSpPr>
        <p:spPr>
          <a:xfrm>
            <a:off x="6831119"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6</a:t>
            </a:r>
            <a:endParaRPr lang="en-US" sz="900" b="1" dirty="0"/>
          </a:p>
        </p:txBody>
      </p:sp>
      <p:sp>
        <p:nvSpPr>
          <p:cNvPr id="31" name="Ellipse 61"/>
          <p:cNvSpPr>
            <a:spLocks noChangeAspect="1"/>
          </p:cNvSpPr>
          <p:nvPr/>
        </p:nvSpPr>
        <p:spPr>
          <a:xfrm>
            <a:off x="8003704"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7</a:t>
            </a:r>
            <a:endParaRPr lang="en-US" sz="900" b="1" dirty="0"/>
          </a:p>
        </p:txBody>
      </p:sp>
      <p:sp>
        <p:nvSpPr>
          <p:cNvPr id="32" name="Ellipse 61"/>
          <p:cNvSpPr>
            <a:spLocks noChangeAspect="1"/>
          </p:cNvSpPr>
          <p:nvPr/>
        </p:nvSpPr>
        <p:spPr>
          <a:xfrm>
            <a:off x="4427377"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4</a:t>
            </a:r>
            <a:endParaRPr lang="en-US" sz="900" b="1" dirty="0"/>
          </a:p>
        </p:txBody>
      </p:sp>
      <p:sp>
        <p:nvSpPr>
          <p:cNvPr id="33" name="Ellipse 61"/>
          <p:cNvSpPr>
            <a:spLocks noChangeAspect="1"/>
          </p:cNvSpPr>
          <p:nvPr/>
        </p:nvSpPr>
        <p:spPr>
          <a:xfrm>
            <a:off x="832882"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34" name="Ellipse 61"/>
          <p:cNvSpPr>
            <a:spLocks noChangeAspect="1"/>
          </p:cNvSpPr>
          <p:nvPr/>
        </p:nvSpPr>
        <p:spPr>
          <a:xfrm>
            <a:off x="2027656"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35" name="Ellipse 61"/>
          <p:cNvSpPr>
            <a:spLocks noChangeAspect="1"/>
          </p:cNvSpPr>
          <p:nvPr/>
        </p:nvSpPr>
        <p:spPr>
          <a:xfrm>
            <a:off x="3215975" y="1714888"/>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38" name="Chevron 38"/>
          <p:cNvSpPr/>
          <p:nvPr/>
        </p:nvSpPr>
        <p:spPr>
          <a:xfrm>
            <a:off x="3026138" y="2442250"/>
            <a:ext cx="2088000" cy="34335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accent1"/>
                </a:solidFill>
              </a:rPr>
              <a:t>Confirmation</a:t>
            </a:r>
            <a:endParaRPr lang="en-US" sz="900" b="1" dirty="0">
              <a:solidFill>
                <a:schemeClr val="accent1"/>
              </a:solidFill>
            </a:endParaRPr>
          </a:p>
        </p:txBody>
      </p:sp>
      <p:sp>
        <p:nvSpPr>
          <p:cNvPr id="42" name="Text Placeholder 7"/>
          <p:cNvSpPr txBox="1">
            <a:spLocks/>
          </p:cNvSpPr>
          <p:nvPr/>
        </p:nvSpPr>
        <p:spPr>
          <a:xfrm>
            <a:off x="3026138" y="2847512"/>
            <a:ext cx="2088375" cy="3124488"/>
          </a:xfrm>
          <a:prstGeom prst="rect">
            <a:avLst/>
          </a:prstGeom>
          <a:solidFill>
            <a:schemeClr val="bg1"/>
          </a:solidFill>
          <a:ln w="6350">
            <a:solidFill>
              <a:schemeClr val="accent1"/>
            </a:solidFill>
          </a:ln>
        </p:spPr>
        <p:txBody>
          <a:bodyPr wrap="square" lIns="54000" tIns="54000" rIns="54000" bIns="54000">
            <a:noAutofit/>
          </a:bodyPr>
          <a:lstStyle/>
          <a:p>
            <a:pPr marL="0" lvl="1">
              <a:spcBef>
                <a:spcPts val="300"/>
              </a:spcBef>
              <a:spcAft>
                <a:spcPts val="300"/>
              </a:spcAft>
              <a:buClr>
                <a:schemeClr val="tx2"/>
              </a:buClr>
              <a:defRPr/>
            </a:pPr>
            <a:r>
              <a:rPr lang="en-US" sz="900" b="1" dirty="0" smtClean="0">
                <a:solidFill>
                  <a:schemeClr val="tx2"/>
                </a:solidFill>
                <a:cs typeface="Arial" pitchFamily="34" charset="0"/>
              </a:rPr>
              <a:t>Key questions: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Can the hypothesis be confirmed? Do we need to adjust? How can we back up and substantiate the hypothesis?</a:t>
            </a:r>
          </a:p>
          <a:p>
            <a:pPr marL="0" lvl="1">
              <a:spcBef>
                <a:spcPts val="300"/>
              </a:spcBef>
              <a:spcAft>
                <a:spcPts val="300"/>
              </a:spcAft>
              <a:buClr>
                <a:schemeClr val="tx2"/>
              </a:buClr>
              <a:defRPr/>
            </a:pPr>
            <a:r>
              <a:rPr lang="en-US" sz="900" b="1" dirty="0" smtClean="0">
                <a:solidFill>
                  <a:schemeClr val="tx2"/>
                </a:solidFill>
                <a:cs typeface="Arial" pitchFamily="34" charset="0"/>
              </a:rPr>
              <a:t>Approach by team:</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Development of a coherent storyline</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Summary of the results from research and analyses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Separate primary or secondary research activities for concrete questions</a:t>
            </a:r>
            <a:endParaRPr lang="en-US" sz="900" dirty="0">
              <a:cs typeface="Arial" pitchFamily="34" charset="0"/>
            </a:endParaRPr>
          </a:p>
        </p:txBody>
      </p:sp>
      <p:sp>
        <p:nvSpPr>
          <p:cNvPr id="43" name="Chevron 38"/>
          <p:cNvSpPr/>
          <p:nvPr/>
        </p:nvSpPr>
        <p:spPr>
          <a:xfrm>
            <a:off x="5151266" y="2442250"/>
            <a:ext cx="2088000" cy="34335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accent1"/>
                </a:solidFill>
              </a:rPr>
              <a:t>Output</a:t>
            </a:r>
            <a:r>
              <a:rPr lang="en-US" sz="900" b="1" baseline="30000" dirty="0" smtClean="0">
                <a:solidFill>
                  <a:schemeClr val="accent1"/>
                </a:solidFill>
              </a:rPr>
              <a:t>(a)</a:t>
            </a:r>
            <a:endParaRPr lang="en-US" sz="900" b="1" dirty="0">
              <a:solidFill>
                <a:schemeClr val="accent1"/>
              </a:solidFill>
            </a:endParaRPr>
          </a:p>
        </p:txBody>
      </p:sp>
      <p:sp>
        <p:nvSpPr>
          <p:cNvPr id="44" name="Text Placeholder 7"/>
          <p:cNvSpPr txBox="1">
            <a:spLocks/>
          </p:cNvSpPr>
          <p:nvPr/>
        </p:nvSpPr>
        <p:spPr>
          <a:xfrm>
            <a:off x="5151266" y="2847512"/>
            <a:ext cx="2088375" cy="3124488"/>
          </a:xfrm>
          <a:prstGeom prst="rect">
            <a:avLst/>
          </a:prstGeom>
          <a:solidFill>
            <a:schemeClr val="bg1"/>
          </a:solidFill>
          <a:ln w="6350">
            <a:solidFill>
              <a:schemeClr val="accent1"/>
            </a:solidFill>
          </a:ln>
        </p:spPr>
        <p:txBody>
          <a:bodyPr wrap="square" lIns="54000" tIns="54000" rIns="54000" bIns="54000">
            <a:noAutofit/>
          </a:bodyPr>
          <a:lstStyle/>
          <a:p>
            <a:pPr marL="0" lvl="1">
              <a:spcBef>
                <a:spcPts val="300"/>
              </a:spcBef>
              <a:spcAft>
                <a:spcPts val="300"/>
              </a:spcAft>
              <a:buClr>
                <a:schemeClr val="tx2"/>
              </a:buClr>
              <a:defRPr/>
            </a:pPr>
            <a:r>
              <a:rPr lang="en-US" sz="900" b="1" dirty="0" smtClean="0">
                <a:solidFill>
                  <a:schemeClr val="tx2"/>
                </a:solidFill>
                <a:cs typeface="Arial" pitchFamily="34" charset="0"/>
              </a:rPr>
              <a:t>Key questions: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How can we summarize key findings effectively? How can we back up &amp; describe in sufficient detail?</a:t>
            </a:r>
          </a:p>
          <a:p>
            <a:pPr marL="0" lvl="1">
              <a:spcBef>
                <a:spcPts val="300"/>
              </a:spcBef>
              <a:spcAft>
                <a:spcPts val="300"/>
              </a:spcAft>
              <a:buClr>
                <a:schemeClr val="tx2"/>
              </a:buClr>
              <a:defRPr/>
            </a:pPr>
            <a:r>
              <a:rPr lang="en-US" sz="900" b="1" dirty="0" smtClean="0">
                <a:solidFill>
                  <a:schemeClr val="tx2"/>
                </a:solidFill>
                <a:cs typeface="Arial" pitchFamily="34" charset="0"/>
              </a:rPr>
              <a:t>Approach by team:</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Approval and challenging of the entire storyline</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Round of corrections by team manager and partner</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Executive summary writing</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Separate primary or secondary research activities for concrete questions</a:t>
            </a:r>
            <a:endParaRPr lang="en-US" sz="900" dirty="0">
              <a:cs typeface="Arial" pitchFamily="34" charset="0"/>
            </a:endParaRPr>
          </a:p>
        </p:txBody>
      </p:sp>
      <p:sp>
        <p:nvSpPr>
          <p:cNvPr id="45" name="Chevron 38"/>
          <p:cNvSpPr/>
          <p:nvPr/>
        </p:nvSpPr>
        <p:spPr>
          <a:xfrm>
            <a:off x="7276394" y="2442250"/>
            <a:ext cx="2088000" cy="34335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accent1"/>
                </a:solidFill>
              </a:rPr>
              <a:t>Presentation</a:t>
            </a:r>
            <a:r>
              <a:rPr lang="en-US" sz="900" b="1" baseline="30000" dirty="0" smtClean="0">
                <a:solidFill>
                  <a:schemeClr val="accent1"/>
                </a:solidFill>
              </a:rPr>
              <a:t>(a)</a:t>
            </a:r>
            <a:endParaRPr lang="en-US" sz="900" b="1" baseline="30000" dirty="0">
              <a:solidFill>
                <a:schemeClr val="accent1"/>
              </a:solidFill>
            </a:endParaRPr>
          </a:p>
        </p:txBody>
      </p:sp>
      <p:sp>
        <p:nvSpPr>
          <p:cNvPr id="46" name="Text Placeholder 7"/>
          <p:cNvSpPr txBox="1">
            <a:spLocks/>
          </p:cNvSpPr>
          <p:nvPr/>
        </p:nvSpPr>
        <p:spPr>
          <a:xfrm>
            <a:off x="7276394" y="2847512"/>
            <a:ext cx="2088375" cy="3124488"/>
          </a:xfrm>
          <a:prstGeom prst="rect">
            <a:avLst/>
          </a:prstGeom>
          <a:solidFill>
            <a:schemeClr val="bg1"/>
          </a:solidFill>
          <a:ln w="6350">
            <a:solidFill>
              <a:schemeClr val="accent1"/>
            </a:solidFill>
          </a:ln>
        </p:spPr>
        <p:txBody>
          <a:bodyPr wrap="square" lIns="54000" tIns="54000" rIns="54000" bIns="54000">
            <a:noAutofit/>
          </a:bodyPr>
          <a:lstStyle/>
          <a:p>
            <a:pPr marL="0" lvl="1">
              <a:spcBef>
                <a:spcPts val="300"/>
              </a:spcBef>
              <a:spcAft>
                <a:spcPts val="300"/>
              </a:spcAft>
              <a:buClr>
                <a:schemeClr val="tx2"/>
              </a:buClr>
              <a:defRPr/>
            </a:pPr>
            <a:r>
              <a:rPr lang="en-US" sz="900" b="1" dirty="0" smtClean="0">
                <a:solidFill>
                  <a:schemeClr val="tx2"/>
                </a:solidFill>
                <a:cs typeface="Arial" pitchFamily="34" charset="0"/>
              </a:rPr>
              <a:t>Key questions:</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How to convince the customer and other stakeholders? How to be prepared for challenging Q&amp;A?</a:t>
            </a:r>
            <a:br>
              <a:rPr lang="en-US" sz="900" dirty="0" smtClean="0">
                <a:cs typeface="Arial" pitchFamily="34" charset="0"/>
              </a:rPr>
            </a:br>
            <a:endParaRPr lang="en-US" sz="900" dirty="0" smtClean="0">
              <a:cs typeface="Arial" pitchFamily="34" charset="0"/>
            </a:endParaRPr>
          </a:p>
          <a:p>
            <a:pPr marL="0" lvl="1">
              <a:spcBef>
                <a:spcPts val="300"/>
              </a:spcBef>
              <a:spcAft>
                <a:spcPts val="300"/>
              </a:spcAft>
              <a:buClr>
                <a:schemeClr val="tx2"/>
              </a:buClr>
              <a:defRPr/>
            </a:pPr>
            <a:r>
              <a:rPr lang="en-US" sz="900" b="1" dirty="0" smtClean="0">
                <a:solidFill>
                  <a:schemeClr val="tx2"/>
                </a:solidFill>
                <a:cs typeface="Arial" pitchFamily="34" charset="0"/>
              </a:rPr>
              <a:t>Approach:</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Presentation to customer by partner, team manager, market model by the modeler, (perhaps key interviewer)</a:t>
            </a:r>
          </a:p>
          <a:p>
            <a:pPr marL="216000" lvl="1" indent="-216000">
              <a:spcBef>
                <a:spcPts val="300"/>
              </a:spcBef>
              <a:spcAft>
                <a:spcPts val="300"/>
              </a:spcAft>
              <a:buClr>
                <a:schemeClr val="tx2"/>
              </a:buClr>
              <a:buFont typeface="Univers for KPMG Light" panose="020B0403020202020204" pitchFamily="34" charset="0"/>
              <a:buChar char="—"/>
              <a:defRPr/>
            </a:pPr>
            <a:r>
              <a:rPr lang="en-US" sz="900" dirty="0" smtClean="0">
                <a:cs typeface="Arial" pitchFamily="34" charset="0"/>
              </a:rPr>
              <a:t>Possible delivery of additional information upon request</a:t>
            </a:r>
            <a:endParaRPr lang="en-US" sz="900" dirty="0">
              <a:cs typeface="Arial" pitchFamily="34" charset="0"/>
            </a:endParaRPr>
          </a:p>
        </p:txBody>
      </p:sp>
      <p:sp>
        <p:nvSpPr>
          <p:cNvPr id="47" name="Ellipse 61"/>
          <p:cNvSpPr>
            <a:spLocks noChangeAspect="1"/>
          </p:cNvSpPr>
          <p:nvPr/>
        </p:nvSpPr>
        <p:spPr>
          <a:xfrm>
            <a:off x="964886" y="2528320"/>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4</a:t>
            </a:r>
            <a:endParaRPr lang="en-US" sz="900" b="1" dirty="0"/>
          </a:p>
        </p:txBody>
      </p:sp>
      <p:sp>
        <p:nvSpPr>
          <p:cNvPr id="48" name="Ellipse 61"/>
          <p:cNvSpPr>
            <a:spLocks noChangeAspect="1"/>
          </p:cNvSpPr>
          <p:nvPr/>
        </p:nvSpPr>
        <p:spPr>
          <a:xfrm>
            <a:off x="3054522" y="2528320"/>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5</a:t>
            </a:r>
            <a:endParaRPr lang="en-US" sz="900" b="1" dirty="0"/>
          </a:p>
        </p:txBody>
      </p:sp>
      <p:sp>
        <p:nvSpPr>
          <p:cNvPr id="49" name="Ellipse 61"/>
          <p:cNvSpPr>
            <a:spLocks noChangeAspect="1"/>
          </p:cNvSpPr>
          <p:nvPr/>
        </p:nvSpPr>
        <p:spPr>
          <a:xfrm>
            <a:off x="5183365" y="2528320"/>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6</a:t>
            </a:r>
            <a:endParaRPr lang="en-US" sz="900" b="1" dirty="0"/>
          </a:p>
        </p:txBody>
      </p:sp>
      <p:sp>
        <p:nvSpPr>
          <p:cNvPr id="50" name="Ellipse 61"/>
          <p:cNvSpPr>
            <a:spLocks noChangeAspect="1"/>
          </p:cNvSpPr>
          <p:nvPr/>
        </p:nvSpPr>
        <p:spPr>
          <a:xfrm>
            <a:off x="7298158" y="2528320"/>
            <a:ext cx="171675" cy="171675"/>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7</a:t>
            </a:r>
            <a:endParaRPr lang="en-US" sz="900" b="1" dirty="0"/>
          </a:p>
        </p:txBody>
      </p:sp>
      <p:sp>
        <p:nvSpPr>
          <p:cNvPr id="51" name="Text Box 124"/>
          <p:cNvSpPr txBox="1">
            <a:spLocks noChangeArrowheads="1"/>
          </p:cNvSpPr>
          <p:nvPr/>
        </p:nvSpPr>
        <p:spPr bwMode="auto">
          <a:xfrm>
            <a:off x="853423" y="6036239"/>
            <a:ext cx="4781402" cy="215444"/>
          </a:xfrm>
          <a:prstGeom prst="rect">
            <a:avLst/>
          </a:prstGeom>
          <a:noFill/>
          <a:ln w="9525" algn="ctr">
            <a:noFill/>
            <a:miter lim="800000"/>
            <a:headEnd/>
            <a:tailEnd/>
          </a:ln>
        </p:spPr>
        <p:txBody>
          <a:bodyPr wrap="square" lIns="0" tIns="0" rIns="0" bIns="0" anchor="b">
            <a:spAutoFit/>
          </a:bodyPr>
          <a:lstStyle/>
          <a:p>
            <a:pPr marL="273050" indent="-273050"/>
            <a:r>
              <a:rPr lang="en-US" sz="700" dirty="0" smtClean="0"/>
              <a:t>Note: 	(a) With regard to the organization and performance, a customer analysis corresponds to a market analysis. </a:t>
            </a:r>
          </a:p>
          <a:p>
            <a:pPr marL="273050" indent="-273050"/>
            <a:r>
              <a:rPr lang="en-US" sz="700" dirty="0" smtClean="0"/>
              <a:t>	Generally a customer analysis is performed in connection with a market analysis</a:t>
            </a:r>
            <a:endParaRPr lang="en-US" sz="700" dirty="0"/>
          </a:p>
        </p:txBody>
      </p:sp>
    </p:spTree>
    <p:extLst>
      <p:ext uri="{BB962C8B-B14F-4D97-AF65-F5344CB8AC3E}">
        <p14:creationId xmlns:p14="http://schemas.microsoft.com/office/powerpoint/2010/main" val="15223562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hteck 39"/>
          <p:cNvSpPr>
            <a:spLocks/>
          </p:cNvSpPr>
          <p:nvPr/>
        </p:nvSpPr>
        <p:spPr>
          <a:xfrm>
            <a:off x="2452845" y="2162720"/>
            <a:ext cx="1706290" cy="2090705"/>
          </a:xfrm>
          <a:prstGeom prst="rect">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t"/>
          <a:lstStyle/>
          <a:p>
            <a:pPr marL="216000" lvl="1" indent="-216000">
              <a:buClr>
                <a:schemeClr val="bg1"/>
              </a:buClr>
              <a:buSzPct val="100000"/>
              <a:buFont typeface="Univers for KPMG Light" panose="020B0403020202020204" pitchFamily="34" charset="0"/>
              <a:buChar char="—"/>
              <a:defRPr/>
            </a:pPr>
            <a:r>
              <a:rPr lang="en-US" sz="900" dirty="0" smtClean="0">
                <a:solidFill>
                  <a:schemeClr val="bg1"/>
                </a:solidFill>
                <a:cs typeface="Arial" pitchFamily="34" charset="0"/>
              </a:rPr>
              <a:t>Market reports</a:t>
            </a:r>
          </a:p>
          <a:p>
            <a:pPr marL="216000" lvl="1" indent="-216000">
              <a:buClr>
                <a:schemeClr val="bg1"/>
              </a:buClr>
              <a:buSzPct val="100000"/>
              <a:buFont typeface="Univers for KPMG Light" panose="020B0403020202020204" pitchFamily="34" charset="0"/>
              <a:buChar char="—"/>
              <a:defRPr/>
            </a:pPr>
            <a:r>
              <a:rPr lang="en-US" sz="900" dirty="0" smtClean="0">
                <a:solidFill>
                  <a:schemeClr val="bg1"/>
                </a:solidFill>
                <a:cs typeface="Arial" pitchFamily="34" charset="0"/>
              </a:rPr>
              <a:t>Broker reports</a:t>
            </a:r>
          </a:p>
          <a:p>
            <a:pPr marL="216000" lvl="1" indent="-216000">
              <a:buClr>
                <a:schemeClr val="bg1"/>
              </a:buClr>
              <a:buSzPct val="100000"/>
              <a:buFont typeface="Univers for KPMG Light" panose="020B0403020202020204" pitchFamily="34" charset="0"/>
              <a:buChar char="—"/>
              <a:defRPr/>
            </a:pPr>
            <a:r>
              <a:rPr lang="en-US" sz="900" dirty="0" smtClean="0">
                <a:solidFill>
                  <a:schemeClr val="bg1"/>
                </a:solidFill>
                <a:cs typeface="Arial" pitchFamily="34" charset="0"/>
              </a:rPr>
              <a:t>Annual reports</a:t>
            </a:r>
          </a:p>
          <a:p>
            <a:pPr marL="216000" lvl="1" indent="-216000">
              <a:buClr>
                <a:schemeClr val="bg1"/>
              </a:buClr>
              <a:buSzPct val="100000"/>
              <a:buFont typeface="Univers for KPMG Light" panose="020B0403020202020204" pitchFamily="34" charset="0"/>
              <a:buChar char="—"/>
              <a:defRPr/>
            </a:pPr>
            <a:r>
              <a:rPr lang="en-US" sz="900" dirty="0" smtClean="0">
                <a:solidFill>
                  <a:schemeClr val="bg1"/>
                </a:solidFill>
                <a:cs typeface="Arial" pitchFamily="34" charset="0"/>
              </a:rPr>
              <a:t>Company websites </a:t>
            </a:r>
          </a:p>
          <a:p>
            <a:pPr marL="216000" lvl="1" indent="-216000">
              <a:buClr>
                <a:schemeClr val="bg1"/>
              </a:buClr>
              <a:buSzPct val="100000"/>
              <a:buFont typeface="Univers for KPMG Light" panose="020B0403020202020204" pitchFamily="34" charset="0"/>
              <a:buChar char="—"/>
              <a:defRPr/>
            </a:pPr>
            <a:r>
              <a:rPr lang="en-US" sz="900" dirty="0" smtClean="0">
                <a:solidFill>
                  <a:schemeClr val="bg1"/>
                </a:solidFill>
                <a:cs typeface="Arial" pitchFamily="34" charset="0"/>
              </a:rPr>
              <a:t>Press articles</a:t>
            </a:r>
          </a:p>
          <a:p>
            <a:pPr marL="216000" lvl="1" indent="-216000">
              <a:buClr>
                <a:schemeClr val="bg1"/>
              </a:buClr>
              <a:buSzPct val="100000"/>
              <a:buFont typeface="Univers for KPMG Light" panose="020B0403020202020204" pitchFamily="34" charset="0"/>
              <a:buChar char="—"/>
              <a:defRPr/>
            </a:pPr>
            <a:r>
              <a:rPr lang="en-US" sz="900" dirty="0" smtClean="0">
                <a:solidFill>
                  <a:schemeClr val="bg1"/>
                </a:solidFill>
                <a:cs typeface="Arial" pitchFamily="34" charset="0"/>
              </a:rPr>
              <a:t>Public statistics</a:t>
            </a:r>
          </a:p>
          <a:p>
            <a:pPr marL="216000" lvl="1" indent="-216000">
              <a:buClr>
                <a:schemeClr val="bg1"/>
              </a:buClr>
              <a:buSzPct val="100000"/>
              <a:buFont typeface="Univers for KPMG Light" panose="020B0403020202020204" pitchFamily="34" charset="0"/>
              <a:buChar char="—"/>
              <a:defRPr/>
            </a:pPr>
            <a:r>
              <a:rPr lang="en-US" sz="900" dirty="0" smtClean="0">
                <a:solidFill>
                  <a:schemeClr val="bg1"/>
                </a:solidFill>
                <a:cs typeface="Arial" pitchFamily="34" charset="0"/>
              </a:rPr>
              <a:t>Databases</a:t>
            </a:r>
          </a:p>
          <a:p>
            <a:pPr marL="216000" lvl="1" indent="-216000">
              <a:buClr>
                <a:schemeClr val="bg1"/>
              </a:buClr>
              <a:buSzPct val="100000"/>
              <a:buFont typeface="Univers for KPMG Light" panose="020B0403020202020204" pitchFamily="34" charset="0"/>
              <a:buChar char="—"/>
              <a:defRPr/>
            </a:pPr>
            <a:r>
              <a:rPr lang="en-US" sz="900" dirty="0" smtClean="0">
                <a:solidFill>
                  <a:schemeClr val="bg1"/>
                </a:solidFill>
                <a:cs typeface="Arial" pitchFamily="34" charset="0"/>
              </a:rPr>
              <a:t>Publications from research institutions</a:t>
            </a:r>
          </a:p>
          <a:p>
            <a:pPr marL="216000" lvl="1" indent="-216000">
              <a:buClr>
                <a:schemeClr val="bg1"/>
              </a:buClr>
              <a:buSzPct val="100000"/>
              <a:buFont typeface="Univers for KPMG Light" panose="020B0403020202020204" pitchFamily="34" charset="0"/>
              <a:buChar char="—"/>
              <a:defRPr/>
            </a:pPr>
            <a:r>
              <a:rPr lang="en-US" sz="900" dirty="0" smtClean="0">
                <a:solidFill>
                  <a:schemeClr val="bg1"/>
                </a:solidFill>
                <a:cs typeface="Arial" pitchFamily="34" charset="0"/>
              </a:rPr>
              <a:t>Secondary sources frequently incur costs</a:t>
            </a:r>
          </a:p>
          <a:p>
            <a:pPr>
              <a:buClr>
                <a:srgbClr val="97989A"/>
              </a:buClr>
              <a:buSzPct val="100000"/>
              <a:defRPr/>
            </a:pPr>
            <a:endParaRPr lang="en-US" sz="900" b="1" dirty="0" smtClean="0">
              <a:solidFill>
                <a:srgbClr val="000000"/>
              </a:solidFill>
            </a:endParaRPr>
          </a:p>
          <a:p>
            <a:pPr marL="177800" lvl="1" indent="-177800">
              <a:buClr>
                <a:srgbClr val="97989A"/>
              </a:buClr>
              <a:buSzPct val="100000"/>
              <a:buFont typeface="Arial" pitchFamily="34" charset="0"/>
              <a:buChar char="■"/>
              <a:defRPr/>
            </a:pPr>
            <a:endParaRPr lang="en-US" sz="900" dirty="0" smtClean="0">
              <a:solidFill>
                <a:srgbClr val="000000"/>
              </a:solidFill>
            </a:endParaRPr>
          </a:p>
        </p:txBody>
      </p:sp>
      <p:sp>
        <p:nvSpPr>
          <p:cNvPr id="11" name="Freihandform 10"/>
          <p:cNvSpPr/>
          <p:nvPr/>
        </p:nvSpPr>
        <p:spPr>
          <a:xfrm>
            <a:off x="2444751" y="4086225"/>
            <a:ext cx="6981824" cy="1943100"/>
          </a:xfrm>
          <a:custGeom>
            <a:avLst/>
            <a:gdLst>
              <a:gd name="connsiteX0" fmla="*/ 1714500 w 6991350"/>
              <a:gd name="connsiteY0" fmla="*/ 38100 h 1943100"/>
              <a:gd name="connsiteX1" fmla="*/ 6981825 w 6991350"/>
              <a:gd name="connsiteY1" fmla="*/ 209550 h 1943100"/>
              <a:gd name="connsiteX2" fmla="*/ 6991350 w 6991350"/>
              <a:gd name="connsiteY2" fmla="*/ 1933575 h 1943100"/>
              <a:gd name="connsiteX3" fmla="*/ 0 w 6991350"/>
              <a:gd name="connsiteY3" fmla="*/ 1943100 h 1943100"/>
              <a:gd name="connsiteX4" fmla="*/ 9525 w 6991350"/>
              <a:gd name="connsiteY4" fmla="*/ 0 h 1943100"/>
              <a:gd name="connsiteX5" fmla="*/ 1714500 w 6991350"/>
              <a:gd name="connsiteY5" fmla="*/ 38100 h 194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1350" h="1943100">
                <a:moveTo>
                  <a:pt x="1714500" y="38100"/>
                </a:moveTo>
                <a:lnTo>
                  <a:pt x="6981825" y="209550"/>
                </a:lnTo>
                <a:lnTo>
                  <a:pt x="6991350" y="1933575"/>
                </a:lnTo>
                <a:lnTo>
                  <a:pt x="0" y="1943100"/>
                </a:lnTo>
                <a:lnTo>
                  <a:pt x="9525" y="0"/>
                </a:lnTo>
                <a:lnTo>
                  <a:pt x="1714500" y="38100"/>
                </a:lnTo>
                <a:close/>
              </a:path>
            </a:pathLst>
          </a:cu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 name="Textplatzhalter 5"/>
          <p:cNvSpPr>
            <a:spLocks noGrp="1"/>
          </p:cNvSpPr>
          <p:nvPr>
            <p:ph type="body" sz="quarter" idx="10"/>
          </p:nvPr>
        </p:nvSpPr>
        <p:spPr/>
        <p:txBody>
          <a:bodyPr/>
          <a:lstStyle/>
          <a:p>
            <a:r>
              <a:rPr lang="en-US" dirty="0" smtClean="0"/>
              <a:t>With market analyses in the magnitude of the short version, the cooperation with </a:t>
            </a:r>
            <a:r>
              <a:rPr lang="en-US" b="1" dirty="0" smtClean="0"/>
              <a:t>KGS</a:t>
            </a:r>
            <a:r>
              <a:rPr lang="en-US" dirty="0" smtClean="0"/>
              <a:t> offers an efficient </a:t>
            </a:r>
            <a:r>
              <a:rPr lang="en-US" b="1" dirty="0" smtClean="0"/>
              <a:t>research, drafting and graphic presentation </a:t>
            </a:r>
            <a:r>
              <a:rPr lang="en-US" dirty="0" smtClean="0"/>
              <a:t>according to the DA “Golden Rules“, especially with a tight deadline and cost pressure</a:t>
            </a:r>
          </a:p>
          <a:p>
            <a:r>
              <a:rPr lang="en-US" dirty="0" smtClean="0"/>
              <a:t>The cooperation with KGS </a:t>
            </a:r>
            <a:r>
              <a:rPr lang="en-US" b="1" dirty="0" smtClean="0"/>
              <a:t>not only frees up from the own investigation of </a:t>
            </a:r>
            <a:r>
              <a:rPr lang="en-US" dirty="0" smtClean="0"/>
              <a:t>the market, but it allows results to be </a:t>
            </a:r>
            <a:r>
              <a:rPr lang="en-US" b="1" dirty="0" smtClean="0"/>
              <a:t>validated</a:t>
            </a:r>
          </a:p>
          <a:p>
            <a:r>
              <a:rPr lang="en-US" dirty="0" smtClean="0"/>
              <a:t>Exemplary KGS slides are marked in the following pages with the </a:t>
            </a:r>
            <a:r>
              <a:rPr lang="en-US" b="1" dirty="0" smtClean="0"/>
              <a:t>disclaimer ”Short version“ </a:t>
            </a:r>
            <a:endParaRPr lang="en-US" b="1" dirty="0"/>
          </a:p>
        </p:txBody>
      </p:sp>
      <p:sp>
        <p:nvSpPr>
          <p:cNvPr id="4" name="Titel 3"/>
          <p:cNvSpPr>
            <a:spLocks noGrp="1"/>
          </p:cNvSpPr>
          <p:nvPr>
            <p:ph type="title"/>
          </p:nvPr>
        </p:nvSpPr>
        <p:spPr/>
        <p:txBody>
          <a:bodyPr/>
          <a:lstStyle/>
          <a:p>
            <a:r>
              <a:rPr lang="en-US" dirty="0" smtClean="0"/>
              <a:t>Overview (6/6) – Sources of information for market, competitive and customer analysis</a:t>
            </a:r>
            <a:endParaRPr lang="en-US" dirty="0"/>
          </a:p>
        </p:txBody>
      </p:sp>
      <p:sp>
        <p:nvSpPr>
          <p:cNvPr id="5" name="Textplatzhalter 4"/>
          <p:cNvSpPr>
            <a:spLocks noGrp="1"/>
          </p:cNvSpPr>
          <p:nvPr>
            <p:ph type="body" sz="quarter" idx="12"/>
          </p:nvPr>
        </p:nvSpPr>
        <p:spPr/>
        <p:txBody>
          <a:bodyPr/>
          <a:lstStyle/>
          <a:p>
            <a:r>
              <a:rPr lang="en-US" dirty="0" smtClean="0"/>
              <a:t>Customer Analysis</a:t>
            </a:r>
            <a:endParaRPr lang="en-US" dirty="0"/>
          </a:p>
        </p:txBody>
      </p:sp>
      <p:sp>
        <p:nvSpPr>
          <p:cNvPr id="40" name="Rechteck 39"/>
          <p:cNvSpPr>
            <a:spLocks/>
          </p:cNvSpPr>
          <p:nvPr/>
        </p:nvSpPr>
        <p:spPr>
          <a:xfrm>
            <a:off x="4195426" y="2162720"/>
            <a:ext cx="1706290" cy="1894930"/>
          </a:xfrm>
          <a:prstGeom prst="rect">
            <a:avLst/>
          </a:prstGeom>
          <a:solidFill>
            <a:schemeClr val="bg2">
              <a:lumMod val="20000"/>
              <a:lumOff val="80000"/>
            </a:schemeClr>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t"/>
          <a:lstStyle/>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Expertise from previous projects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Internal experts from the sectors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KPMG databases and publications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KPMG Research Team (Markets)</a:t>
            </a:r>
          </a:p>
          <a:p>
            <a:pPr marL="165100" lvl="2" indent="-165100">
              <a:buClr>
                <a:srgbClr val="97989A"/>
              </a:buClr>
              <a:buFont typeface="Arial" pitchFamily="34" charset="0"/>
              <a:buChar char="■"/>
              <a:defRPr/>
            </a:pPr>
            <a:endParaRPr lang="en-US" sz="900" dirty="0" smtClean="0">
              <a:solidFill>
                <a:srgbClr val="000000"/>
              </a:solidFill>
              <a:cs typeface="Arial" pitchFamily="34" charset="0"/>
            </a:endParaRPr>
          </a:p>
          <a:p>
            <a:pPr marL="165100" lvl="2" indent="-165100">
              <a:buClr>
                <a:srgbClr val="97989A"/>
              </a:buClr>
              <a:buFont typeface="Arial" pitchFamily="34" charset="0"/>
              <a:buChar char="■"/>
              <a:defRPr/>
            </a:pPr>
            <a:endParaRPr lang="en-US" sz="900" dirty="0">
              <a:solidFill>
                <a:srgbClr val="000000"/>
              </a:solidFill>
              <a:cs typeface="Arial" pitchFamily="34" charset="0"/>
            </a:endParaRPr>
          </a:p>
        </p:txBody>
      </p:sp>
      <p:sp>
        <p:nvSpPr>
          <p:cNvPr id="41" name="Rechteck 39"/>
          <p:cNvSpPr>
            <a:spLocks/>
          </p:cNvSpPr>
          <p:nvPr/>
        </p:nvSpPr>
        <p:spPr>
          <a:xfrm>
            <a:off x="5938008" y="2162720"/>
            <a:ext cx="1706290" cy="1894930"/>
          </a:xfrm>
          <a:prstGeom prst="rect">
            <a:avLst/>
          </a:prstGeom>
          <a:solidFill>
            <a:schemeClr val="bg2">
              <a:lumMod val="20000"/>
              <a:lumOff val="80000"/>
            </a:schemeClr>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t"/>
          <a:lstStyle/>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Management presentations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Information memorandum</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Data room documents and data room Q&amp;A</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Management interviews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Internal documents for selected markets</a:t>
            </a:r>
          </a:p>
          <a:p>
            <a:pPr marL="216000" lvl="1" indent="-216000">
              <a:buClr>
                <a:schemeClr val="tx2"/>
              </a:buClr>
              <a:buFont typeface="Univers for KPMG Light" panose="020B0403020202020204" pitchFamily="34" charset="0"/>
              <a:buChar char="—"/>
              <a:defRPr/>
            </a:pPr>
            <a:endParaRPr lang="en-US" sz="900" dirty="0">
              <a:solidFill>
                <a:schemeClr val="tx1"/>
              </a:solidFill>
              <a:cs typeface="Arial" pitchFamily="34" charset="0"/>
            </a:endParaRPr>
          </a:p>
        </p:txBody>
      </p:sp>
      <p:sp>
        <p:nvSpPr>
          <p:cNvPr id="52" name="Rectangle 38"/>
          <p:cNvSpPr/>
          <p:nvPr/>
        </p:nvSpPr>
        <p:spPr>
          <a:xfrm>
            <a:off x="2452845" y="1863763"/>
            <a:ext cx="1706290" cy="265802"/>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ctr"/>
          <a:lstStyle/>
          <a:p>
            <a:pPr marL="228600" indent="-228600" algn="ctr">
              <a:spcBef>
                <a:spcPts val="300"/>
              </a:spcBef>
            </a:pPr>
            <a:r>
              <a:rPr lang="en-US" sz="900" b="1" dirty="0" smtClean="0"/>
              <a:t>Secondary sources</a:t>
            </a:r>
          </a:p>
        </p:txBody>
      </p:sp>
      <p:sp>
        <p:nvSpPr>
          <p:cNvPr id="53" name="Rectangle 46"/>
          <p:cNvSpPr/>
          <p:nvPr/>
        </p:nvSpPr>
        <p:spPr>
          <a:xfrm>
            <a:off x="4195426" y="1863763"/>
            <a:ext cx="1706290" cy="265802"/>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algn="ctr">
              <a:spcBef>
                <a:spcPts val="300"/>
              </a:spcBef>
            </a:pPr>
            <a:r>
              <a:rPr lang="en-US" sz="900" b="1" dirty="0" smtClean="0">
                <a:solidFill>
                  <a:srgbClr val="FFFFFF"/>
                </a:solidFill>
              </a:rPr>
              <a:t>KPMG internal expertise</a:t>
            </a:r>
            <a:endParaRPr lang="en-US" sz="900" b="1" dirty="0">
              <a:solidFill>
                <a:srgbClr val="FFFFFF"/>
              </a:solidFill>
            </a:endParaRPr>
          </a:p>
        </p:txBody>
      </p:sp>
      <p:sp>
        <p:nvSpPr>
          <p:cNvPr id="54" name="Rectangle 48"/>
          <p:cNvSpPr/>
          <p:nvPr/>
        </p:nvSpPr>
        <p:spPr>
          <a:xfrm>
            <a:off x="5938008" y="1863763"/>
            <a:ext cx="1706290" cy="265802"/>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algn="ctr">
              <a:spcBef>
                <a:spcPts val="300"/>
              </a:spcBef>
            </a:pPr>
            <a:r>
              <a:rPr lang="en-US" sz="900" b="1" dirty="0" smtClean="0">
                <a:solidFill>
                  <a:srgbClr val="FFFFFF"/>
                </a:solidFill>
              </a:rPr>
              <a:t>Management information</a:t>
            </a:r>
            <a:endParaRPr lang="en-US" sz="900" b="1" dirty="0">
              <a:solidFill>
                <a:srgbClr val="FFFFFF"/>
              </a:solidFill>
            </a:endParaRPr>
          </a:p>
        </p:txBody>
      </p:sp>
      <p:sp>
        <p:nvSpPr>
          <p:cNvPr id="55" name="Rectangle 50"/>
          <p:cNvSpPr/>
          <p:nvPr/>
        </p:nvSpPr>
        <p:spPr>
          <a:xfrm>
            <a:off x="7680590" y="1863763"/>
            <a:ext cx="1706290" cy="265802"/>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algn="ctr">
              <a:spcBef>
                <a:spcPts val="300"/>
              </a:spcBef>
            </a:pPr>
            <a:r>
              <a:rPr lang="en-US" sz="900" b="1" dirty="0" smtClean="0">
                <a:solidFill>
                  <a:srgbClr val="FFFFFF"/>
                </a:solidFill>
              </a:rPr>
              <a:t>Primary sources</a:t>
            </a:r>
            <a:endParaRPr lang="en-US" sz="900" b="1" dirty="0">
              <a:solidFill>
                <a:srgbClr val="FFFFFF"/>
              </a:solidFill>
            </a:endParaRPr>
          </a:p>
        </p:txBody>
      </p:sp>
      <p:sp>
        <p:nvSpPr>
          <p:cNvPr id="56" name="Rechteck 39"/>
          <p:cNvSpPr>
            <a:spLocks/>
          </p:cNvSpPr>
          <p:nvPr/>
        </p:nvSpPr>
        <p:spPr>
          <a:xfrm>
            <a:off x="7680590" y="2162720"/>
            <a:ext cx="1705092" cy="1894930"/>
          </a:xfrm>
          <a:prstGeom prst="rect">
            <a:avLst/>
          </a:prstGeom>
          <a:solidFill>
            <a:schemeClr val="bg2">
              <a:lumMod val="20000"/>
              <a:lumOff val="80000"/>
            </a:schemeClr>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t"/>
          <a:lstStyle/>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Competitors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Customers/Potential customers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Traders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Suppliers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Industry associations and trade fairs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Research institutions and universities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Authorities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KPMG network</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Interview fees may be incurred</a:t>
            </a:r>
          </a:p>
          <a:p>
            <a:pPr marL="177800" indent="-177800">
              <a:buClr>
                <a:srgbClr val="97989A"/>
              </a:buClr>
              <a:buSzPct val="100000"/>
              <a:buFont typeface="Arial"/>
              <a:buChar char="■"/>
              <a:defRPr/>
            </a:pPr>
            <a:endParaRPr lang="en-US" sz="900" dirty="0" smtClean="0">
              <a:solidFill>
                <a:srgbClr val="000000"/>
              </a:solidFill>
            </a:endParaRPr>
          </a:p>
          <a:p>
            <a:pPr marL="165100" lvl="2" indent="-165100">
              <a:buClr>
                <a:srgbClr val="97989A"/>
              </a:buClr>
              <a:buFont typeface="Arial" pitchFamily="34" charset="0"/>
              <a:buChar char="■"/>
              <a:defRPr/>
            </a:pPr>
            <a:endParaRPr lang="en-US" sz="900" dirty="0" smtClean="0">
              <a:solidFill>
                <a:srgbClr val="000000"/>
              </a:solidFill>
              <a:cs typeface="Arial" pitchFamily="34" charset="0"/>
            </a:endParaRPr>
          </a:p>
          <a:p>
            <a:pPr marL="165100" lvl="2" indent="-165100">
              <a:buClr>
                <a:srgbClr val="97989A"/>
              </a:buClr>
              <a:buFont typeface="Arial" pitchFamily="34" charset="0"/>
              <a:buChar char="■"/>
              <a:defRPr/>
            </a:pPr>
            <a:endParaRPr lang="en-US" sz="900" dirty="0">
              <a:solidFill>
                <a:srgbClr val="000000"/>
              </a:solidFill>
              <a:cs typeface="Arial" pitchFamily="34" charset="0"/>
            </a:endParaRPr>
          </a:p>
        </p:txBody>
      </p:sp>
      <p:sp>
        <p:nvSpPr>
          <p:cNvPr id="57" name="Rectangle 57"/>
          <p:cNvSpPr/>
          <p:nvPr/>
        </p:nvSpPr>
        <p:spPr>
          <a:xfrm>
            <a:off x="2462369" y="4338000"/>
            <a:ext cx="6923313" cy="265802"/>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ctr"/>
          <a:lstStyle/>
          <a:p>
            <a:pPr marL="228600" indent="-228600" algn="ctr"/>
            <a:r>
              <a:rPr lang="en-US" sz="900" b="1" dirty="0" smtClean="0"/>
              <a:t>Cooperation with KPMG Global Services in India (KGS)</a:t>
            </a:r>
            <a:endParaRPr lang="en-US" sz="900" b="1" dirty="0">
              <a:solidFill>
                <a:srgbClr val="FFFFFF"/>
              </a:solidFill>
            </a:endParaRPr>
          </a:p>
        </p:txBody>
      </p:sp>
      <p:sp>
        <p:nvSpPr>
          <p:cNvPr id="58" name="Rectangle 59"/>
          <p:cNvSpPr/>
          <p:nvPr/>
        </p:nvSpPr>
        <p:spPr>
          <a:xfrm>
            <a:off x="2462369" y="4646452"/>
            <a:ext cx="3439347" cy="265802"/>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ctr"/>
          <a:lstStyle/>
          <a:p>
            <a:pPr marL="228600" indent="-228600" algn="ctr"/>
            <a:r>
              <a:rPr lang="en-US" sz="900" b="1" dirty="0" smtClean="0"/>
              <a:t>Service spectrum of commercial analysis </a:t>
            </a:r>
          </a:p>
        </p:txBody>
      </p:sp>
      <p:sp>
        <p:nvSpPr>
          <p:cNvPr id="59" name="Rechteck 39"/>
          <p:cNvSpPr>
            <a:spLocks/>
          </p:cNvSpPr>
          <p:nvPr/>
        </p:nvSpPr>
        <p:spPr>
          <a:xfrm>
            <a:off x="2466975" y="4949764"/>
            <a:ext cx="3434741" cy="1063207"/>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t"/>
          <a:lstStyle/>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Research for support or independent performance of market and competitive analysis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Information procurement from electronic databases</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Graphic support under consideration of the DA Golden Rules and standardized graphs, tables and sources, legends, footnotes</a:t>
            </a:r>
          </a:p>
          <a:p>
            <a:pPr marL="177800" lvl="1" indent="-177800">
              <a:buClr>
                <a:srgbClr val="97989A"/>
              </a:buClr>
              <a:buSzPct val="100000"/>
              <a:defRPr/>
            </a:pPr>
            <a:endParaRPr lang="en-US" sz="900" dirty="0" smtClean="0">
              <a:solidFill>
                <a:srgbClr val="000000"/>
              </a:solidFill>
            </a:endParaRPr>
          </a:p>
        </p:txBody>
      </p:sp>
      <p:sp>
        <p:nvSpPr>
          <p:cNvPr id="60" name="Rectangle 79"/>
          <p:cNvSpPr/>
          <p:nvPr/>
        </p:nvSpPr>
        <p:spPr>
          <a:xfrm>
            <a:off x="5938008" y="4646452"/>
            <a:ext cx="1705092" cy="265802"/>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ctr"/>
          <a:lstStyle/>
          <a:p>
            <a:pPr marL="228600" indent="-228600" algn="ctr"/>
            <a:r>
              <a:rPr lang="en-US" sz="900" b="1" dirty="0" smtClean="0"/>
              <a:t>Pitfalls</a:t>
            </a:r>
          </a:p>
        </p:txBody>
      </p:sp>
      <p:sp>
        <p:nvSpPr>
          <p:cNvPr id="61" name="Rechteck 39"/>
          <p:cNvSpPr>
            <a:spLocks/>
          </p:cNvSpPr>
          <p:nvPr/>
        </p:nvSpPr>
        <p:spPr>
          <a:xfrm>
            <a:off x="5938008" y="4949764"/>
            <a:ext cx="1705092" cy="1063207"/>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t"/>
          <a:lstStyle/>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rPr>
              <a:t>Evaluated data sources and output in English language</a:t>
            </a:r>
          </a:p>
          <a:p>
            <a:pPr marL="216000" lvl="1" indent="-216000">
              <a:buClr>
                <a:schemeClr val="tx2"/>
              </a:buClr>
              <a:buSzPct val="100000"/>
              <a:buFont typeface="Univers for KPMG Light" panose="020B0403020202020204" pitchFamily="34" charset="0"/>
              <a:buChar char="—"/>
              <a:defRPr/>
            </a:pPr>
            <a:r>
              <a:rPr lang="en-US" sz="900" dirty="0" smtClean="0">
                <a:solidFill>
                  <a:schemeClr val="tx1"/>
                </a:solidFill>
                <a:cs typeface="Arial" pitchFamily="34" charset="0"/>
                <a:sym typeface="Wingdings" pitchFamily="2" charset="2"/>
              </a:rPr>
              <a:t>Risk that relevant information cannot be evaluated (e.g. in medium-sized niche markets)</a:t>
            </a:r>
            <a:endParaRPr lang="en-US" sz="900" dirty="0">
              <a:solidFill>
                <a:schemeClr val="tx1"/>
              </a:solidFill>
              <a:cs typeface="Arial" pitchFamily="34" charset="0"/>
            </a:endParaRPr>
          </a:p>
        </p:txBody>
      </p:sp>
      <p:sp>
        <p:nvSpPr>
          <p:cNvPr id="62" name="Rectangle 99"/>
          <p:cNvSpPr/>
          <p:nvPr/>
        </p:nvSpPr>
        <p:spPr>
          <a:xfrm>
            <a:off x="7680590" y="4646452"/>
            <a:ext cx="1705092" cy="265802"/>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ctr"/>
          <a:lstStyle/>
          <a:p>
            <a:pPr marL="228600" indent="-228600" algn="ctr"/>
            <a:r>
              <a:rPr lang="en-US" sz="900" b="1" dirty="0" smtClean="0"/>
              <a:t>Contact and </a:t>
            </a:r>
            <a:br>
              <a:rPr lang="en-US" sz="900" b="1" dirty="0" smtClean="0"/>
            </a:br>
            <a:r>
              <a:rPr lang="en-US" sz="900" b="1" dirty="0" smtClean="0"/>
              <a:t>additional information</a:t>
            </a:r>
          </a:p>
        </p:txBody>
      </p:sp>
      <p:sp>
        <p:nvSpPr>
          <p:cNvPr id="64" name="Right Arrow 61"/>
          <p:cNvSpPr/>
          <p:nvPr/>
        </p:nvSpPr>
        <p:spPr>
          <a:xfrm>
            <a:off x="5989869" y="5432752"/>
            <a:ext cx="136150" cy="99676"/>
          </a:xfrm>
          <a:prstGeom prst="right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grpSp>
        <p:nvGrpSpPr>
          <p:cNvPr id="66" name="Group 45"/>
          <p:cNvGrpSpPr/>
          <p:nvPr/>
        </p:nvGrpSpPr>
        <p:grpSpPr>
          <a:xfrm>
            <a:off x="2443844" y="1504809"/>
            <a:ext cx="5190252" cy="2"/>
            <a:chOff x="2292004" y="1412777"/>
            <a:chExt cx="5490107" cy="2"/>
          </a:xfrm>
        </p:grpSpPr>
        <p:cxnSp>
          <p:nvCxnSpPr>
            <p:cNvPr id="67" name="Elbow Connector 378"/>
            <p:cNvCxnSpPr/>
            <p:nvPr/>
          </p:nvCxnSpPr>
          <p:spPr>
            <a:xfrm rot="10800000" flipV="1">
              <a:off x="2292004" y="1412777"/>
              <a:ext cx="3648119" cy="2"/>
            </a:xfrm>
            <a:prstGeom prst="bentConnector3">
              <a:avLst>
                <a:gd name="adj1" fmla="val 50000"/>
              </a:avLst>
            </a:prstGeom>
            <a:ln w="1905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68" name="Elbow Connector 378"/>
            <p:cNvCxnSpPr/>
            <p:nvPr/>
          </p:nvCxnSpPr>
          <p:spPr>
            <a:xfrm>
              <a:off x="5940122" y="1412777"/>
              <a:ext cx="1841989" cy="0"/>
            </a:xfrm>
            <a:prstGeom prst="bentConnector3">
              <a:avLst>
                <a:gd name="adj1" fmla="val 50000"/>
              </a:avLst>
            </a:prstGeom>
            <a:ln w="19050">
              <a:solidFill>
                <a:schemeClr val="accent1"/>
              </a:solidFill>
              <a:prstDash val="dash"/>
              <a:tailEnd type="oval"/>
            </a:ln>
          </p:spPr>
          <p:style>
            <a:lnRef idx="1">
              <a:schemeClr val="accent1"/>
            </a:lnRef>
            <a:fillRef idx="0">
              <a:schemeClr val="accent1"/>
            </a:fillRef>
            <a:effectRef idx="0">
              <a:schemeClr val="accent1"/>
            </a:effectRef>
            <a:fontRef idx="minor">
              <a:schemeClr val="tx1"/>
            </a:fontRef>
          </p:style>
        </p:cxnSp>
      </p:grpSp>
      <p:grpSp>
        <p:nvGrpSpPr>
          <p:cNvPr id="69" name="Group 52"/>
          <p:cNvGrpSpPr/>
          <p:nvPr/>
        </p:nvGrpSpPr>
        <p:grpSpPr>
          <a:xfrm>
            <a:off x="2443876" y="1724596"/>
            <a:ext cx="6963318" cy="2"/>
            <a:chOff x="2282513" y="1595657"/>
            <a:chExt cx="7365608" cy="2"/>
          </a:xfrm>
        </p:grpSpPr>
        <p:cxnSp>
          <p:nvCxnSpPr>
            <p:cNvPr id="70" name="Elbow Connector 378"/>
            <p:cNvCxnSpPr/>
            <p:nvPr/>
          </p:nvCxnSpPr>
          <p:spPr>
            <a:xfrm rot="10800000" flipV="1">
              <a:off x="2282513" y="1595657"/>
              <a:ext cx="3648119" cy="2"/>
            </a:xfrm>
            <a:prstGeom prst="bentConnector3">
              <a:avLst>
                <a:gd name="adj1" fmla="val 50000"/>
              </a:avLst>
            </a:prstGeom>
            <a:ln w="1905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71" name="Elbow Connector 378"/>
            <p:cNvCxnSpPr/>
            <p:nvPr/>
          </p:nvCxnSpPr>
          <p:spPr>
            <a:xfrm>
              <a:off x="5940121" y="1595657"/>
              <a:ext cx="3708000" cy="0"/>
            </a:xfrm>
            <a:prstGeom prst="bentConnector3">
              <a:avLst>
                <a:gd name="adj1" fmla="val 50000"/>
              </a:avLst>
            </a:prstGeom>
            <a:ln w="19050">
              <a:solidFill>
                <a:schemeClr val="accent1"/>
              </a:solidFill>
              <a:prstDash val="solid"/>
              <a:tailEnd type="oval"/>
            </a:ln>
          </p:spPr>
          <p:style>
            <a:lnRef idx="1">
              <a:schemeClr val="accent1"/>
            </a:lnRef>
            <a:fillRef idx="0">
              <a:schemeClr val="accent1"/>
            </a:fillRef>
            <a:effectRef idx="0">
              <a:schemeClr val="accent1"/>
            </a:effectRef>
            <a:fontRef idx="minor">
              <a:schemeClr val="tx1"/>
            </a:fontRef>
          </p:style>
        </p:cxnSp>
      </p:grpSp>
      <p:sp>
        <p:nvSpPr>
          <p:cNvPr id="72" name="Rectangle 44"/>
          <p:cNvSpPr/>
          <p:nvPr/>
        </p:nvSpPr>
        <p:spPr>
          <a:xfrm>
            <a:off x="4900433" y="1650616"/>
            <a:ext cx="2195472" cy="1384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228600" indent="-228600" algn="ctr"/>
            <a:r>
              <a:rPr lang="en-US" sz="900" b="1" dirty="0" smtClean="0">
                <a:solidFill>
                  <a:schemeClr val="accent1"/>
                </a:solidFill>
              </a:rPr>
              <a:t>Comprehensive market analysis</a:t>
            </a:r>
            <a:endParaRPr lang="en-US" sz="900" b="1" dirty="0">
              <a:solidFill>
                <a:schemeClr val="accent1"/>
              </a:solidFill>
            </a:endParaRPr>
          </a:p>
        </p:txBody>
      </p:sp>
      <p:sp>
        <p:nvSpPr>
          <p:cNvPr id="73" name="Rectangle 53"/>
          <p:cNvSpPr/>
          <p:nvPr/>
        </p:nvSpPr>
        <p:spPr>
          <a:xfrm>
            <a:off x="3849466" y="1420745"/>
            <a:ext cx="1361351" cy="1384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228600" indent="-228600" algn="ctr"/>
            <a:r>
              <a:rPr lang="en-US" sz="900" b="1" dirty="0" smtClean="0">
                <a:solidFill>
                  <a:schemeClr val="accent1"/>
                </a:solidFill>
              </a:rPr>
              <a:t>Short version</a:t>
            </a:r>
            <a:endParaRPr lang="en-US" sz="900" b="1" dirty="0">
              <a:solidFill>
                <a:schemeClr val="accent1"/>
              </a:solidFill>
            </a:endParaRPr>
          </a:p>
        </p:txBody>
      </p:sp>
      <p:sp>
        <p:nvSpPr>
          <p:cNvPr id="76" name="Rechteck 39"/>
          <p:cNvSpPr>
            <a:spLocks/>
          </p:cNvSpPr>
          <p:nvPr/>
        </p:nvSpPr>
        <p:spPr>
          <a:xfrm>
            <a:off x="7680590" y="4949764"/>
            <a:ext cx="1705092" cy="1063207"/>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54864" tIns="54864" rIns="54864" bIns="54864" rtlCol="0" anchor="t"/>
          <a:lstStyle/>
          <a:p>
            <a:pPr marL="177800" lvl="1" indent="-177800" algn="ctr">
              <a:spcBef>
                <a:spcPts val="200"/>
              </a:spcBef>
              <a:buClr>
                <a:srgbClr val="97989A"/>
              </a:buClr>
              <a:buSzPct val="100000"/>
              <a:defRPr/>
            </a:pPr>
            <a:endParaRPr lang="en-US" sz="900" b="1" dirty="0" smtClean="0">
              <a:solidFill>
                <a:schemeClr val="bg1"/>
              </a:solidFill>
            </a:endParaRPr>
          </a:p>
          <a:p>
            <a:pPr marL="177800" lvl="1" indent="-177800" algn="ctr">
              <a:spcBef>
                <a:spcPts val="200"/>
              </a:spcBef>
              <a:buClr>
                <a:srgbClr val="97989A"/>
              </a:buClr>
              <a:buSzPct val="100000"/>
              <a:defRPr/>
            </a:pPr>
            <a:endParaRPr lang="en-US" sz="900" b="1" dirty="0" smtClean="0">
              <a:solidFill>
                <a:schemeClr val="bg1"/>
              </a:solidFill>
            </a:endParaRPr>
          </a:p>
          <a:p>
            <a:pPr marL="177800" lvl="1" indent="-177800" algn="ctr">
              <a:spcBef>
                <a:spcPts val="200"/>
              </a:spcBef>
              <a:buClr>
                <a:srgbClr val="97989A"/>
              </a:buClr>
              <a:buSzPct val="100000"/>
              <a:defRPr/>
            </a:pPr>
            <a:r>
              <a:rPr lang="en-US" sz="900" b="1" dirty="0" smtClean="0">
                <a:solidFill>
                  <a:schemeClr val="bg1"/>
                </a:solidFill>
                <a:hlinkClick r:id="rId3"/>
              </a:rPr>
              <a:t>Link to KGS </a:t>
            </a:r>
          </a:p>
          <a:p>
            <a:pPr marL="177800" lvl="1" indent="-177800" algn="ctr">
              <a:spcBef>
                <a:spcPts val="200"/>
              </a:spcBef>
              <a:buClr>
                <a:srgbClr val="97989A"/>
              </a:buClr>
              <a:buSzPct val="100000"/>
              <a:defRPr/>
            </a:pPr>
            <a:r>
              <a:rPr lang="en-US" sz="900" b="1" dirty="0" smtClean="0">
                <a:solidFill>
                  <a:schemeClr val="bg1"/>
                </a:solidFill>
                <a:hlinkClick r:id="rId3"/>
              </a:rPr>
              <a:t>DA DE Portal</a:t>
            </a:r>
            <a:endParaRPr lang="en-US" sz="900" b="1" dirty="0">
              <a:solidFill>
                <a:schemeClr val="bg1"/>
              </a:solidFill>
            </a:endParaRPr>
          </a:p>
        </p:txBody>
      </p:sp>
      <p:sp>
        <p:nvSpPr>
          <p:cNvPr id="31" name="Rectangle 4"/>
          <p:cNvSpPr>
            <a:spLocks noChangeArrowheads="1"/>
          </p:cNvSpPr>
          <p:nvPr>
            <p:custDataLst>
              <p:tags r:id="rId1"/>
            </p:custDataLst>
          </p:nvPr>
        </p:nvSpPr>
        <p:spPr bwMode="auto">
          <a:xfrm>
            <a:off x="7768275" y="922484"/>
            <a:ext cx="1490025" cy="472477"/>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u="sng" dirty="0" smtClean="0">
                <a:solidFill>
                  <a:schemeClr val="lt1"/>
                </a:solidFill>
                <a:hlinkClick r:id="rId4"/>
              </a:rPr>
              <a:t>Link to KGS Global Portal</a:t>
            </a:r>
            <a:endParaRPr lang="en-US" sz="900" u="sng" dirty="0">
              <a:solidFill>
                <a:schemeClr val="lt1"/>
              </a:solidFill>
            </a:endParaRPr>
          </a:p>
        </p:txBody>
      </p:sp>
    </p:spTree>
    <p:extLst>
      <p:ext uri="{BB962C8B-B14F-4D97-AF65-F5344CB8AC3E}">
        <p14:creationId xmlns:p14="http://schemas.microsoft.com/office/powerpoint/2010/main" val="32512718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lvl="0"/>
            <a:r>
              <a:rPr lang="en-US" dirty="0" smtClean="0"/>
              <a:t>The target’s top 11 customers operate in three segments cosmetics, consumer chemicals and pharmaceuticals</a:t>
            </a:r>
          </a:p>
          <a:p>
            <a:pPr lvl="0"/>
            <a:r>
              <a:rPr lang="en-US" dirty="0" smtClean="0"/>
              <a:t>Germany, Switzerland and France are the primary sales markets</a:t>
            </a:r>
          </a:p>
          <a:p>
            <a:pPr lvl="0"/>
            <a:r>
              <a:rPr lang="en-US" dirty="0" smtClean="0"/>
              <a:t>Customer satisfaction is high to very high</a:t>
            </a:r>
          </a:p>
          <a:p>
            <a:endParaRPr lang="en-US" dirty="0"/>
          </a:p>
        </p:txBody>
      </p:sp>
      <p:sp>
        <p:nvSpPr>
          <p:cNvPr id="5" name="Titel 4"/>
          <p:cNvSpPr>
            <a:spLocks noGrp="1"/>
          </p:cNvSpPr>
          <p:nvPr>
            <p:ph type="title"/>
          </p:nvPr>
        </p:nvSpPr>
        <p:spPr/>
        <p:txBody>
          <a:bodyPr/>
          <a:lstStyle/>
          <a:p>
            <a:r>
              <a:rPr lang="en-US" dirty="0" smtClean="0"/>
              <a:t>1. Who are the customers?</a:t>
            </a:r>
            <a:endParaRPr lang="en-US" dirty="0"/>
          </a:p>
        </p:txBody>
      </p:sp>
      <p:sp>
        <p:nvSpPr>
          <p:cNvPr id="9" name="Textplatzhalter 8"/>
          <p:cNvSpPr>
            <a:spLocks noGrp="1"/>
          </p:cNvSpPr>
          <p:nvPr>
            <p:ph type="body" sz="quarter" idx="13"/>
          </p:nvPr>
        </p:nvSpPr>
        <p:spPr/>
        <p:txBody>
          <a:bodyPr/>
          <a:lstStyle/>
          <a:p>
            <a:r>
              <a:rPr lang="en-US" dirty="0" smtClean="0"/>
              <a:t>Customer Analysis</a:t>
            </a:r>
            <a:endParaRPr lang="en-US" dirty="0"/>
          </a:p>
        </p:txBody>
      </p:sp>
      <p:grpSp>
        <p:nvGrpSpPr>
          <p:cNvPr id="379" name="Gruppieren 378"/>
          <p:cNvGrpSpPr/>
          <p:nvPr/>
        </p:nvGrpSpPr>
        <p:grpSpPr>
          <a:xfrm>
            <a:off x="7120268" y="211707"/>
            <a:ext cx="2286926" cy="216024"/>
            <a:chOff x="-1239688" y="1268760"/>
            <a:chExt cx="864000" cy="216024"/>
          </a:xfrm>
        </p:grpSpPr>
        <p:sp>
          <p:nvSpPr>
            <p:cNvPr id="380" name="Rechteck 379"/>
            <p:cNvSpPr/>
            <p:nvPr/>
          </p:nvSpPr>
          <p:spPr>
            <a:xfrm>
              <a:off x="-1239688" y="1268760"/>
              <a:ext cx="86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dirty="0" smtClean="0">
                  <a:solidFill>
                    <a:srgbClr val="C6007E"/>
                  </a:solidFill>
                </a:rPr>
                <a:t>Comprehensive Customer Analysis</a:t>
              </a:r>
              <a:endParaRPr lang="en-US" sz="1100" dirty="0">
                <a:solidFill>
                  <a:srgbClr val="C6007E"/>
                </a:solidFill>
              </a:endParaRPr>
            </a:p>
          </p:txBody>
        </p:sp>
        <p:cxnSp>
          <p:nvCxnSpPr>
            <p:cNvPr id="381" name="Gerade Verbindung 145"/>
            <p:cNvCxnSpPr/>
            <p:nvPr/>
          </p:nvCxnSpPr>
          <p:spPr>
            <a:xfrm>
              <a:off x="-1239688" y="1268760"/>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cxnSp>
          <p:nvCxnSpPr>
            <p:cNvPr id="382" name="Gerade Verbindung 146"/>
            <p:cNvCxnSpPr/>
            <p:nvPr/>
          </p:nvCxnSpPr>
          <p:spPr>
            <a:xfrm>
              <a:off x="-1239688" y="1484784"/>
              <a:ext cx="864000" cy="0"/>
            </a:xfrm>
            <a:prstGeom prst="line">
              <a:avLst/>
            </a:prstGeom>
            <a:ln w="19050">
              <a:solidFill>
                <a:srgbClr val="C6007E"/>
              </a:solidFill>
            </a:ln>
          </p:spPr>
          <p:style>
            <a:lnRef idx="1">
              <a:schemeClr val="accent1"/>
            </a:lnRef>
            <a:fillRef idx="0">
              <a:schemeClr val="accent1"/>
            </a:fillRef>
            <a:effectRef idx="0">
              <a:schemeClr val="accent1"/>
            </a:effectRef>
            <a:fontRef idx="minor">
              <a:schemeClr val="tx1"/>
            </a:fontRef>
          </p:style>
        </p:cxnSp>
      </p:grpSp>
      <p:sp>
        <p:nvSpPr>
          <p:cNvPr id="22" name="Oval 126"/>
          <p:cNvSpPr>
            <a:spLocks noChangeArrowheads="1"/>
          </p:cNvSpPr>
          <p:nvPr/>
        </p:nvSpPr>
        <p:spPr bwMode="auto">
          <a:xfrm>
            <a:off x="9066937" y="2057364"/>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33" name="Text Box 124"/>
          <p:cNvSpPr txBox="1">
            <a:spLocks noChangeArrowheads="1"/>
          </p:cNvSpPr>
          <p:nvPr/>
        </p:nvSpPr>
        <p:spPr bwMode="auto">
          <a:xfrm>
            <a:off x="2446338" y="6023692"/>
            <a:ext cx="6970712" cy="184666"/>
          </a:xfrm>
          <a:prstGeom prst="rect">
            <a:avLst/>
          </a:prstGeom>
          <a:noFill/>
          <a:ln w="9525" algn="ctr">
            <a:noFill/>
            <a:miter lim="800000"/>
            <a:headEnd/>
            <a:tailEnd/>
          </a:ln>
        </p:spPr>
        <p:txBody>
          <a:bodyPr wrap="square" lIns="0" tIns="0" rIns="0" bIns="0" anchor="b">
            <a:spAutoFit/>
          </a:bodyPr>
          <a:lstStyle/>
          <a:p>
            <a:r>
              <a:rPr lang="en-US" sz="600" dirty="0" smtClean="0"/>
              <a:t>Note: (a)  Selected customers for each geography’s top-10 customers; (b) Cosmetics; (c)  Consumer chemicals; (d)  Pharmaceuticals</a:t>
            </a:r>
          </a:p>
          <a:p>
            <a:pPr algn="l"/>
            <a:r>
              <a:rPr lang="en-US" sz="600" dirty="0" smtClean="0"/>
              <a:t>Source: Market interviews and Analysis</a:t>
            </a:r>
            <a:endParaRPr lang="en-US" sz="600" dirty="0"/>
          </a:p>
        </p:txBody>
      </p:sp>
      <p:sp>
        <p:nvSpPr>
          <p:cNvPr id="34" name="Oval 126"/>
          <p:cNvSpPr>
            <a:spLocks noChangeArrowheads="1"/>
          </p:cNvSpPr>
          <p:nvPr/>
        </p:nvSpPr>
        <p:spPr bwMode="auto">
          <a:xfrm>
            <a:off x="9066937" y="2374249"/>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35" name="Oval 126"/>
          <p:cNvSpPr>
            <a:spLocks noChangeArrowheads="1"/>
          </p:cNvSpPr>
          <p:nvPr/>
        </p:nvSpPr>
        <p:spPr bwMode="auto">
          <a:xfrm>
            <a:off x="9066937" y="2619134"/>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36" name="Oval 126"/>
          <p:cNvSpPr>
            <a:spLocks noChangeArrowheads="1"/>
          </p:cNvSpPr>
          <p:nvPr/>
        </p:nvSpPr>
        <p:spPr bwMode="auto">
          <a:xfrm>
            <a:off x="9066937" y="2861093"/>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37" name="Oval 126"/>
          <p:cNvSpPr>
            <a:spLocks noChangeArrowheads="1"/>
          </p:cNvSpPr>
          <p:nvPr/>
        </p:nvSpPr>
        <p:spPr bwMode="auto">
          <a:xfrm>
            <a:off x="9066937" y="3176455"/>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38" name="Oval 126"/>
          <p:cNvSpPr>
            <a:spLocks noChangeArrowheads="1"/>
          </p:cNvSpPr>
          <p:nvPr/>
        </p:nvSpPr>
        <p:spPr bwMode="auto">
          <a:xfrm>
            <a:off x="9066937" y="3482332"/>
            <a:ext cx="144000" cy="144000"/>
          </a:xfrm>
          <a:prstGeom prst="ellipse">
            <a:avLst/>
          </a:prstGeom>
          <a:solidFill>
            <a:schemeClr val="accent5"/>
          </a:solidFill>
          <a:ln w="9525" algn="ctr">
            <a:solidFill>
              <a:schemeClr val="accent5"/>
            </a:solidFill>
            <a:round/>
            <a:headEnd/>
            <a:tailEnd/>
          </a:ln>
        </p:spPr>
        <p:txBody>
          <a:bodyPr wrap="none" anchor="ctr"/>
          <a:lstStyle/>
          <a:p>
            <a:endParaRPr lang="en-US" dirty="0"/>
          </a:p>
        </p:txBody>
      </p:sp>
      <p:sp>
        <p:nvSpPr>
          <p:cNvPr id="39" name="Oval 126"/>
          <p:cNvSpPr>
            <a:spLocks noChangeArrowheads="1"/>
          </p:cNvSpPr>
          <p:nvPr/>
        </p:nvSpPr>
        <p:spPr bwMode="auto">
          <a:xfrm>
            <a:off x="9066937" y="3810583"/>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40" name="Oval 126"/>
          <p:cNvSpPr>
            <a:spLocks noChangeArrowheads="1"/>
          </p:cNvSpPr>
          <p:nvPr/>
        </p:nvSpPr>
        <p:spPr bwMode="auto">
          <a:xfrm>
            <a:off x="9066937" y="4188460"/>
            <a:ext cx="144000" cy="144000"/>
          </a:xfrm>
          <a:prstGeom prst="ellipse">
            <a:avLst/>
          </a:prstGeom>
          <a:solidFill>
            <a:schemeClr val="accent5"/>
          </a:solidFill>
          <a:ln w="9525" algn="ctr">
            <a:solidFill>
              <a:schemeClr val="accent5"/>
            </a:solidFill>
            <a:round/>
            <a:headEnd/>
            <a:tailEnd/>
          </a:ln>
        </p:spPr>
        <p:txBody>
          <a:bodyPr wrap="none" anchor="ctr"/>
          <a:lstStyle/>
          <a:p>
            <a:endParaRPr lang="en-US" dirty="0"/>
          </a:p>
        </p:txBody>
      </p:sp>
      <p:sp>
        <p:nvSpPr>
          <p:cNvPr id="41" name="Oval 126"/>
          <p:cNvSpPr>
            <a:spLocks noChangeArrowheads="1"/>
          </p:cNvSpPr>
          <p:nvPr/>
        </p:nvSpPr>
        <p:spPr bwMode="auto">
          <a:xfrm>
            <a:off x="9066937" y="4568452"/>
            <a:ext cx="144000" cy="144000"/>
          </a:xfrm>
          <a:prstGeom prst="ellipse">
            <a:avLst/>
          </a:prstGeom>
          <a:solidFill>
            <a:schemeClr val="accent5"/>
          </a:solidFill>
          <a:ln w="9525" algn="ctr">
            <a:solidFill>
              <a:schemeClr val="accent5"/>
            </a:solidFill>
            <a:round/>
            <a:headEnd/>
            <a:tailEnd/>
          </a:ln>
        </p:spPr>
        <p:txBody>
          <a:bodyPr wrap="none" anchor="ctr"/>
          <a:lstStyle/>
          <a:p>
            <a:endParaRPr lang="en-US" dirty="0"/>
          </a:p>
        </p:txBody>
      </p:sp>
      <p:sp>
        <p:nvSpPr>
          <p:cNvPr id="42" name="Oval 126"/>
          <p:cNvSpPr>
            <a:spLocks noChangeArrowheads="1"/>
          </p:cNvSpPr>
          <p:nvPr/>
        </p:nvSpPr>
        <p:spPr bwMode="auto">
          <a:xfrm>
            <a:off x="9066937" y="4941856"/>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43" name="Oval 126"/>
          <p:cNvSpPr>
            <a:spLocks noChangeArrowheads="1"/>
          </p:cNvSpPr>
          <p:nvPr/>
        </p:nvSpPr>
        <p:spPr bwMode="auto">
          <a:xfrm>
            <a:off x="9066937" y="5258741"/>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grpSp>
        <p:nvGrpSpPr>
          <p:cNvPr id="44" name="Group 77"/>
          <p:cNvGrpSpPr/>
          <p:nvPr/>
        </p:nvGrpSpPr>
        <p:grpSpPr>
          <a:xfrm>
            <a:off x="6956259" y="5580016"/>
            <a:ext cx="2452951" cy="383233"/>
            <a:chOff x="7185248" y="5710475"/>
            <a:chExt cx="2559968" cy="455611"/>
          </a:xfrm>
        </p:grpSpPr>
        <p:sp>
          <p:nvSpPr>
            <p:cNvPr id="45" name="Oval 126"/>
            <p:cNvSpPr>
              <a:spLocks noChangeArrowheads="1"/>
            </p:cNvSpPr>
            <p:nvPr/>
          </p:nvSpPr>
          <p:spPr bwMode="auto">
            <a:xfrm>
              <a:off x="7264836" y="5770903"/>
              <a:ext cx="112712" cy="128397"/>
            </a:xfrm>
            <a:prstGeom prst="ellipse">
              <a:avLst/>
            </a:prstGeom>
            <a:solidFill>
              <a:schemeClr val="accent6"/>
            </a:solidFill>
            <a:ln w="9525" algn="ctr">
              <a:noFill/>
              <a:round/>
              <a:headEnd/>
              <a:tailEnd/>
            </a:ln>
          </p:spPr>
          <p:txBody>
            <a:bodyPr wrap="none" anchor="ctr"/>
            <a:lstStyle/>
            <a:p>
              <a:endParaRPr lang="en-US" sz="900" dirty="0"/>
            </a:p>
          </p:txBody>
        </p:sp>
        <p:sp>
          <p:nvSpPr>
            <p:cNvPr id="46" name="Oval 127"/>
            <p:cNvSpPr>
              <a:spLocks noChangeArrowheads="1"/>
            </p:cNvSpPr>
            <p:nvPr/>
          </p:nvSpPr>
          <p:spPr bwMode="auto">
            <a:xfrm>
              <a:off x="7264836" y="5948354"/>
              <a:ext cx="112712" cy="128397"/>
            </a:xfrm>
            <a:prstGeom prst="ellipse">
              <a:avLst/>
            </a:prstGeom>
            <a:solidFill>
              <a:schemeClr val="accent5"/>
            </a:solidFill>
            <a:ln w="9525" algn="ctr">
              <a:noFill/>
              <a:round/>
              <a:headEnd/>
              <a:tailEnd/>
            </a:ln>
          </p:spPr>
          <p:txBody>
            <a:bodyPr wrap="none" anchor="ctr"/>
            <a:lstStyle/>
            <a:p>
              <a:endParaRPr lang="en-US" sz="900" dirty="0"/>
            </a:p>
          </p:txBody>
        </p:sp>
        <p:sp>
          <p:nvSpPr>
            <p:cNvPr id="47" name="Oval 128"/>
            <p:cNvSpPr>
              <a:spLocks noChangeArrowheads="1"/>
            </p:cNvSpPr>
            <p:nvPr/>
          </p:nvSpPr>
          <p:spPr bwMode="auto">
            <a:xfrm>
              <a:off x="8669855" y="5789820"/>
              <a:ext cx="112712" cy="128397"/>
            </a:xfrm>
            <a:prstGeom prst="ellipse">
              <a:avLst/>
            </a:prstGeom>
            <a:solidFill>
              <a:srgbClr val="BC204B"/>
            </a:solidFill>
            <a:ln w="9525" algn="ctr">
              <a:noFill/>
              <a:round/>
              <a:headEnd/>
              <a:tailEnd/>
            </a:ln>
          </p:spPr>
          <p:txBody>
            <a:bodyPr wrap="none" anchor="ctr"/>
            <a:lstStyle/>
            <a:p>
              <a:endParaRPr lang="en-US" sz="900" dirty="0"/>
            </a:p>
          </p:txBody>
        </p:sp>
        <p:sp>
          <p:nvSpPr>
            <p:cNvPr id="48" name="Text Box 129"/>
            <p:cNvSpPr txBox="1">
              <a:spLocks noChangeArrowheads="1"/>
            </p:cNvSpPr>
            <p:nvPr/>
          </p:nvSpPr>
          <p:spPr bwMode="auto">
            <a:xfrm>
              <a:off x="7380113" y="5891659"/>
              <a:ext cx="1263403" cy="274427"/>
            </a:xfrm>
            <a:prstGeom prst="rect">
              <a:avLst/>
            </a:prstGeom>
            <a:noFill/>
            <a:ln w="9525" algn="ctr">
              <a:noFill/>
              <a:miter lim="800000"/>
              <a:headEnd/>
              <a:tailEnd/>
            </a:ln>
          </p:spPr>
          <p:txBody>
            <a:bodyPr wrap="none">
              <a:spAutoFit/>
            </a:bodyPr>
            <a:lstStyle/>
            <a:p>
              <a:pPr algn="l">
                <a:spcBef>
                  <a:spcPct val="50000"/>
                </a:spcBef>
              </a:pPr>
              <a:r>
                <a:rPr lang="en-US" sz="900" dirty="0" smtClean="0"/>
                <a:t>Moderately satisfied</a:t>
              </a:r>
              <a:endParaRPr lang="en-US" sz="900" dirty="0"/>
            </a:p>
          </p:txBody>
        </p:sp>
        <p:sp>
          <p:nvSpPr>
            <p:cNvPr id="49" name="Text Box 130"/>
            <p:cNvSpPr txBox="1">
              <a:spLocks noChangeArrowheads="1"/>
            </p:cNvSpPr>
            <p:nvPr/>
          </p:nvSpPr>
          <p:spPr bwMode="auto">
            <a:xfrm>
              <a:off x="7380113" y="5714206"/>
              <a:ext cx="1243013" cy="274427"/>
            </a:xfrm>
            <a:prstGeom prst="rect">
              <a:avLst/>
            </a:prstGeom>
            <a:noFill/>
            <a:ln w="9525" algn="ctr">
              <a:noFill/>
              <a:miter lim="800000"/>
              <a:headEnd/>
              <a:tailEnd/>
            </a:ln>
          </p:spPr>
          <p:txBody>
            <a:bodyPr>
              <a:spAutoFit/>
            </a:bodyPr>
            <a:lstStyle/>
            <a:p>
              <a:pPr algn="l">
                <a:spcBef>
                  <a:spcPct val="50000"/>
                </a:spcBef>
              </a:pPr>
              <a:r>
                <a:rPr lang="en-US" sz="900" dirty="0" smtClean="0"/>
                <a:t>Highly satisfied</a:t>
              </a:r>
              <a:endParaRPr lang="en-US" sz="900" dirty="0"/>
            </a:p>
          </p:txBody>
        </p:sp>
        <p:sp>
          <p:nvSpPr>
            <p:cNvPr id="50" name="Text Box 131"/>
            <p:cNvSpPr txBox="1">
              <a:spLocks noChangeArrowheads="1"/>
            </p:cNvSpPr>
            <p:nvPr/>
          </p:nvSpPr>
          <p:spPr bwMode="auto">
            <a:xfrm>
              <a:off x="8770428" y="5710475"/>
              <a:ext cx="960438" cy="274427"/>
            </a:xfrm>
            <a:prstGeom prst="rect">
              <a:avLst/>
            </a:prstGeom>
            <a:noFill/>
            <a:ln w="9525" algn="ctr">
              <a:noFill/>
              <a:miter lim="800000"/>
              <a:headEnd/>
              <a:tailEnd/>
            </a:ln>
          </p:spPr>
          <p:txBody>
            <a:bodyPr>
              <a:spAutoFit/>
            </a:bodyPr>
            <a:lstStyle/>
            <a:p>
              <a:pPr algn="l">
                <a:spcBef>
                  <a:spcPct val="50000"/>
                </a:spcBef>
              </a:pPr>
              <a:r>
                <a:rPr lang="en-US" sz="900" dirty="0" smtClean="0"/>
                <a:t>Not satisfied</a:t>
              </a:r>
              <a:endParaRPr lang="en-US" sz="900" dirty="0"/>
            </a:p>
          </p:txBody>
        </p:sp>
        <p:sp>
          <p:nvSpPr>
            <p:cNvPr id="51" name="Rectangle 132"/>
            <p:cNvSpPr>
              <a:spLocks noChangeArrowheads="1"/>
            </p:cNvSpPr>
            <p:nvPr/>
          </p:nvSpPr>
          <p:spPr bwMode="auto">
            <a:xfrm>
              <a:off x="7185248" y="5733256"/>
              <a:ext cx="2559968" cy="376683"/>
            </a:xfrm>
            <a:prstGeom prst="rect">
              <a:avLst/>
            </a:prstGeom>
            <a:noFill/>
            <a:ln w="6350" algn="ctr">
              <a:solidFill>
                <a:schemeClr val="accent3"/>
              </a:solidFill>
              <a:miter lim="800000"/>
              <a:headEnd/>
              <a:tailEnd/>
            </a:ln>
          </p:spPr>
          <p:txBody>
            <a:bodyPr wrap="none" anchor="ctr"/>
            <a:lstStyle/>
            <a:p>
              <a:endParaRPr lang="en-US" sz="900" dirty="0"/>
            </a:p>
          </p:txBody>
        </p:sp>
      </p:grpSp>
      <p:grpSp>
        <p:nvGrpSpPr>
          <p:cNvPr id="52" name="Group 76"/>
          <p:cNvGrpSpPr/>
          <p:nvPr/>
        </p:nvGrpSpPr>
        <p:grpSpPr>
          <a:xfrm>
            <a:off x="2440839" y="5603715"/>
            <a:ext cx="2383230" cy="317952"/>
            <a:chOff x="2063621" y="5733255"/>
            <a:chExt cx="2833324" cy="378000"/>
          </a:xfrm>
        </p:grpSpPr>
        <p:sp>
          <p:nvSpPr>
            <p:cNvPr id="53" name="Text Box 131"/>
            <p:cNvSpPr txBox="1">
              <a:spLocks noChangeArrowheads="1"/>
            </p:cNvSpPr>
            <p:nvPr/>
          </p:nvSpPr>
          <p:spPr bwMode="auto">
            <a:xfrm>
              <a:off x="4594647" y="5839928"/>
              <a:ext cx="198197" cy="164656"/>
            </a:xfrm>
            <a:prstGeom prst="rect">
              <a:avLst/>
            </a:prstGeom>
            <a:noFill/>
            <a:ln w="9525" algn="ctr">
              <a:noFill/>
              <a:miter lim="800000"/>
              <a:headEnd/>
              <a:tailEnd/>
            </a:ln>
          </p:spPr>
          <p:txBody>
            <a:bodyPr wrap="none" lIns="0" tIns="0" rIns="0" bIns="0" anchor="ctr">
              <a:spAutoFit/>
            </a:bodyPr>
            <a:lstStyle/>
            <a:p>
              <a:pPr algn="l">
                <a:spcBef>
                  <a:spcPct val="50000"/>
                </a:spcBef>
              </a:pPr>
              <a:r>
                <a:rPr lang="en-US" sz="900" dirty="0" smtClean="0"/>
                <a:t>CH</a:t>
              </a:r>
              <a:endParaRPr lang="en-US" sz="900" dirty="0"/>
            </a:p>
          </p:txBody>
        </p:sp>
        <p:sp>
          <p:nvSpPr>
            <p:cNvPr id="54" name="Text Box 129"/>
            <p:cNvSpPr txBox="1">
              <a:spLocks noChangeArrowheads="1"/>
            </p:cNvSpPr>
            <p:nvPr/>
          </p:nvSpPr>
          <p:spPr bwMode="auto">
            <a:xfrm>
              <a:off x="4029600" y="5839928"/>
              <a:ext cx="182951" cy="164656"/>
            </a:xfrm>
            <a:prstGeom prst="rect">
              <a:avLst/>
            </a:prstGeom>
            <a:noFill/>
            <a:ln w="9525" algn="ctr">
              <a:noFill/>
              <a:miter lim="800000"/>
              <a:headEnd/>
              <a:tailEnd/>
            </a:ln>
          </p:spPr>
          <p:txBody>
            <a:bodyPr wrap="none" lIns="0" tIns="0" rIns="0" bIns="0" anchor="ctr">
              <a:spAutoFit/>
            </a:bodyPr>
            <a:lstStyle/>
            <a:p>
              <a:pPr algn="l">
                <a:spcBef>
                  <a:spcPct val="50000"/>
                </a:spcBef>
              </a:pPr>
              <a:r>
                <a:rPr lang="en-US" sz="900" dirty="0" smtClean="0"/>
                <a:t>FR</a:t>
              </a:r>
              <a:endParaRPr lang="en-US" sz="900" dirty="0"/>
            </a:p>
          </p:txBody>
        </p:sp>
        <p:sp>
          <p:nvSpPr>
            <p:cNvPr id="55" name="Text Box 130"/>
            <p:cNvSpPr txBox="1">
              <a:spLocks noChangeArrowheads="1"/>
            </p:cNvSpPr>
            <p:nvPr/>
          </p:nvSpPr>
          <p:spPr bwMode="auto">
            <a:xfrm>
              <a:off x="3413650" y="5839928"/>
              <a:ext cx="297296" cy="164656"/>
            </a:xfrm>
            <a:prstGeom prst="rect">
              <a:avLst/>
            </a:prstGeom>
            <a:noFill/>
            <a:ln w="9525" algn="ctr">
              <a:noFill/>
              <a:miter lim="800000"/>
              <a:headEnd/>
              <a:tailEnd/>
            </a:ln>
          </p:spPr>
          <p:txBody>
            <a:bodyPr wrap="none" lIns="0" tIns="0" rIns="0" bIns="0" anchor="ctr">
              <a:spAutoFit/>
            </a:bodyPr>
            <a:lstStyle/>
            <a:p>
              <a:pPr algn="l">
                <a:spcBef>
                  <a:spcPct val="50000"/>
                </a:spcBef>
              </a:pPr>
              <a:r>
                <a:rPr lang="en-US" sz="900" dirty="0" smtClean="0"/>
                <a:t>GER</a:t>
              </a:r>
              <a:endParaRPr lang="en-US" sz="900" dirty="0"/>
            </a:p>
          </p:txBody>
        </p:sp>
        <p:sp>
          <p:nvSpPr>
            <p:cNvPr id="56" name="Rectangle 132"/>
            <p:cNvSpPr>
              <a:spLocks noChangeArrowheads="1"/>
            </p:cNvSpPr>
            <p:nvPr/>
          </p:nvSpPr>
          <p:spPr bwMode="auto">
            <a:xfrm>
              <a:off x="2072680" y="5733255"/>
              <a:ext cx="2824265" cy="378000"/>
            </a:xfrm>
            <a:prstGeom prst="rect">
              <a:avLst/>
            </a:prstGeom>
            <a:noFill/>
            <a:ln w="6350" algn="ctr">
              <a:solidFill>
                <a:schemeClr val="accent3"/>
              </a:solidFill>
              <a:miter lim="800000"/>
              <a:headEnd/>
              <a:tailEnd/>
            </a:ln>
          </p:spPr>
          <p:txBody>
            <a:bodyPr wrap="none" anchor="ctr"/>
            <a:lstStyle/>
            <a:p>
              <a:endParaRPr lang="en-US" sz="900" dirty="0"/>
            </a:p>
          </p:txBody>
        </p:sp>
        <p:sp>
          <p:nvSpPr>
            <p:cNvPr id="57" name="Text Box 130"/>
            <p:cNvSpPr txBox="1">
              <a:spLocks noChangeArrowheads="1"/>
            </p:cNvSpPr>
            <p:nvPr/>
          </p:nvSpPr>
          <p:spPr bwMode="auto">
            <a:xfrm>
              <a:off x="2063621" y="5779662"/>
              <a:ext cx="1108396" cy="274427"/>
            </a:xfrm>
            <a:prstGeom prst="rect">
              <a:avLst/>
            </a:prstGeom>
            <a:noFill/>
            <a:ln w="9525" algn="ctr">
              <a:noFill/>
              <a:miter lim="800000"/>
              <a:headEnd/>
              <a:tailEnd/>
            </a:ln>
          </p:spPr>
          <p:txBody>
            <a:bodyPr wrap="square">
              <a:spAutoFit/>
            </a:bodyPr>
            <a:lstStyle/>
            <a:p>
              <a:pPr algn="l">
                <a:spcBef>
                  <a:spcPct val="50000"/>
                </a:spcBef>
              </a:pPr>
              <a:r>
                <a:rPr lang="en-US" sz="900" dirty="0" smtClean="0"/>
                <a:t>Headquarters</a:t>
              </a:r>
              <a:endParaRPr lang="en-US" sz="900" dirty="0"/>
            </a:p>
          </p:txBody>
        </p:sp>
        <p:sp>
          <p:nvSpPr>
            <p:cNvPr id="58" name="Rectangle 141"/>
            <p:cNvSpPr>
              <a:spLocks noChangeArrowheads="1"/>
            </p:cNvSpPr>
            <p:nvPr/>
          </p:nvSpPr>
          <p:spPr bwMode="auto">
            <a:xfrm>
              <a:off x="3151713" y="5846849"/>
              <a:ext cx="165100" cy="150813"/>
            </a:xfrm>
            <a:prstGeom prst="rect">
              <a:avLst/>
            </a:prstGeom>
            <a:solidFill>
              <a:schemeClr val="tx2"/>
            </a:solidFill>
            <a:ln w="9525" algn="ctr">
              <a:noFill/>
              <a:miter lim="800000"/>
              <a:headEnd/>
              <a:tailEnd/>
            </a:ln>
            <a:effectLst/>
          </p:spPr>
          <p:txBody>
            <a:bodyPr wrap="none" anchor="ctr"/>
            <a:lstStyle/>
            <a:p>
              <a:endParaRPr lang="en-US" sz="900" dirty="0"/>
            </a:p>
          </p:txBody>
        </p:sp>
        <p:sp>
          <p:nvSpPr>
            <p:cNvPr id="59" name="Rectangle 142"/>
            <p:cNvSpPr>
              <a:spLocks noChangeArrowheads="1"/>
            </p:cNvSpPr>
            <p:nvPr/>
          </p:nvSpPr>
          <p:spPr bwMode="auto">
            <a:xfrm>
              <a:off x="3777189" y="5846849"/>
              <a:ext cx="165100" cy="150813"/>
            </a:xfrm>
            <a:prstGeom prst="rect">
              <a:avLst/>
            </a:prstGeom>
            <a:solidFill>
              <a:schemeClr val="accent2"/>
            </a:solidFill>
            <a:ln w="9525" algn="ctr">
              <a:noFill/>
              <a:miter lim="800000"/>
              <a:headEnd/>
              <a:tailEnd/>
            </a:ln>
            <a:effectLst/>
          </p:spPr>
          <p:txBody>
            <a:bodyPr wrap="none" anchor="ctr"/>
            <a:lstStyle/>
            <a:p>
              <a:endParaRPr lang="en-US" sz="900" dirty="0"/>
            </a:p>
          </p:txBody>
        </p:sp>
        <p:sp>
          <p:nvSpPr>
            <p:cNvPr id="60" name="Rectangle 143"/>
            <p:cNvSpPr>
              <a:spLocks noChangeArrowheads="1"/>
            </p:cNvSpPr>
            <p:nvPr/>
          </p:nvSpPr>
          <p:spPr bwMode="auto">
            <a:xfrm>
              <a:off x="4335884" y="5846849"/>
              <a:ext cx="165100" cy="150813"/>
            </a:xfrm>
            <a:prstGeom prst="rect">
              <a:avLst/>
            </a:prstGeom>
            <a:solidFill>
              <a:schemeClr val="accent4"/>
            </a:solidFill>
            <a:ln w="9525" algn="ctr">
              <a:noFill/>
              <a:miter lim="800000"/>
              <a:headEnd/>
              <a:tailEnd/>
            </a:ln>
            <a:effectLst/>
          </p:spPr>
          <p:txBody>
            <a:bodyPr wrap="none" anchor="ctr"/>
            <a:lstStyle/>
            <a:p>
              <a:endParaRPr lang="en-US" sz="900" dirty="0"/>
            </a:p>
          </p:txBody>
        </p:sp>
      </p:grpSp>
      <p:grpSp>
        <p:nvGrpSpPr>
          <p:cNvPr id="61" name="Group 78"/>
          <p:cNvGrpSpPr/>
          <p:nvPr/>
        </p:nvGrpSpPr>
        <p:grpSpPr>
          <a:xfrm>
            <a:off x="4874715" y="5602250"/>
            <a:ext cx="2032813" cy="317952"/>
            <a:chOff x="5045870" y="5733255"/>
            <a:chExt cx="2081087" cy="378000"/>
          </a:xfrm>
        </p:grpSpPr>
        <p:sp>
          <p:nvSpPr>
            <p:cNvPr id="62" name="Text Box 131"/>
            <p:cNvSpPr txBox="1">
              <a:spLocks noChangeArrowheads="1"/>
            </p:cNvSpPr>
            <p:nvPr/>
          </p:nvSpPr>
          <p:spPr bwMode="auto">
            <a:xfrm>
              <a:off x="6277090" y="5869338"/>
              <a:ext cx="93542" cy="164656"/>
            </a:xfrm>
            <a:prstGeom prst="rect">
              <a:avLst/>
            </a:prstGeom>
            <a:noFill/>
            <a:ln w="9525" algn="ctr">
              <a:noFill/>
              <a:miter lim="800000"/>
              <a:headEnd/>
              <a:tailEnd/>
            </a:ln>
          </p:spPr>
          <p:txBody>
            <a:bodyPr wrap="none" lIns="0" tIns="0" rIns="0" bIns="0" anchor="ctr">
              <a:spAutoFit/>
            </a:bodyPr>
            <a:lstStyle/>
            <a:p>
              <a:pPr algn="l">
                <a:spcBef>
                  <a:spcPct val="50000"/>
                </a:spcBef>
              </a:pPr>
              <a:r>
                <a:rPr lang="en-US" sz="900" b="1" dirty="0" smtClean="0">
                  <a:solidFill>
                    <a:schemeClr val="accent3"/>
                  </a:solidFill>
                  <a:sym typeface="Wingdings" pitchFamily="2" charset="2"/>
                </a:rPr>
                <a:t></a:t>
              </a:r>
              <a:endParaRPr lang="en-US" sz="900" b="1" dirty="0">
                <a:solidFill>
                  <a:schemeClr val="accent3"/>
                </a:solidFill>
                <a:sym typeface="Wingdings" pitchFamily="2" charset="2"/>
              </a:endParaRPr>
            </a:p>
          </p:txBody>
        </p:sp>
        <p:sp>
          <p:nvSpPr>
            <p:cNvPr id="63" name="Text Box 131"/>
            <p:cNvSpPr txBox="1">
              <a:spLocks noChangeArrowheads="1"/>
            </p:cNvSpPr>
            <p:nvPr/>
          </p:nvSpPr>
          <p:spPr bwMode="auto">
            <a:xfrm>
              <a:off x="6519125" y="5764741"/>
              <a:ext cx="573924" cy="329313"/>
            </a:xfrm>
            <a:prstGeom prst="rect">
              <a:avLst/>
            </a:prstGeom>
            <a:noFill/>
            <a:ln w="9525" algn="ctr">
              <a:noFill/>
              <a:miter lim="800000"/>
              <a:headEnd/>
              <a:tailEnd/>
            </a:ln>
          </p:spPr>
          <p:txBody>
            <a:bodyPr wrap="square" lIns="0" tIns="0" rIns="0" bIns="0" anchor="ctr">
              <a:spAutoFit/>
            </a:bodyPr>
            <a:lstStyle/>
            <a:p>
              <a:pPr algn="l">
                <a:spcBef>
                  <a:spcPct val="50000"/>
                </a:spcBef>
              </a:pPr>
              <a:r>
                <a:rPr lang="en-US" sz="900" dirty="0" smtClean="0"/>
                <a:t>Moderate</a:t>
              </a:r>
              <a:br>
                <a:rPr lang="en-US" sz="900" dirty="0" smtClean="0"/>
              </a:br>
              <a:r>
                <a:rPr lang="en-US" sz="900" dirty="0" smtClean="0"/>
                <a:t>presence</a:t>
              </a:r>
              <a:endParaRPr lang="en-US" sz="900" dirty="0"/>
            </a:p>
          </p:txBody>
        </p:sp>
        <p:sp>
          <p:nvSpPr>
            <p:cNvPr id="64" name="Text Box 131"/>
            <p:cNvSpPr txBox="1">
              <a:spLocks noChangeArrowheads="1"/>
            </p:cNvSpPr>
            <p:nvPr/>
          </p:nvSpPr>
          <p:spPr bwMode="auto">
            <a:xfrm>
              <a:off x="5131681" y="5869338"/>
              <a:ext cx="280623" cy="164656"/>
            </a:xfrm>
            <a:prstGeom prst="rect">
              <a:avLst/>
            </a:prstGeom>
            <a:noFill/>
            <a:ln w="9525" algn="ctr">
              <a:noFill/>
              <a:miter lim="800000"/>
              <a:headEnd/>
              <a:tailEnd/>
            </a:ln>
          </p:spPr>
          <p:txBody>
            <a:bodyPr wrap="none" lIns="0" tIns="0" rIns="0" bIns="0" anchor="ctr">
              <a:spAutoFit/>
            </a:bodyPr>
            <a:lstStyle/>
            <a:p>
              <a:pPr algn="l">
                <a:spcBef>
                  <a:spcPct val="50000"/>
                </a:spcBef>
              </a:pPr>
              <a:r>
                <a:rPr lang="en-US" sz="900" b="1" dirty="0" smtClean="0">
                  <a:solidFill>
                    <a:schemeClr val="accent3"/>
                  </a:solidFill>
                  <a:sym typeface="Wingdings" pitchFamily="2" charset="2"/>
                </a:rPr>
                <a:t></a:t>
              </a:r>
              <a:endParaRPr lang="en-US" sz="900" b="1" dirty="0">
                <a:solidFill>
                  <a:schemeClr val="accent3"/>
                </a:solidFill>
                <a:sym typeface="Wingdings" pitchFamily="2" charset="2"/>
              </a:endParaRPr>
            </a:p>
          </p:txBody>
        </p:sp>
        <p:sp>
          <p:nvSpPr>
            <p:cNvPr id="65" name="Text Box 131"/>
            <p:cNvSpPr txBox="1">
              <a:spLocks noChangeArrowheads="1"/>
            </p:cNvSpPr>
            <p:nvPr/>
          </p:nvSpPr>
          <p:spPr bwMode="auto">
            <a:xfrm>
              <a:off x="5502919" y="5755682"/>
              <a:ext cx="485757" cy="329313"/>
            </a:xfrm>
            <a:prstGeom prst="rect">
              <a:avLst/>
            </a:prstGeom>
            <a:noFill/>
            <a:ln w="9525" algn="ctr">
              <a:noFill/>
              <a:miter lim="800000"/>
              <a:headEnd/>
              <a:tailEnd/>
            </a:ln>
          </p:spPr>
          <p:txBody>
            <a:bodyPr wrap="none" lIns="0" tIns="0" rIns="0" bIns="0" anchor="ctr">
              <a:spAutoFit/>
            </a:bodyPr>
            <a:lstStyle/>
            <a:p>
              <a:pPr algn="l">
                <a:spcBef>
                  <a:spcPct val="50000"/>
                </a:spcBef>
              </a:pPr>
              <a:r>
                <a:rPr lang="en-US" sz="900" dirty="0" smtClean="0"/>
                <a:t>Strong</a:t>
              </a:r>
              <a:br>
                <a:rPr lang="en-US" sz="900" dirty="0" smtClean="0"/>
              </a:br>
              <a:r>
                <a:rPr lang="en-US" sz="900" dirty="0" smtClean="0"/>
                <a:t>presence</a:t>
              </a:r>
              <a:endParaRPr lang="en-US" sz="900" dirty="0"/>
            </a:p>
          </p:txBody>
        </p:sp>
        <p:sp>
          <p:nvSpPr>
            <p:cNvPr id="66" name="Rectangle 132"/>
            <p:cNvSpPr>
              <a:spLocks noChangeArrowheads="1"/>
            </p:cNvSpPr>
            <p:nvPr/>
          </p:nvSpPr>
          <p:spPr bwMode="auto">
            <a:xfrm>
              <a:off x="5045870" y="5733255"/>
              <a:ext cx="2081087" cy="378000"/>
            </a:xfrm>
            <a:prstGeom prst="rect">
              <a:avLst/>
            </a:prstGeom>
            <a:noFill/>
            <a:ln w="6350" algn="ctr">
              <a:solidFill>
                <a:schemeClr val="accent3"/>
              </a:solidFill>
              <a:miter lim="800000"/>
              <a:headEnd/>
              <a:tailEnd/>
            </a:ln>
          </p:spPr>
          <p:txBody>
            <a:bodyPr wrap="none" anchor="ctr"/>
            <a:lstStyle/>
            <a:p>
              <a:endParaRPr lang="en-US" sz="900" dirty="0"/>
            </a:p>
          </p:txBody>
        </p:sp>
      </p:grpSp>
      <p:graphicFrame>
        <p:nvGraphicFramePr>
          <p:cNvPr id="67" name="Group 149"/>
          <p:cNvGraphicFramePr>
            <a:graphicFrameLocks/>
          </p:cNvGraphicFramePr>
          <p:nvPr>
            <p:extLst>
              <p:ext uri="{D42A27DB-BD31-4B8C-83A1-F6EECF244321}">
                <p14:modId xmlns:p14="http://schemas.microsoft.com/office/powerpoint/2010/main" val="1572136874"/>
              </p:ext>
            </p:extLst>
          </p:nvPr>
        </p:nvGraphicFramePr>
        <p:xfrm>
          <a:off x="2446338" y="1428078"/>
          <a:ext cx="6972107" cy="4039200"/>
        </p:xfrm>
        <a:graphic>
          <a:graphicData uri="http://schemas.openxmlformats.org/drawingml/2006/table">
            <a:tbl>
              <a:tblPr/>
              <a:tblGrid>
                <a:gridCol w="503997"/>
                <a:gridCol w="441960"/>
                <a:gridCol w="424180"/>
                <a:gridCol w="424180"/>
                <a:gridCol w="424180"/>
                <a:gridCol w="4191000"/>
                <a:gridCol w="562610"/>
              </a:tblGrid>
              <a:tr h="0">
                <a:tc rowSpan="2">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bg1"/>
                          </a:solidFill>
                          <a:effectLst/>
                          <a:latin typeface="Arial" charset="0"/>
                          <a:cs typeface="Arial" charset="0"/>
                        </a:rPr>
                        <a:t>Cus-tomer name</a:t>
                      </a:r>
                      <a:r>
                        <a:rPr kumimoji="0" lang="en-US" sz="900" b="1" i="0" u="none" strike="noStrike" cap="none" normalizeH="0" baseline="30000" noProof="0" dirty="0" smtClean="0">
                          <a:ln>
                            <a:noFill/>
                          </a:ln>
                          <a:solidFill>
                            <a:schemeClr val="bg1"/>
                          </a:solidFill>
                          <a:effectLst/>
                          <a:latin typeface="Arial" charset="0"/>
                          <a:cs typeface="Arial" charset="0"/>
                        </a:rPr>
                        <a:t>(a)</a:t>
                      </a:r>
                    </a:p>
                  </a:txBody>
                  <a:tcPr marL="54000" marR="54000" marT="54000" marB="54000" anchor="b"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rowSpan="2">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bg1"/>
                          </a:solidFill>
                          <a:effectLst/>
                          <a:latin typeface="Arial" charset="0"/>
                          <a:cs typeface="Arial" charset="0"/>
                        </a:rPr>
                        <a:t>Sales 20XX (€000)</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gridSpan="3">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bg1"/>
                          </a:solidFill>
                          <a:effectLst/>
                          <a:latin typeface="Arial" charset="0"/>
                          <a:cs typeface="Arial" charset="0"/>
                        </a:rPr>
                        <a:t>Customer industry</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hMerge="1">
                  <a:txBody>
                    <a:bodyPr/>
                    <a:lstStyle/>
                    <a:p>
                      <a:endParaRPr lang="en-GB"/>
                    </a:p>
                  </a:txBody>
                  <a:tcPr/>
                </a:tc>
                <a:tc hMerge="1">
                  <a:txBody>
                    <a:bodyPr/>
                    <a:lstStyle/>
                    <a:p>
                      <a:endParaRPr lang="en-GB"/>
                    </a:p>
                  </a:txBody>
                  <a:tcPr/>
                </a:tc>
                <a:tc rowSpan="2">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bg1"/>
                          </a:solidFill>
                          <a:effectLst/>
                          <a:latin typeface="Arial" charset="0"/>
                          <a:cs typeface="Arial" charset="0"/>
                        </a:rPr>
                        <a:t>Feedback</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rowSpan="2">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bg1"/>
                          </a:solidFill>
                          <a:effectLst/>
                          <a:latin typeface="Arial" charset="0"/>
                          <a:cs typeface="Arial" charset="0"/>
                        </a:rPr>
                        <a:t>Level of satis-faction</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r>
              <a:tr h="169032">
                <a:tc vMerge="1">
                  <a:txBody>
                    <a:bodyPr/>
                    <a:lstStyle/>
                    <a:p>
                      <a:endParaRPr lang="en-GB"/>
                    </a:p>
                  </a:txBody>
                  <a:tcPr/>
                </a:tc>
                <a:tc vMerge="1">
                  <a:txBody>
                    <a:bodyPr/>
                    <a:lstStyle/>
                    <a:p>
                      <a:endParaRPr lang="en-GB"/>
                    </a:p>
                  </a:txBody>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bg1"/>
                          </a:solidFill>
                          <a:effectLst/>
                          <a:latin typeface="Arial" charset="0"/>
                          <a:cs typeface="Arial" charset="0"/>
                        </a:rPr>
                        <a:t>Cos</a:t>
                      </a:r>
                      <a:r>
                        <a:rPr kumimoji="0" lang="en-US" sz="900" b="1" i="0" u="none" strike="noStrike" cap="none" normalizeH="0" baseline="30000" noProof="0" dirty="0" smtClean="0">
                          <a:ln>
                            <a:noFill/>
                          </a:ln>
                          <a:solidFill>
                            <a:schemeClr val="bg1"/>
                          </a:solidFill>
                          <a:effectLst/>
                          <a:latin typeface="Arial" charset="0"/>
                          <a:cs typeface="Arial" charset="0"/>
                        </a:rPr>
                        <a:t>(b)</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bg1"/>
                          </a:solidFill>
                          <a:effectLst/>
                          <a:latin typeface="Arial" charset="0"/>
                          <a:cs typeface="Arial" charset="0"/>
                        </a:rPr>
                        <a:t>Che</a:t>
                      </a:r>
                      <a:r>
                        <a:rPr kumimoji="0" lang="en-US" sz="900" b="1" i="0" u="none" strike="noStrike" cap="none" normalizeH="0" baseline="30000" noProof="0" dirty="0" smtClean="0">
                          <a:ln>
                            <a:noFill/>
                          </a:ln>
                          <a:solidFill>
                            <a:schemeClr val="bg1"/>
                          </a:solidFill>
                          <a:effectLst/>
                          <a:latin typeface="Arial" charset="0"/>
                          <a:cs typeface="Arial" charset="0"/>
                        </a:rPr>
                        <a:t>(c)</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bg1"/>
                          </a:solidFill>
                          <a:effectLst/>
                          <a:latin typeface="Arial" charset="0"/>
                          <a:cs typeface="Arial" charset="0"/>
                        </a:rPr>
                        <a:t>Pha</a:t>
                      </a:r>
                      <a:r>
                        <a:rPr kumimoji="0" lang="en-US" sz="900" b="1" i="0" u="none" strike="noStrike" cap="none" normalizeH="0" baseline="30000" noProof="0" dirty="0" smtClean="0">
                          <a:ln>
                            <a:noFill/>
                          </a:ln>
                          <a:solidFill>
                            <a:schemeClr val="bg1"/>
                          </a:solidFill>
                          <a:effectLst/>
                          <a:latin typeface="Arial" charset="0"/>
                          <a:cs typeface="Arial" charset="0"/>
                        </a:rPr>
                        <a:t>(d)</a:t>
                      </a:r>
                    </a:p>
                  </a:txBody>
                  <a:tcPr marL="54000" marR="54000" marT="54000" marB="54000" anchor="b"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3"/>
                    </a:solidFill>
                  </a:tcPr>
                </a:tc>
                <a:tc vMerge="1">
                  <a:txBody>
                    <a:bodyPr/>
                    <a:lstStyle/>
                    <a:p>
                      <a:endParaRPr lang="en-GB"/>
                    </a:p>
                  </a:txBody>
                  <a:tcPr/>
                </a:tc>
                <a:tc vMerge="1">
                  <a:txBody>
                    <a:bodyPr/>
                    <a:lstStyle/>
                    <a:p>
                      <a:endParaRPr lang="en-GB"/>
                    </a:p>
                  </a:txBody>
                  <a:tcPr/>
                </a:tc>
              </a:tr>
              <a:tr h="137437">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sym typeface="Wingdings" pitchFamily="2" charset="2"/>
                        </a:rPr>
                        <a:t>424</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cap="none" normalizeH="0" baseline="0" noProof="0" dirty="0" smtClean="0">
                          <a:ln>
                            <a:noFill/>
                          </a:ln>
                          <a:solidFill>
                            <a:schemeClr val="tx1"/>
                          </a:solidFill>
                          <a:effectLst/>
                          <a:latin typeface="Arial" charset="0"/>
                          <a:cs typeface="Arial" charset="0"/>
                        </a:rPr>
                        <a:t>“…Being a distributor specialized in cosmetics packaging it is good to have [target] in our portfolio with their broad product offering for cosmetics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137437">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rPr>
                        <a:t>336</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accent3"/>
                        </a:solidFill>
                        <a:effectLst/>
                        <a:latin typeface="Arial" charset="0"/>
                        <a:cs typeface="Arial" charset="0"/>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“…We are satisfied with [target]. They meet our requirements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sym typeface="Wingdings" pitchFamily="2" charset="2"/>
                        </a:rPr>
                        <a:t>298</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“…[target] offers good standard packaging solutions at competitive prices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137437">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tx2"/>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sym typeface="Wingdings" pitchFamily="2" charset="2"/>
                        </a:rPr>
                        <a:t>215</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“…We are relatively price sensitive and [target] offers reasonable prices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137437">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4"/>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sym typeface="Wingdings" pitchFamily="2" charset="2"/>
                        </a:rPr>
                        <a:t>190</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accent3"/>
                        </a:solidFill>
                        <a:effectLst/>
                        <a:latin typeface="Arial" charset="0"/>
                        <a:cs typeface="Arial" charset="0"/>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“…We prefer to work with a company which can offer a broad portfolio of modern and innovative designs that meet our needs, e.g., [target]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4"/>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sym typeface="Wingdings" pitchFamily="2" charset="2"/>
                        </a:rPr>
                        <a:t>141</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accent3"/>
                        </a:solidFill>
                        <a:effectLst/>
                        <a:latin typeface="Arial" charset="0"/>
                        <a:cs typeface="Arial" charset="0"/>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“…[target]’s prices are relatively high but lower than [Competitor 1]…”</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137437">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4"/>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sym typeface="Wingdings" pitchFamily="2" charset="2"/>
                        </a:rPr>
                        <a:t>130</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accent3"/>
                        </a:solidFill>
                        <a:effectLst/>
                        <a:latin typeface="Arial" charset="0"/>
                        <a:cs typeface="Arial" charset="0"/>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“…[target] offers great standardized products at slightly lower prices than a number of other suppliers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137437">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sym typeface="Wingdings" pitchFamily="2" charset="2"/>
                        </a:rPr>
                        <a:t>116</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“…[target] offers high quality and a wide product range at higher prices. The long distance to their production facility extends the overall purchasing process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137437">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sym typeface="Wingdings" pitchFamily="2" charset="2"/>
                        </a:rPr>
                        <a:t>90</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“…[target] offers good quality. However, we have experienced slow response times, probably because of our small size and limited importance to them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137437">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chemeClr val="accent4"/>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rPr>
                        <a:t>66</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accent3"/>
                        </a:solidFill>
                        <a:effectLst/>
                        <a:latin typeface="Arial" charset="0"/>
                        <a:cs typeface="Arial" charset="0"/>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endParaRP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“…[target] is one of our main suppliers. We are happy to have a good relationship with them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accent4"/>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0" i="0" u="none" strike="noStrike" cap="none" normalizeH="0" baseline="0" noProof="0" dirty="0" smtClean="0">
                          <a:ln>
                            <a:noFill/>
                          </a:ln>
                          <a:solidFill>
                            <a:schemeClr val="tx1"/>
                          </a:solidFill>
                          <a:effectLst/>
                          <a:latin typeface="Arial" charset="0"/>
                          <a:cs typeface="Arial" charset="0"/>
                          <a:sym typeface="Wingdings" pitchFamily="2" charset="2"/>
                        </a:rPr>
                        <a:t>45</a:t>
                      </a:r>
                    </a:p>
                  </a:txBody>
                  <a:tcPr marL="54000" marR="54000" marT="54000" marB="54000" anchor="ctr" horzOverflow="overflow">
                    <a:lnL w="6350" cap="flat" cmpd="sng" algn="ctr">
                      <a:solidFill>
                        <a:schemeClr val="bg1"/>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sz="900" b="1" i="0" u="none" strike="noStrike" cap="none" normalizeH="0" baseline="0" noProof="0" dirty="0" smtClean="0">
                          <a:ln>
                            <a:noFill/>
                          </a:ln>
                          <a:solidFill>
                            <a:schemeClr val="accent3"/>
                          </a:solidFill>
                          <a:effectLst/>
                          <a:latin typeface="Arial" charset="0"/>
                          <a:cs typeface="Arial" charset="0"/>
                          <a:sym typeface="Wingdings" pitchFamily="2" charset="2"/>
                        </a:rPr>
                        <a:t></a:t>
                      </a:r>
                    </a:p>
                  </a:txBody>
                  <a:tcPr marL="54000" marR="54000" marT="54000" marB="54000" anchor="ctr"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l" defTabSz="914400" rtl="0" eaLnBrk="1" fontAlgn="base" latinLnBrk="0" hangingPunct="1">
                        <a:lnSpc>
                          <a:spcPct val="100000"/>
                        </a:lnSpc>
                        <a:spcBef>
                          <a:spcPct val="20000"/>
                        </a:spcBef>
                        <a:spcAft>
                          <a:spcPct val="20000"/>
                        </a:spcAft>
                        <a:buClr>
                          <a:schemeClr val="tx1"/>
                        </a:buClr>
                        <a:buSzPct val="150000"/>
                        <a:buFont typeface="Arial" charset="0"/>
                        <a:buNone/>
                        <a:tabLst/>
                      </a:pPr>
                      <a:r>
                        <a:rPr kumimoji="0" lang="en-US" sz="900" b="0" i="0" u="none" strike="noStrike" kern="1200" cap="none" normalizeH="0" baseline="0" noProof="0" dirty="0" smtClean="0">
                          <a:ln>
                            <a:noFill/>
                          </a:ln>
                          <a:solidFill>
                            <a:schemeClr val="tx1"/>
                          </a:solidFill>
                          <a:effectLst/>
                          <a:latin typeface="Arial" charset="0"/>
                          <a:ea typeface="+mn-ea"/>
                          <a:cs typeface="Arial" charset="0"/>
                        </a:rPr>
                        <a:t>“…The quality of [target] is good. We’ve always been satisfied …”</a:t>
                      </a: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endParaRPr kumimoji="0" lang="en-US" sz="900" b="0" i="0" u="none" strike="noStrike" cap="none" normalizeH="0" baseline="0" noProof="0" dirty="0" smtClean="0">
                        <a:ln>
                          <a:noFill/>
                        </a:ln>
                        <a:solidFill>
                          <a:schemeClr val="tx1"/>
                        </a:solidFill>
                        <a:effectLst/>
                        <a:latin typeface="Arial" charset="0"/>
                        <a:cs typeface="Arial" charset="0"/>
                      </a:endParaRPr>
                    </a:p>
                  </a:txBody>
                  <a:tcPr marL="54000" marR="54000" marT="54000" marB="54000" horzOverflow="overflow">
                    <a:lnL w="6350" cap="flat" cmpd="sng" algn="ctr">
                      <a:solidFill>
                        <a:schemeClr val="accent3"/>
                      </a:solidFill>
                      <a:prstDash val="solid"/>
                      <a:round/>
                      <a:headEnd type="none" w="med" len="med"/>
                      <a:tailEnd type="none" w="med" len="med"/>
                    </a:lnL>
                    <a:lnR w="6350" cap="flat" cmpd="sng" algn="ctr">
                      <a:solidFill>
                        <a:schemeClr val="accent3"/>
                      </a:solidFill>
                      <a:prstDash val="solid"/>
                      <a:round/>
                      <a:headEnd type="none" w="med" len="med"/>
                      <a:tailEnd type="none" w="med" len="med"/>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
        <p:nvSpPr>
          <p:cNvPr id="68" name="Oval 126"/>
          <p:cNvSpPr>
            <a:spLocks noChangeArrowheads="1"/>
          </p:cNvSpPr>
          <p:nvPr/>
        </p:nvSpPr>
        <p:spPr bwMode="auto">
          <a:xfrm>
            <a:off x="9068332" y="2065382"/>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69" name="Oval 126"/>
          <p:cNvSpPr>
            <a:spLocks noChangeArrowheads="1"/>
          </p:cNvSpPr>
          <p:nvPr/>
        </p:nvSpPr>
        <p:spPr bwMode="auto">
          <a:xfrm>
            <a:off x="9068332" y="2382267"/>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70" name="Oval 126"/>
          <p:cNvSpPr>
            <a:spLocks noChangeArrowheads="1"/>
          </p:cNvSpPr>
          <p:nvPr/>
        </p:nvSpPr>
        <p:spPr bwMode="auto">
          <a:xfrm>
            <a:off x="9068332" y="2627152"/>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71" name="Oval 126"/>
          <p:cNvSpPr>
            <a:spLocks noChangeArrowheads="1"/>
          </p:cNvSpPr>
          <p:nvPr/>
        </p:nvSpPr>
        <p:spPr bwMode="auto">
          <a:xfrm>
            <a:off x="9068332" y="2869111"/>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72" name="Oval 126"/>
          <p:cNvSpPr>
            <a:spLocks noChangeArrowheads="1"/>
          </p:cNvSpPr>
          <p:nvPr/>
        </p:nvSpPr>
        <p:spPr bwMode="auto">
          <a:xfrm>
            <a:off x="9068332" y="3184473"/>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73" name="Oval 126"/>
          <p:cNvSpPr>
            <a:spLocks noChangeArrowheads="1"/>
          </p:cNvSpPr>
          <p:nvPr/>
        </p:nvSpPr>
        <p:spPr bwMode="auto">
          <a:xfrm>
            <a:off x="9068332" y="3490350"/>
            <a:ext cx="144000" cy="144000"/>
          </a:xfrm>
          <a:prstGeom prst="ellipse">
            <a:avLst/>
          </a:prstGeom>
          <a:solidFill>
            <a:schemeClr val="accent5"/>
          </a:solidFill>
          <a:ln w="9525" algn="ctr">
            <a:solidFill>
              <a:schemeClr val="accent5"/>
            </a:solidFill>
            <a:round/>
            <a:headEnd/>
            <a:tailEnd/>
          </a:ln>
        </p:spPr>
        <p:txBody>
          <a:bodyPr wrap="none" anchor="ctr"/>
          <a:lstStyle/>
          <a:p>
            <a:endParaRPr lang="en-US" dirty="0"/>
          </a:p>
        </p:txBody>
      </p:sp>
      <p:sp>
        <p:nvSpPr>
          <p:cNvPr id="74" name="Oval 126"/>
          <p:cNvSpPr>
            <a:spLocks noChangeArrowheads="1"/>
          </p:cNvSpPr>
          <p:nvPr/>
        </p:nvSpPr>
        <p:spPr bwMode="auto">
          <a:xfrm>
            <a:off x="9068332" y="3818601"/>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75" name="Oval 126"/>
          <p:cNvSpPr>
            <a:spLocks noChangeArrowheads="1"/>
          </p:cNvSpPr>
          <p:nvPr/>
        </p:nvSpPr>
        <p:spPr bwMode="auto">
          <a:xfrm>
            <a:off x="9068332" y="4196478"/>
            <a:ext cx="144000" cy="144000"/>
          </a:xfrm>
          <a:prstGeom prst="ellipse">
            <a:avLst/>
          </a:prstGeom>
          <a:solidFill>
            <a:schemeClr val="accent5"/>
          </a:solidFill>
          <a:ln w="9525" algn="ctr">
            <a:solidFill>
              <a:schemeClr val="accent5"/>
            </a:solidFill>
            <a:round/>
            <a:headEnd/>
            <a:tailEnd/>
          </a:ln>
        </p:spPr>
        <p:txBody>
          <a:bodyPr wrap="none" anchor="ctr"/>
          <a:lstStyle/>
          <a:p>
            <a:endParaRPr lang="en-US" dirty="0"/>
          </a:p>
        </p:txBody>
      </p:sp>
      <p:sp>
        <p:nvSpPr>
          <p:cNvPr id="76" name="Oval 126"/>
          <p:cNvSpPr>
            <a:spLocks noChangeArrowheads="1"/>
          </p:cNvSpPr>
          <p:nvPr/>
        </p:nvSpPr>
        <p:spPr bwMode="auto">
          <a:xfrm>
            <a:off x="9068332" y="4576470"/>
            <a:ext cx="144000" cy="144000"/>
          </a:xfrm>
          <a:prstGeom prst="ellipse">
            <a:avLst/>
          </a:prstGeom>
          <a:solidFill>
            <a:schemeClr val="accent5"/>
          </a:solidFill>
          <a:ln w="9525" algn="ctr">
            <a:solidFill>
              <a:schemeClr val="accent5"/>
            </a:solidFill>
            <a:round/>
            <a:headEnd/>
            <a:tailEnd/>
          </a:ln>
        </p:spPr>
        <p:txBody>
          <a:bodyPr wrap="none" anchor="ctr"/>
          <a:lstStyle/>
          <a:p>
            <a:endParaRPr lang="en-US" dirty="0"/>
          </a:p>
        </p:txBody>
      </p:sp>
      <p:sp>
        <p:nvSpPr>
          <p:cNvPr id="77" name="Oval 126"/>
          <p:cNvSpPr>
            <a:spLocks noChangeArrowheads="1"/>
          </p:cNvSpPr>
          <p:nvPr/>
        </p:nvSpPr>
        <p:spPr bwMode="auto">
          <a:xfrm>
            <a:off x="9068332" y="4949874"/>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
        <p:nvSpPr>
          <p:cNvPr id="78" name="Oval 126"/>
          <p:cNvSpPr>
            <a:spLocks noChangeArrowheads="1"/>
          </p:cNvSpPr>
          <p:nvPr/>
        </p:nvSpPr>
        <p:spPr bwMode="auto">
          <a:xfrm>
            <a:off x="9068332" y="5266759"/>
            <a:ext cx="144000" cy="144000"/>
          </a:xfrm>
          <a:prstGeom prst="ellipse">
            <a:avLst/>
          </a:prstGeom>
          <a:solidFill>
            <a:schemeClr val="accent6"/>
          </a:solidFill>
          <a:ln w="9525" algn="ctr">
            <a:solidFill>
              <a:schemeClr val="accent6"/>
            </a:solidFill>
            <a:round/>
            <a:headEnd/>
            <a:tailEnd/>
          </a:ln>
        </p:spPr>
        <p:txBody>
          <a:bodyPr wrap="none" anchor="ctr"/>
          <a:lstStyle/>
          <a:p>
            <a:endParaRPr lang="en-US" dirty="0"/>
          </a:p>
        </p:txBody>
      </p:sp>
    </p:spTree>
    <p:extLst>
      <p:ext uri="{BB962C8B-B14F-4D97-AF65-F5344CB8AC3E}">
        <p14:creationId xmlns:p14="http://schemas.microsoft.com/office/powerpoint/2010/main" val="193592525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MIO_HARVEYBALL" val="MIO_HARVEYBALL"/>
  <p:tag name="MIO_HARVEYBALL_FILLPERCENTAGE" val="80"/>
</p:tagLst>
</file>

<file path=ppt/tags/tag11.xml><?xml version="1.0" encoding="utf-8"?>
<p:tagLst xmlns:a="http://schemas.openxmlformats.org/drawingml/2006/main" xmlns:r="http://schemas.openxmlformats.org/officeDocument/2006/relationships" xmlns:p="http://schemas.openxmlformats.org/presentationml/2006/main">
  <p:tag name="MIO_HARVEYBALL" val="MIO_HARVEYBALL"/>
  <p:tag name="MIO_HARVEYBALL_FILLPERCENTAGE" val="5"/>
</p:tagLst>
</file>

<file path=ppt/tags/tag12.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13.xml><?xml version="1.0" encoding="utf-8"?>
<p:tagLst xmlns:a="http://schemas.openxmlformats.org/drawingml/2006/main" xmlns:r="http://schemas.openxmlformats.org/officeDocument/2006/relationships" xmlns:p="http://schemas.openxmlformats.org/presentationml/2006/main">
  <p:tag name="MIO_GUID" val="8480ee9a-42a3-484d-b727-1c53199f465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FILL"/>
</p:tagLst>
</file>

<file path=ppt/tags/tag14.xml><?xml version="1.0" encoding="utf-8"?>
<p:tagLst xmlns:a="http://schemas.openxmlformats.org/drawingml/2006/main" xmlns:r="http://schemas.openxmlformats.org/officeDocument/2006/relationships" xmlns:p="http://schemas.openxmlformats.org/presentationml/2006/main">
  <p:tag name="MIO_GUID" val="7f415f65-a719-4de1-b8f4-e30b4f02ba6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BORDER"/>
</p:tagLst>
</file>

<file path=ppt/tags/tag15.xml><?xml version="1.0" encoding="utf-8"?>
<p:tagLst xmlns:a="http://schemas.openxmlformats.org/drawingml/2006/main" xmlns:r="http://schemas.openxmlformats.org/officeDocument/2006/relationships" xmlns:p="http://schemas.openxmlformats.org/presentationml/2006/main">
  <p:tag name="MIO_GUID" val="8480ee9a-42a3-484d-b727-1c53199f465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FILL"/>
</p:tagLst>
</file>

<file path=ppt/tags/tag16.xml><?xml version="1.0" encoding="utf-8"?>
<p:tagLst xmlns:a="http://schemas.openxmlformats.org/drawingml/2006/main" xmlns:r="http://schemas.openxmlformats.org/officeDocument/2006/relationships" xmlns:p="http://schemas.openxmlformats.org/presentationml/2006/main">
  <p:tag name="MIO_GUID" val="7f415f65-a719-4de1-b8f4-e30b4f02ba6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BORDER"/>
</p:tagLst>
</file>

<file path=ppt/tags/tag17.xml><?xml version="1.0" encoding="utf-8"?>
<p:tagLst xmlns:a="http://schemas.openxmlformats.org/drawingml/2006/main" xmlns:r="http://schemas.openxmlformats.org/officeDocument/2006/relationships" xmlns:p="http://schemas.openxmlformats.org/presentationml/2006/main">
  <p:tag name="MIO_GUID" val="8480ee9a-42a3-484d-b727-1c53199f465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FILL"/>
</p:tagLst>
</file>

<file path=ppt/tags/tag18.xml><?xml version="1.0" encoding="utf-8"?>
<p:tagLst xmlns:a="http://schemas.openxmlformats.org/drawingml/2006/main" xmlns:r="http://schemas.openxmlformats.org/officeDocument/2006/relationships" xmlns:p="http://schemas.openxmlformats.org/presentationml/2006/main">
  <p:tag name="MIO_GUID" val="7f415f65-a719-4de1-b8f4-e30b4f02ba6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BORDER"/>
</p:tagLst>
</file>

<file path=ppt/tags/tag19.xml><?xml version="1.0" encoding="utf-8"?>
<p:tagLst xmlns:a="http://schemas.openxmlformats.org/drawingml/2006/main" xmlns:r="http://schemas.openxmlformats.org/officeDocument/2006/relationships" xmlns:p="http://schemas.openxmlformats.org/presentationml/2006/main">
  <p:tag name="MIO_GUID" val="8480ee9a-42a3-484d-b727-1c53199f465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FILL"/>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MIO_GUID" val="7f415f65-a719-4de1-b8f4-e30b4f02ba6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BORDER"/>
</p:tagLst>
</file>

<file path=ppt/tags/tag21.xml><?xml version="1.0" encoding="utf-8"?>
<p:tagLst xmlns:a="http://schemas.openxmlformats.org/drawingml/2006/main" xmlns:r="http://schemas.openxmlformats.org/officeDocument/2006/relationships" xmlns:p="http://schemas.openxmlformats.org/presentationml/2006/main">
  <p:tag name="MIO_GUID" val="8480ee9a-42a3-484d-b727-1c53199f465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FILL"/>
</p:tagLst>
</file>

<file path=ppt/tags/tag22.xml><?xml version="1.0" encoding="utf-8"?>
<p:tagLst xmlns:a="http://schemas.openxmlformats.org/drawingml/2006/main" xmlns:r="http://schemas.openxmlformats.org/officeDocument/2006/relationships" xmlns:p="http://schemas.openxmlformats.org/presentationml/2006/main">
  <p:tag name="MIO_GUID" val="7f415f65-a719-4de1-b8f4-e30b4f02ba6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BORDER"/>
</p:tagLst>
</file>

<file path=ppt/tags/tag23.xml><?xml version="1.0" encoding="utf-8"?>
<p:tagLst xmlns:a="http://schemas.openxmlformats.org/drawingml/2006/main" xmlns:r="http://schemas.openxmlformats.org/officeDocument/2006/relationships" xmlns:p="http://schemas.openxmlformats.org/presentationml/2006/main">
  <p:tag name="MIO_GUID" val="8480ee9a-42a3-484d-b727-1c53199f465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FILL"/>
</p:tagLst>
</file>

<file path=ppt/tags/tag24.xml><?xml version="1.0" encoding="utf-8"?>
<p:tagLst xmlns:a="http://schemas.openxmlformats.org/drawingml/2006/main" xmlns:r="http://schemas.openxmlformats.org/officeDocument/2006/relationships" xmlns:p="http://schemas.openxmlformats.org/presentationml/2006/main">
  <p:tag name="MIO_GUID" val="7f415f65-a719-4de1-b8f4-e30b4f02ba6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BORDER"/>
</p:tagLst>
</file>

<file path=ppt/tags/tag25.xml><?xml version="1.0" encoding="utf-8"?>
<p:tagLst xmlns:a="http://schemas.openxmlformats.org/drawingml/2006/main" xmlns:r="http://schemas.openxmlformats.org/officeDocument/2006/relationships" xmlns:p="http://schemas.openxmlformats.org/presentationml/2006/main">
  <p:tag name="MIO_GUID" val="8480ee9a-42a3-484d-b727-1c53199f465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FILL"/>
</p:tagLst>
</file>

<file path=ppt/tags/tag26.xml><?xml version="1.0" encoding="utf-8"?>
<p:tagLst xmlns:a="http://schemas.openxmlformats.org/drawingml/2006/main" xmlns:r="http://schemas.openxmlformats.org/officeDocument/2006/relationships" xmlns:p="http://schemas.openxmlformats.org/presentationml/2006/main">
  <p:tag name="MIO_GUID" val="7f415f65-a719-4de1-b8f4-e30b4f02ba6a"/>
  <p:tag name="MIO_EK" val="544"/>
  <p:tag name="MIO_EKGUID" val="03075bdd-29f2-428d-a086-5dd38ddb6263"/>
  <p:tag name="MIO_UPDATE" val="True"/>
  <p:tag name="MIO_VERSION" val="10.05.2016 16:39:35"/>
  <p:tag name="MIO_DBID" val="0996782E-0DCE-4534-9728-383C597952E9"/>
  <p:tag name="MIO_LASTDOWNLOADED" val="01.07.2016 12:15:05"/>
  <p:tag name="MIO_OBJECTNAME" val="Harvey Ball"/>
  <p:tag name="MIO_SHAPETYPES_HARVEYBALL" val="MIO_BORDER"/>
</p:tagLst>
</file>

<file path=ppt/tags/tag27.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28.xml><?xml version="1.0" encoding="utf-8"?>
<p:tagLst xmlns:a="http://schemas.openxmlformats.org/drawingml/2006/main" xmlns:r="http://schemas.openxmlformats.org/officeDocument/2006/relationships" xmlns:p="http://schemas.openxmlformats.org/presentationml/2006/main">
  <p:tag name="FASFONT" val="Univers55"/>
</p:tagLst>
</file>

<file path=ppt/tags/tag29.xml><?xml version="1.0" encoding="utf-8"?>
<p:tagLst xmlns:a="http://schemas.openxmlformats.org/drawingml/2006/main" xmlns:r="http://schemas.openxmlformats.org/officeDocument/2006/relationships" xmlns:p="http://schemas.openxmlformats.org/presentationml/2006/main">
  <p:tag name="FASFONT" val="Univers55"/>
</p:tagLst>
</file>

<file path=ppt/tags/tag3.xml><?xml version="1.0" encoding="utf-8"?>
<p:tagLst xmlns:a="http://schemas.openxmlformats.org/drawingml/2006/main" xmlns:r="http://schemas.openxmlformats.org/officeDocument/2006/relationships" xmlns:p="http://schemas.openxmlformats.org/presentationml/2006/main">
  <p:tag name="FASFONT" val="Univers55"/>
</p:tagLst>
</file>

<file path=ppt/tags/tag30.xml><?xml version="1.0" encoding="utf-8"?>
<p:tagLst xmlns:a="http://schemas.openxmlformats.org/drawingml/2006/main" xmlns:r="http://schemas.openxmlformats.org/officeDocument/2006/relationships" xmlns:p="http://schemas.openxmlformats.org/presentationml/2006/main">
  <p:tag name="FASFONT" val="Univers55"/>
</p:tagLst>
</file>

<file path=ppt/tags/tag31.xml><?xml version="1.0" encoding="utf-8"?>
<p:tagLst xmlns:a="http://schemas.openxmlformats.org/drawingml/2006/main" xmlns:r="http://schemas.openxmlformats.org/officeDocument/2006/relationships" xmlns:p="http://schemas.openxmlformats.org/presentationml/2006/main">
  <p:tag name="FASFONT" val="Univers55"/>
</p:tagLst>
</file>

<file path=ppt/tags/tag32.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Ttlldoz3F0qCVGcqEJN5C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93d182nSgkWZHFlbQUmlZg"/>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RI63pyyfykWTYLoDS1pQyw"/>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OeH7iXgNn067nwIfMH423g"/>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fYO03R_kkEOxavfh4Q3HmA"/>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y5U8qji5KU2aAd5ZvPfN7g"/>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MK4kI6rIt0eOdJ27LP6jHg"/>
</p:tagLst>
</file>

<file path=ppt/tags/tag4.xml><?xml version="1.0" encoding="utf-8"?>
<p:tagLst xmlns:a="http://schemas.openxmlformats.org/drawingml/2006/main" xmlns:r="http://schemas.openxmlformats.org/officeDocument/2006/relationships" xmlns:p="http://schemas.openxmlformats.org/presentationml/2006/main">
  <p:tag name="FASFONT" val="Univers55"/>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_lMGNYzf_ku.9VUQJAE97w"/>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Gqcr8k3J5kGNoD69hYY2kA"/>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9gi6E4ArqUKN3tS5KRDSvg"/>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DjjbC5Pmt0ehtAMZNho__w"/>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bS19Da2Z5EOsCp47tNeVRw"/>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UvaorOKJdEW2adQh0kxvsA"/>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aeDSdud_102bXNvxQ795xQ"/>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nSY6ae_ZaEK7hp7y.ivkug"/>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nKg5zJgDs0SBLgzIO9bhhA"/>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FBZKi9fuvU.JuXHDoAB7OQ"/>
</p:tagLst>
</file>

<file path=ppt/tags/tag5.xml><?xml version="1.0" encoding="utf-8"?>
<p:tagLst xmlns:a="http://schemas.openxmlformats.org/drawingml/2006/main" xmlns:r="http://schemas.openxmlformats.org/officeDocument/2006/relationships" xmlns:p="http://schemas.openxmlformats.org/presentationml/2006/main">
  <p:tag name="MIO_HARVEYBALL" val="MIO_HARVEYBALL"/>
  <p:tag name="MIO_HARVEYBALL_FILLPERCENTAGE" val="25"/>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Ttlldoz3F0qCVGcqEJN5CQ"/>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Ttlldoz3F0qCVGcqEJN5CQ"/>
</p:tagLst>
</file>

<file path=ppt/tags/tag52.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b33ssMNOu02ClWKwnkcezA"/>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ZyUvROWABEm0mpqZk5LCUw"/>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jgVF1pZO10aMs6XTbrLL5w"/>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vPGOgqENPkKqM3bOJNujYA"/>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QSPB8EEcrkCuCpPXrcUDJQ"/>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5K2OgNemxUyIXEVDKKGZMw"/>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EylnRbuJCEGESCeAB1SI2w"/>
</p:tagLst>
</file>

<file path=ppt/tags/tag6.xml><?xml version="1.0" encoding="utf-8"?>
<p:tagLst xmlns:a="http://schemas.openxmlformats.org/drawingml/2006/main" xmlns:r="http://schemas.openxmlformats.org/officeDocument/2006/relationships" xmlns:p="http://schemas.openxmlformats.org/presentationml/2006/main">
  <p:tag name="MIO_HARVEYBALL" val="MIO_HARVEYBALL"/>
  <p:tag name="MIO_HARVEYBALL_FILLPERCENTAGE" val="10"/>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idGG7BD73EGdeLCRMzfGdQ"/>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NvRvQCV_wEaku5y7DlDk6g"/>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XFEA0A60amm3jvneD8Eg"/>
</p:tagLst>
</file>

<file path=ppt/tags/tag6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64.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jnP7gnXL1kydyD5500a8DA"/>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dhoYA3cT4k66QMx3saaf.w"/>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vROgr7pfAES4_OL00lWpWA"/>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RZZvN6.MWEeCftt4Ir74HQ"/>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QY3sIYd.P0SnhVBwGzfHlA"/>
</p:tagLst>
</file>

<file path=ppt/tags/tag7.xml><?xml version="1.0" encoding="utf-8"?>
<p:tagLst xmlns:a="http://schemas.openxmlformats.org/drawingml/2006/main" xmlns:r="http://schemas.openxmlformats.org/officeDocument/2006/relationships" xmlns:p="http://schemas.openxmlformats.org/presentationml/2006/main">
  <p:tag name="MIO_HARVEYBALL" val="MIO_HARVEYBALL"/>
  <p:tag name="MIO_HARVEYBALL_FILLPERCENTAGE" val="35"/>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dywEcTvxOU2CVMskjR6dNg"/>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m4mH6q5OxEaISrskazUj8w"/>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5G2j4zykPkqya7fixiLm8A"/>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aL_5swgNkUiG6bAdHMTFUw"/>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qQBplGCmESvsxZ5ReppPw"/>
</p:tagLst>
</file>

<file path=ppt/tags/tag75.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76.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77.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78.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79.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8.xml><?xml version="1.0" encoding="utf-8"?>
<p:tagLst xmlns:a="http://schemas.openxmlformats.org/drawingml/2006/main" xmlns:r="http://schemas.openxmlformats.org/officeDocument/2006/relationships" xmlns:p="http://schemas.openxmlformats.org/presentationml/2006/main">
  <p:tag name="MIO_HARVEYBALL" val="MIO_HARVEYBALL"/>
  <p:tag name="MIO_HARVEYBALL_FILLPERCENTAGE" val="50"/>
</p:tagLst>
</file>

<file path=ppt/tags/tag80.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COYraSjlRE2WLEF6zITsUg"/>
</p:tagLst>
</file>

<file path=ppt/tags/tag82.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8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84.xml><?xml version="1.0" encoding="utf-8"?>
<p:tagLst xmlns:a="http://schemas.openxmlformats.org/drawingml/2006/main" xmlns:r="http://schemas.openxmlformats.org/officeDocument/2006/relationships" xmlns:p="http://schemas.openxmlformats.org/presentationml/2006/main">
  <p:tag name="FASFONT" val="Univers55"/>
</p:tagLst>
</file>

<file path=ppt/tags/tag85.xml><?xml version="1.0" encoding="utf-8"?>
<p:tagLst xmlns:a="http://schemas.openxmlformats.org/drawingml/2006/main" xmlns:r="http://schemas.openxmlformats.org/officeDocument/2006/relationships" xmlns:p="http://schemas.openxmlformats.org/presentationml/2006/main">
  <p:tag name="FASFONT" val="Univers55"/>
</p:tagLst>
</file>

<file path=ppt/tags/tag86.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87.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88.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89.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9.xml><?xml version="1.0" encoding="utf-8"?>
<p:tagLst xmlns:a="http://schemas.openxmlformats.org/drawingml/2006/main" xmlns:r="http://schemas.openxmlformats.org/officeDocument/2006/relationships" xmlns:p="http://schemas.openxmlformats.org/presentationml/2006/main">
  <p:tag name="MIO_HARVEYBALL" val="MIO_HARVEYBALL"/>
  <p:tag name="MIO_HARVEYBALL_FILLPERCENTAGE" val="65"/>
</p:tagLst>
</file>

<file path=ppt/tags/tag90.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91.xml><?xml version="1.0" encoding="utf-8"?>
<p:tagLst xmlns:a="http://schemas.openxmlformats.org/drawingml/2006/main" xmlns:r="http://schemas.openxmlformats.org/officeDocument/2006/relationships" xmlns:p="http://schemas.openxmlformats.org/presentationml/2006/main">
  <p:tag name="COPYRIGHT1" val="TRUE"/>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83FA34B8-CC9A-451B-8D4E-5CF0EC0BFEE7}">
  <ds:schemaRefs>
    <ds:schemaRef ds:uri="http://schemas.microsoft.com/sharepoint/v3/contenttype/forms"/>
  </ds:schemaRefs>
</ds:datastoreItem>
</file>

<file path=customXml/itemProps2.xml><?xml version="1.0" encoding="utf-8"?>
<ds:datastoreItem xmlns:ds="http://schemas.openxmlformats.org/officeDocument/2006/customXml" ds:itemID="{77BF893F-4106-41A6-9153-F9B82B46BAC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2DE7C34-B259-4E22-A3D5-385C456A4C14}">
  <ds:schemaRefs>
    <ds:schemaRef ds:uri="http://schemas.microsoft.com/office/2006/metadata/propertie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5462</Words>
  <Application>Microsoft Office PowerPoint</Application>
  <PresentationFormat>A4-Papier (210x297 mm)</PresentationFormat>
  <Paragraphs>944</Paragraphs>
  <Slides>23</Slides>
  <Notes>2</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23</vt:i4>
      </vt:variant>
    </vt:vector>
  </HeadingPairs>
  <TitlesOfParts>
    <vt:vector size="30" baseType="lpstr">
      <vt:lpstr>Arial</vt:lpstr>
      <vt:lpstr>Calibri</vt:lpstr>
      <vt:lpstr>KPMG Extralight</vt:lpstr>
      <vt:lpstr>KPMG Light</vt:lpstr>
      <vt:lpstr>Univers for KPMG Light</vt:lpstr>
      <vt:lpstr>Wingdings</vt:lpstr>
      <vt:lpstr>KPMG_Report_4x3_050216_2016</vt:lpstr>
      <vt:lpstr>Workbook Customers</vt:lpstr>
      <vt:lpstr>Disclaimer</vt:lpstr>
      <vt:lpstr>Overview (1/6) – Mission statement</vt:lpstr>
      <vt:lpstr>Overview (2/6) – Pitfalls</vt:lpstr>
      <vt:lpstr>Overview (3/6) – Core issues</vt:lpstr>
      <vt:lpstr>Overview (4/6) – Methodology (1/2)</vt:lpstr>
      <vt:lpstr>Overview (5/6) – Methodology (2/2)</vt:lpstr>
      <vt:lpstr>Overview (6/6) – Sources of information for market, competitive and customer analysis</vt:lpstr>
      <vt:lpstr>1. Who are the customers?</vt:lpstr>
      <vt:lpstr>2. How stable is the client's customer portfolio?</vt:lpstr>
      <vt:lpstr>3. What are the distribution channels and how do they function? (1/2)</vt:lpstr>
      <vt:lpstr>3. What are the distribution channels and how do they function? (2/2)</vt:lpstr>
      <vt:lpstr>4. How do the customers make their decisions to buy? (1/2)</vt:lpstr>
      <vt:lpstr>4. How do the customers make their decisions to buy? (2/2)</vt:lpstr>
      <vt:lpstr>5. How loyal are customers?</vt:lpstr>
      <vt:lpstr>5. How loyal are customers?</vt:lpstr>
      <vt:lpstr>6. What trends is customer behavior subject to?</vt:lpstr>
      <vt:lpstr>7. How satisfied are the customers? (1/3)</vt:lpstr>
      <vt:lpstr>7. How satisfied are the customers? (2/3)</vt:lpstr>
      <vt:lpstr>7. How satisfied are the customers? (3/3)</vt:lpstr>
      <vt:lpstr>8. How is the profitability of the customers? (1/2)</vt:lpstr>
      <vt:lpstr>8. How is the profitability of the customers? (2/2)</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216</cp:revision>
  <dcterms:created xsi:type="dcterms:W3CDTF">2016-06-20T11:42:26Z</dcterms:created>
  <dcterms:modified xsi:type="dcterms:W3CDTF">2017-04-21T08:25:56Z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